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sldIdLst>
    <p:sldId id="256" r:id="rId7"/>
    <p:sldId id="257" r:id="rId8"/>
    <p:sldId id="260" r:id="rId9"/>
    <p:sldId id="258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2F40191-6CA9-4BDF-8951-C44033103D37}" type="datetimeFigureOut">
              <a:rPr lang="ru-RU" smtClean="0"/>
              <a:t>27.04.2014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038AA2-5E7C-434F-A0E7-C6B1037B12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Autofit/>
          </a:bodyPr>
          <a:lstStyle/>
          <a:p>
            <a:r>
              <a:rPr lang="uk-UA" sz="7200" dirty="0" smtClean="0"/>
              <a:t>Розвиток науки і техніки 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400800" cy="175260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ХХ-ХХІ століття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118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Відкриття в різних областях науки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464496" cy="384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95" y="1700808"/>
            <a:ext cx="4253787" cy="43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43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62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14769"/>
            <a:ext cx="4630316" cy="33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332656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2008 року </a:t>
            </a:r>
            <a:r>
              <a:rPr lang="ru-RU" sz="2800" dirty="0" err="1" smtClean="0"/>
              <a:t>відбувся</a:t>
            </a:r>
            <a:r>
              <a:rPr lang="ru-RU" sz="2800" dirty="0" smtClean="0"/>
              <a:t> запуск </a:t>
            </a:r>
            <a:r>
              <a:rPr lang="ru-RU" sz="2800" dirty="0" err="1" smtClean="0"/>
              <a:t>андронного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колайдера-прискорювача</a:t>
            </a:r>
            <a:r>
              <a:rPr lang="ru-RU" sz="2800" dirty="0" smtClean="0"/>
              <a:t> </a:t>
            </a:r>
            <a:r>
              <a:rPr lang="ru-RU" sz="2800" dirty="0" err="1" smtClean="0"/>
              <a:t>елементарних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частинок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645024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Значний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внесок</a:t>
            </a:r>
            <a:r>
              <a:rPr lang="ru-RU" sz="2400" dirty="0" smtClean="0"/>
              <a:t> </a:t>
            </a:r>
            <a:r>
              <a:rPr lang="ru-RU" sz="2400" dirty="0" err="1" smtClean="0"/>
              <a:t>зробили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вчені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Сахаров,Ландау,Александров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</a:t>
            </a:r>
            <a:r>
              <a:rPr lang="ru-RU" sz="2400" dirty="0" smtClean="0"/>
              <a:t>..</a:t>
            </a:r>
          </a:p>
          <a:p>
            <a:r>
              <a:rPr lang="ru-RU" sz="2400" dirty="0" smtClean="0"/>
              <a:t>. </a:t>
            </a:r>
            <a:r>
              <a:rPr lang="ru-RU" sz="2400" dirty="0" err="1" smtClean="0"/>
              <a:t>Виникла</a:t>
            </a:r>
            <a:r>
              <a:rPr lang="ru-RU" sz="2400" dirty="0" smtClean="0"/>
              <a:t> </a:t>
            </a:r>
            <a:r>
              <a:rPr lang="ru-RU" sz="2400" dirty="0" err="1" smtClean="0"/>
              <a:t>волоконна</a:t>
            </a:r>
            <a:r>
              <a:rPr lang="ru-RU" sz="2400" dirty="0" smtClean="0"/>
              <a:t> оптика, за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можна</a:t>
            </a:r>
            <a:r>
              <a:rPr lang="ru-RU" sz="2400" dirty="0" smtClean="0"/>
              <a:t> </a:t>
            </a:r>
            <a:r>
              <a:rPr lang="ru-RU" sz="2400" dirty="0" err="1" smtClean="0"/>
              <a:t>вивчати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внутрішні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органи</a:t>
            </a:r>
            <a:r>
              <a:rPr lang="ru-RU" sz="2400" dirty="0" smtClean="0"/>
              <a:t> </a:t>
            </a:r>
            <a:r>
              <a:rPr lang="ru-RU" sz="2400" dirty="0" err="1" smtClean="0"/>
              <a:t>тіла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49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495"/>
            <a:ext cx="3600400" cy="51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452"/>
            <a:ext cx="3888432" cy="51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7332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2010о.лауреатами </a:t>
            </a:r>
            <a:r>
              <a:rPr lang="ru-RU" sz="2400" dirty="0" err="1">
                <a:solidFill>
                  <a:srgbClr val="FFFF00"/>
                </a:solidFill>
              </a:rPr>
              <a:t>Нобелівської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премії</a:t>
            </a:r>
            <a:r>
              <a:rPr lang="ru-RU" sz="2400" dirty="0">
                <a:solidFill>
                  <a:srgbClr val="FFFF00"/>
                </a:solidFill>
              </a:rPr>
              <a:t> стали </a:t>
            </a:r>
            <a:r>
              <a:rPr lang="ru-RU" sz="2400" dirty="0" err="1">
                <a:solidFill>
                  <a:srgbClr val="FFFF00"/>
                </a:solidFill>
              </a:rPr>
              <a:t>Негісі</a:t>
            </a:r>
            <a:r>
              <a:rPr lang="ru-RU" sz="2400" dirty="0">
                <a:solidFill>
                  <a:srgbClr val="FFFF00"/>
                </a:solidFill>
              </a:rPr>
              <a:t> та </a:t>
            </a:r>
            <a:r>
              <a:rPr lang="ru-RU" sz="2400" dirty="0" err="1">
                <a:solidFill>
                  <a:srgbClr val="FFFF00"/>
                </a:solidFill>
              </a:rPr>
              <a:t>Судзукі</a:t>
            </a:r>
            <a:r>
              <a:rPr lang="ru-RU" sz="2400" dirty="0">
                <a:solidFill>
                  <a:srgbClr val="FFFF00"/>
                </a:solidFill>
              </a:rPr>
              <a:t> за </a:t>
            </a:r>
            <a:r>
              <a:rPr lang="ru-RU" sz="2400" dirty="0" err="1">
                <a:solidFill>
                  <a:srgbClr val="FFFF00"/>
                </a:solidFill>
              </a:rPr>
              <a:t>створення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паладієвих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каталізаторів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4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3672408" cy="384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816424" cy="38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8883"/>
            <a:ext cx="4752528" cy="263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52594" y="4102250"/>
            <a:ext cx="40914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solidFill>
                  <a:srgbClr val="FFFF00"/>
                </a:solidFill>
              </a:rPr>
              <a:t>1953 р. </a:t>
            </a:r>
            <a:r>
              <a:rPr lang="ru-RU" sz="2000" dirty="0" err="1">
                <a:solidFill>
                  <a:srgbClr val="FFFF00"/>
                </a:solidFill>
              </a:rPr>
              <a:t>англієць</a:t>
            </a:r>
            <a:r>
              <a:rPr lang="ru-RU" sz="2000" dirty="0">
                <a:solidFill>
                  <a:srgbClr val="FFFF00"/>
                </a:solidFill>
              </a:rPr>
              <a:t> Ф. </a:t>
            </a:r>
            <a:r>
              <a:rPr lang="ru-RU" sz="2000" dirty="0" err="1">
                <a:solidFill>
                  <a:srgbClr val="FFFF00"/>
                </a:solidFill>
              </a:rPr>
              <a:t>Крік</a:t>
            </a:r>
            <a:r>
              <a:rPr lang="ru-RU" sz="2000" dirty="0">
                <a:solidFill>
                  <a:srgbClr val="FFFF00"/>
                </a:solidFill>
              </a:rPr>
              <a:t> і </a:t>
            </a:r>
            <a:r>
              <a:rPr lang="ru-RU" sz="2000" dirty="0" err="1">
                <a:solidFill>
                  <a:srgbClr val="FFFF00"/>
                </a:solidFill>
              </a:rPr>
              <a:t>американець</a:t>
            </a:r>
            <a:r>
              <a:rPr lang="ru-RU" sz="2000" dirty="0">
                <a:solidFill>
                  <a:srgbClr val="FFFF00"/>
                </a:solidFill>
              </a:rPr>
              <a:t> Д. Уотсон </a:t>
            </a:r>
            <a:r>
              <a:rPr lang="ru-RU" sz="2000" dirty="0" err="1">
                <a:solidFill>
                  <a:srgbClr val="FFFF00"/>
                </a:solidFill>
              </a:rPr>
              <a:t>зробили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важливе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відкриття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відтворивши</a:t>
            </a:r>
            <a:r>
              <a:rPr lang="ru-RU" sz="2000" dirty="0">
                <a:solidFill>
                  <a:srgbClr val="FFFF00"/>
                </a:solidFill>
              </a:rPr>
              <a:t> модель </a:t>
            </a:r>
            <a:r>
              <a:rPr lang="ru-RU" sz="2000" dirty="0" err="1">
                <a:solidFill>
                  <a:srgbClr val="FFFF00"/>
                </a:solidFill>
              </a:rPr>
              <a:t>дуже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складної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молекули</a:t>
            </a:r>
            <a:r>
              <a:rPr lang="ru-RU" sz="2000" dirty="0">
                <a:solidFill>
                  <a:srgbClr val="FFFF00"/>
                </a:solidFill>
              </a:rPr>
              <a:t> ДНК у </a:t>
            </a:r>
            <a:r>
              <a:rPr lang="ru-RU" sz="2000" dirty="0" err="1">
                <a:solidFill>
                  <a:srgbClr val="FFFF00"/>
                </a:solidFill>
              </a:rPr>
              <a:t>вигляді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двох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переплетених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ланцюжків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хімічних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сполук</a:t>
            </a:r>
            <a:r>
              <a:rPr lang="ru-RU" sz="2000" dirty="0">
                <a:solidFill>
                  <a:srgbClr val="FFFF00"/>
                </a:solidFill>
              </a:rPr>
              <a:t> – </a:t>
            </a:r>
            <a:r>
              <a:rPr lang="ru-RU" sz="2000" dirty="0" err="1">
                <a:solidFill>
                  <a:srgbClr val="FFFF00"/>
                </a:solidFill>
              </a:rPr>
              <a:t>подвійної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спіралі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1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42767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8193" y="5822107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1950 р. </a:t>
            </a:r>
            <a:r>
              <a:rPr lang="ru-RU" sz="2000" dirty="0" err="1">
                <a:solidFill>
                  <a:srgbClr val="FFFF00"/>
                </a:solidFill>
              </a:rPr>
              <a:t>уперше</a:t>
            </a:r>
            <a:r>
              <a:rPr lang="ru-RU" sz="2000" dirty="0">
                <a:solidFill>
                  <a:srgbClr val="FFFF00"/>
                </a:solidFill>
              </a:rPr>
              <a:t> в </a:t>
            </a:r>
            <a:r>
              <a:rPr lang="ru-RU" sz="2000" dirty="0" err="1">
                <a:solidFill>
                  <a:srgbClr val="FFFF00"/>
                </a:solidFill>
              </a:rPr>
              <a:t>хірургічній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практиці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здійснено</a:t>
            </a:r>
            <a:r>
              <a:rPr lang="ru-RU" sz="2000" dirty="0">
                <a:solidFill>
                  <a:srgbClr val="FFFF00"/>
                </a:solidFill>
              </a:rPr>
              <a:t> пересадку </a:t>
            </a:r>
            <a:r>
              <a:rPr lang="ru-RU" sz="2000" dirty="0" err="1">
                <a:solidFill>
                  <a:srgbClr val="FFFF00"/>
                </a:solidFill>
              </a:rPr>
              <a:t>нирки</a:t>
            </a:r>
            <a:r>
              <a:rPr lang="ru-RU" sz="2000" dirty="0">
                <a:solidFill>
                  <a:srgbClr val="FFFF00"/>
                </a:solidFill>
              </a:rPr>
              <a:t>. </a:t>
            </a:r>
            <a:r>
              <a:rPr lang="ru-RU" sz="2000" dirty="0" err="1">
                <a:solidFill>
                  <a:srgbClr val="FFFF00"/>
                </a:solidFill>
              </a:rPr>
              <a:t>Хірург</a:t>
            </a:r>
            <a:r>
              <a:rPr lang="ru-RU" sz="2000" dirty="0">
                <a:solidFill>
                  <a:srgbClr val="FFFF00"/>
                </a:solidFill>
              </a:rPr>
              <a:t> К. Бернард (ПАР) </a:t>
            </a:r>
            <a:r>
              <a:rPr lang="ru-RU" sz="2000" dirty="0" err="1">
                <a:solidFill>
                  <a:srgbClr val="FFFF00"/>
                </a:solidFill>
              </a:rPr>
              <a:t>вперше</a:t>
            </a:r>
            <a:r>
              <a:rPr lang="ru-RU" sz="2000" dirty="0">
                <a:solidFill>
                  <a:srgbClr val="FFFF00"/>
                </a:solidFill>
              </a:rPr>
              <a:t> в 1967 р. </a:t>
            </a:r>
            <a:r>
              <a:rPr lang="ru-RU" sz="2000" dirty="0" err="1">
                <a:solidFill>
                  <a:srgbClr val="FFFF00"/>
                </a:solidFill>
              </a:rPr>
              <a:t>здійснив</a:t>
            </a:r>
            <a:r>
              <a:rPr lang="ru-RU" sz="2000" dirty="0">
                <a:solidFill>
                  <a:srgbClr val="FFFF00"/>
                </a:solidFill>
              </a:rPr>
              <a:t> пересадку </a:t>
            </a:r>
            <a:r>
              <a:rPr lang="ru-RU" sz="2000" dirty="0" err="1">
                <a:solidFill>
                  <a:srgbClr val="FFFF00"/>
                </a:solidFill>
              </a:rPr>
              <a:t>людського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серця</a:t>
            </a:r>
            <a:r>
              <a:rPr lang="ru-RU" sz="20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971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5535"/>
            <a:ext cx="9133926" cy="68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78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429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3" y="3068960"/>
            <a:ext cx="378142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5"/>
            <a:ext cx="4378457" cy="328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0891" y="3789040"/>
            <a:ext cx="45615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О</a:t>
            </a:r>
            <a:r>
              <a:rPr lang="ru-RU" sz="2000" dirty="0" err="1" smtClean="0">
                <a:solidFill>
                  <a:srgbClr val="FFFF00"/>
                </a:solidFill>
              </a:rPr>
              <a:t>сновні</a:t>
            </a:r>
            <a:r>
              <a:rPr lang="ru-RU" sz="2000" dirty="0" smtClean="0">
                <a:solidFill>
                  <a:srgbClr val="FFFF00"/>
                </a:solidFill>
              </a:rPr>
              <a:t> напрямки в НТР:1. </a:t>
            </a:r>
            <a:r>
              <a:rPr lang="ru-RU" sz="2000" dirty="0" err="1" smtClean="0">
                <a:solidFill>
                  <a:srgbClr val="FFFF00"/>
                </a:solidFill>
              </a:rPr>
              <a:t>Розвиток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ядерної</a:t>
            </a:r>
            <a:r>
              <a:rPr lang="ru-RU" sz="2000" dirty="0" smtClean="0">
                <a:solidFill>
                  <a:srgbClr val="FFFF00"/>
                </a:solidFill>
              </a:rPr>
              <a:t> і </a:t>
            </a:r>
            <a:r>
              <a:rPr lang="ru-RU" sz="2000" dirty="0" err="1" smtClean="0">
                <a:solidFill>
                  <a:srgbClr val="FFFF00"/>
                </a:solidFill>
              </a:rPr>
              <a:t>термоядерної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енергетики</a:t>
            </a:r>
            <a:r>
              <a:rPr lang="ru-RU" sz="2000" dirty="0" smtClean="0">
                <a:solidFill>
                  <a:srgbClr val="FFFF00"/>
                </a:solidFill>
              </a:rPr>
              <a:t> 2.Створення </a:t>
            </a:r>
            <a:r>
              <a:rPr lang="ru-RU" sz="2000" dirty="0" err="1" smtClean="0">
                <a:solidFill>
                  <a:srgbClr val="FFFF00"/>
                </a:solidFill>
              </a:rPr>
              <a:t>мікроелектроніки</a:t>
            </a:r>
            <a:r>
              <a:rPr lang="ru-RU" sz="2000" dirty="0" smtClean="0">
                <a:solidFill>
                  <a:srgbClr val="FFFF00"/>
                </a:solidFill>
              </a:rPr>
              <a:t> та </a:t>
            </a:r>
            <a:r>
              <a:rPr lang="ru-RU" sz="2000" dirty="0" err="1" smtClean="0">
                <a:solidFill>
                  <a:srgbClr val="FFFF00"/>
                </a:solidFill>
              </a:rPr>
              <a:t>електронно-обчислювальної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техніки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3. </a:t>
            </a:r>
            <a:r>
              <a:rPr lang="ru-RU" sz="2000" dirty="0" err="1">
                <a:solidFill>
                  <a:srgbClr val="FFFF00"/>
                </a:solidFill>
              </a:rPr>
              <a:t>А</a:t>
            </a:r>
            <a:r>
              <a:rPr lang="ru-RU" sz="2000" dirty="0" err="1" smtClean="0">
                <a:solidFill>
                  <a:srgbClr val="FFFF00"/>
                </a:solidFill>
              </a:rPr>
              <a:t>втоматизація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виробництва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4. </a:t>
            </a:r>
            <a:r>
              <a:rPr lang="ru-RU" sz="2000" dirty="0" err="1" smtClean="0">
                <a:solidFill>
                  <a:srgbClr val="FFFF00"/>
                </a:solidFill>
              </a:rPr>
              <a:t>Розвиток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глобальної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системи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телекомунікацій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5. </a:t>
            </a:r>
            <a:r>
              <a:rPr lang="ru-RU" sz="2000" dirty="0" err="1" smtClean="0">
                <a:solidFill>
                  <a:srgbClr val="FFFF00"/>
                </a:solidFill>
              </a:rPr>
              <a:t>Розвиток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генної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інженерії</a:t>
            </a:r>
            <a:r>
              <a:rPr lang="ru-RU" sz="2000" dirty="0" smtClean="0">
                <a:solidFill>
                  <a:srgbClr val="FFFF00"/>
                </a:solidFill>
              </a:rPr>
              <a:t> та </a:t>
            </a:r>
            <a:r>
              <a:rPr lang="ru-RU" sz="2000" dirty="0" err="1" smtClean="0">
                <a:solidFill>
                  <a:srgbClr val="FFFF00"/>
                </a:solidFill>
              </a:rPr>
              <a:t>біотехнологій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04664"/>
            <a:ext cx="7920880" cy="1143000"/>
          </a:xfrm>
        </p:spPr>
        <p:txBody>
          <a:bodyPr>
            <a:noAutofit/>
          </a:bodyPr>
          <a:lstStyle/>
          <a:p>
            <a:r>
              <a:rPr lang="ru-RU" sz="4800" dirty="0" err="1"/>
              <a:t>К</a:t>
            </a:r>
            <a:r>
              <a:rPr lang="ru-RU" sz="4800" dirty="0" err="1" smtClean="0"/>
              <a:t>омп’ютерна</a:t>
            </a:r>
            <a:r>
              <a:rPr lang="ru-RU" sz="4800" dirty="0" smtClean="0"/>
              <a:t> </a:t>
            </a:r>
            <a:r>
              <a:rPr lang="ru-RU" sz="4800" dirty="0" err="1" smtClean="0"/>
              <a:t>революція</a:t>
            </a: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104456" cy="319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8" y="1827204"/>
            <a:ext cx="4334100" cy="432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94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49"/>
            <a:ext cx="4248472" cy="323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949"/>
            <a:ext cx="4680520" cy="323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5973"/>
            <a:ext cx="462717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335973"/>
            <a:ext cx="4392488" cy="34163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Перший у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комп’ютер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ENIAC–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з’явився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у 1946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році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у США.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створили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вчені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Пенсильванського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університету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Дж.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Преспер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Еккерт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та Джон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важив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30 тонн,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складався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з 18 тис.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радіоламп,В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Україні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у 1951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році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було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здано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експлуатацію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третій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комп’ютер,який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мав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назву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МЭСМ). Робота над ним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тривала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з 1947 по 1951 роки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керівництвом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Сергія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Олексійовича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Лебедєва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(1902-1974 </a:t>
            </a:r>
            <a:r>
              <a:rPr lang="ru-RU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рр</a:t>
            </a:r>
            <a:r>
              <a:rPr lang="ru-RU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.).</a:t>
            </a:r>
            <a:endParaRPr lang="ru-RU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5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Початок космічної ери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280920" cy="44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6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18110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06" y="3009043"/>
            <a:ext cx="4403988" cy="367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0503" y="11663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4 </a:t>
            </a:r>
            <a:r>
              <a:rPr lang="ru-RU" dirty="0" err="1" smtClean="0">
                <a:solidFill>
                  <a:srgbClr val="FFFF00"/>
                </a:solidFill>
              </a:rPr>
              <a:t>жовтня</a:t>
            </a:r>
            <a:r>
              <a:rPr lang="ru-RU" dirty="0" smtClean="0">
                <a:solidFill>
                  <a:srgbClr val="FFFF00"/>
                </a:solidFill>
              </a:rPr>
              <a:t> 1957 року </a:t>
            </a:r>
            <a:r>
              <a:rPr lang="ru-RU" dirty="0" err="1" smtClean="0">
                <a:solidFill>
                  <a:srgbClr val="FFFF00"/>
                </a:solidFill>
              </a:rPr>
              <a:t>колишній</a:t>
            </a:r>
            <a:r>
              <a:rPr lang="ru-RU" dirty="0" smtClean="0">
                <a:solidFill>
                  <a:srgbClr val="FFFF00"/>
                </a:solidFill>
              </a:rPr>
              <a:t> СРСР </a:t>
            </a:r>
            <a:r>
              <a:rPr lang="ru-RU" dirty="0" err="1" smtClean="0">
                <a:solidFill>
                  <a:srgbClr val="FFFF00"/>
                </a:solidFill>
              </a:rPr>
              <a:t>здійснив</a:t>
            </a:r>
            <a:r>
              <a:rPr lang="ru-RU" dirty="0" smtClean="0">
                <a:solidFill>
                  <a:srgbClr val="FFFF00"/>
                </a:solidFill>
              </a:rPr>
              <a:t> запуск </a:t>
            </a:r>
            <a:r>
              <a:rPr lang="ru-RU" dirty="0" err="1" smtClean="0">
                <a:solidFill>
                  <a:srgbClr val="FFFF00"/>
                </a:solidFill>
              </a:rPr>
              <a:t>першого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світі</a:t>
            </a:r>
            <a:r>
              <a:rPr lang="ru-RU" dirty="0" smtClean="0">
                <a:solidFill>
                  <a:srgbClr val="FFFF00"/>
                </a:solidFill>
              </a:rPr>
              <a:t> штучного </a:t>
            </a:r>
            <a:r>
              <a:rPr lang="ru-RU" dirty="0" err="1" smtClean="0">
                <a:solidFill>
                  <a:srgbClr val="FFFF00"/>
                </a:solidFill>
              </a:rPr>
              <a:t>супутника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Землі</a:t>
            </a:r>
            <a:r>
              <a:rPr lang="ru-RU" dirty="0" smtClean="0">
                <a:solidFill>
                  <a:srgbClr val="FFFF00"/>
                </a:solidFill>
              </a:rPr>
              <a:t>. Перший </a:t>
            </a:r>
            <a:r>
              <a:rPr lang="ru-RU" dirty="0" err="1" smtClean="0">
                <a:solidFill>
                  <a:srgbClr val="FFFF00"/>
                </a:solidFill>
              </a:rPr>
              <a:t>радянський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супутник</a:t>
            </a:r>
            <a:r>
              <a:rPr lang="ru-RU" dirty="0" smtClean="0">
                <a:solidFill>
                  <a:srgbClr val="FFFF00"/>
                </a:solidFill>
              </a:rPr>
              <a:t> дозволив </a:t>
            </a:r>
            <a:r>
              <a:rPr lang="ru-RU" dirty="0" err="1" smtClean="0">
                <a:solidFill>
                  <a:srgbClr val="FFFF00"/>
                </a:solidFill>
              </a:rPr>
              <a:t>вперше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виміряти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щільність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верхньої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атмосфери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одержати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дані</a:t>
            </a:r>
            <a:r>
              <a:rPr lang="ru-RU" dirty="0" smtClean="0">
                <a:solidFill>
                  <a:srgbClr val="FFFF00"/>
                </a:solidFill>
              </a:rPr>
              <a:t> про </a:t>
            </a:r>
            <a:r>
              <a:rPr lang="ru-RU" dirty="0" err="1" smtClean="0">
                <a:solidFill>
                  <a:srgbClr val="FFFF00"/>
                </a:solidFill>
              </a:rPr>
              <a:t>поширення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радіосигналів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іоносфері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відпрацювати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питання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виведення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орбіту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тепловий</a:t>
            </a:r>
            <a:r>
              <a:rPr lang="ru-RU" dirty="0" smtClean="0">
                <a:solidFill>
                  <a:srgbClr val="FFFF00"/>
                </a:solidFill>
              </a:rPr>
              <a:t> режим та </a:t>
            </a:r>
            <a:r>
              <a:rPr lang="ru-RU" dirty="0" err="1" smtClean="0">
                <a:solidFill>
                  <a:srgbClr val="FFFF00"/>
                </a:solidFill>
              </a:rPr>
              <a:t>інші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відомості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407" y="3374529"/>
            <a:ext cx="45719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12 </a:t>
            </a:r>
            <a:r>
              <a:rPr lang="ru-RU" dirty="0" err="1" smtClean="0">
                <a:solidFill>
                  <a:srgbClr val="FFFF00"/>
                </a:solidFill>
              </a:rPr>
              <a:t>квітня</a:t>
            </a:r>
            <a:r>
              <a:rPr lang="ru-RU" dirty="0" smtClean="0">
                <a:solidFill>
                  <a:srgbClr val="FFFF00"/>
                </a:solidFill>
              </a:rPr>
              <a:t> 1961 о 9 год. 07 </a:t>
            </a:r>
            <a:r>
              <a:rPr lang="ru-RU" dirty="0" err="1" smtClean="0">
                <a:solidFill>
                  <a:srgbClr val="FFFF00"/>
                </a:solidFill>
              </a:rPr>
              <a:t>хв</a:t>
            </a:r>
            <a:r>
              <a:rPr lang="ru-RU" dirty="0" smtClean="0">
                <a:solidFill>
                  <a:srgbClr val="FFFF00"/>
                </a:solidFill>
              </a:rPr>
              <a:t>. за </a:t>
            </a:r>
            <a:r>
              <a:rPr lang="ru-RU" dirty="0" err="1" smtClean="0">
                <a:solidFill>
                  <a:srgbClr val="FFFF00"/>
                </a:solidFill>
              </a:rPr>
              <a:t>московським</a:t>
            </a:r>
            <a:r>
              <a:rPr lang="ru-RU" dirty="0" smtClean="0">
                <a:solidFill>
                  <a:srgbClr val="FFFF00"/>
                </a:solidFill>
              </a:rPr>
              <a:t> часом на </a:t>
            </a:r>
            <a:r>
              <a:rPr lang="ru-RU" dirty="0" err="1" smtClean="0">
                <a:solidFill>
                  <a:srgbClr val="FFFF00"/>
                </a:solidFill>
              </a:rPr>
              <a:t>радянському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космодромі</a:t>
            </a:r>
            <a:r>
              <a:rPr lang="ru-RU" dirty="0" smtClean="0">
                <a:solidFill>
                  <a:srgbClr val="FFFF00"/>
                </a:solidFill>
              </a:rPr>
              <a:t> Байконур </a:t>
            </a:r>
            <a:r>
              <a:rPr lang="ru-RU" dirty="0" err="1" smtClean="0">
                <a:solidFill>
                  <a:srgbClr val="FFFF00"/>
                </a:solidFill>
              </a:rPr>
              <a:t>відбувся</a:t>
            </a:r>
            <a:r>
              <a:rPr lang="ru-RU" dirty="0" smtClean="0">
                <a:solidFill>
                  <a:srgbClr val="FFFF00"/>
                </a:solidFill>
              </a:rPr>
              <a:t> запуск </a:t>
            </a:r>
            <a:r>
              <a:rPr lang="ru-RU" dirty="0" err="1" smtClean="0">
                <a:solidFill>
                  <a:srgbClr val="FFFF00"/>
                </a:solidFill>
              </a:rPr>
              <a:t>космічного</a:t>
            </a:r>
            <a:r>
              <a:rPr lang="ru-RU" dirty="0" smtClean="0">
                <a:solidFill>
                  <a:srgbClr val="FFFF00"/>
                </a:solidFill>
              </a:rPr>
              <a:t> корабля "</a:t>
            </a:r>
            <a:r>
              <a:rPr lang="ru-RU" dirty="0" err="1" smtClean="0">
                <a:solidFill>
                  <a:srgbClr val="FFFF00"/>
                </a:solidFill>
              </a:rPr>
              <a:t>Схід</a:t>
            </a:r>
            <a:r>
              <a:rPr lang="ru-RU" dirty="0" smtClean="0">
                <a:solidFill>
                  <a:srgbClr val="FFFF00"/>
                </a:solidFill>
              </a:rPr>
              <a:t>" з майором ВВС </a:t>
            </a:r>
            <a:r>
              <a:rPr lang="ru-RU" dirty="0" err="1" smtClean="0">
                <a:solidFill>
                  <a:srgbClr val="FFFF00"/>
                </a:solidFill>
              </a:rPr>
              <a:t>Юрієм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Олексійовичем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Гагаріним</a:t>
            </a:r>
            <a:r>
              <a:rPr lang="ru-RU" dirty="0" smtClean="0">
                <a:solidFill>
                  <a:srgbClr val="FFFF00"/>
                </a:solidFill>
              </a:rPr>
              <a:t> на борту. Запуск </a:t>
            </a:r>
            <a:r>
              <a:rPr lang="ru-RU" dirty="0" err="1" smtClean="0">
                <a:solidFill>
                  <a:srgbClr val="FFFF00"/>
                </a:solidFill>
              </a:rPr>
              <a:t>пройшов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успішно</a:t>
            </a:r>
            <a:r>
              <a:rPr lang="ru-RU" dirty="0" smtClean="0">
                <a:solidFill>
                  <a:srgbClr val="FFFF00"/>
                </a:solidFill>
              </a:rPr>
              <a:t>. Таким чином, через 4 роки </a:t>
            </a:r>
            <a:r>
              <a:rPr lang="ru-RU" dirty="0" err="1" smtClean="0">
                <a:solidFill>
                  <a:srgbClr val="FFFF00"/>
                </a:solidFill>
              </a:rPr>
              <a:t>після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виведення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першого</a:t>
            </a:r>
            <a:r>
              <a:rPr lang="ru-RU" dirty="0" smtClean="0">
                <a:solidFill>
                  <a:srgbClr val="FFFF00"/>
                </a:solidFill>
              </a:rPr>
              <a:t> штучного </a:t>
            </a:r>
            <a:r>
              <a:rPr lang="ru-RU" dirty="0" err="1" smtClean="0">
                <a:solidFill>
                  <a:srgbClr val="FFFF00"/>
                </a:solidFill>
              </a:rPr>
              <a:t>супутника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Землі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Радянський</a:t>
            </a:r>
            <a:r>
              <a:rPr lang="ru-RU" dirty="0" smtClean="0">
                <a:solidFill>
                  <a:srgbClr val="FFFF00"/>
                </a:solidFill>
              </a:rPr>
              <a:t> Союз </a:t>
            </a:r>
            <a:r>
              <a:rPr lang="ru-RU" dirty="0" err="1" smtClean="0">
                <a:solidFill>
                  <a:srgbClr val="FFFF00"/>
                </a:solidFill>
              </a:rPr>
              <a:t>вперше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світі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здійснив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політ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людини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космічний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простір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0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89" y="188640"/>
            <a:ext cx="4779865" cy="655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963"/>
            <a:ext cx="3672407" cy="415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390" y="4581128"/>
            <a:ext cx="40420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18 </a:t>
            </a:r>
            <a:r>
              <a:rPr lang="ru-RU" dirty="0" err="1" smtClean="0">
                <a:solidFill>
                  <a:srgbClr val="FFFF00"/>
                </a:solidFill>
              </a:rPr>
              <a:t>березня</a:t>
            </a:r>
            <a:r>
              <a:rPr lang="ru-RU" dirty="0" smtClean="0">
                <a:solidFill>
                  <a:srgbClr val="FFFF00"/>
                </a:solidFill>
              </a:rPr>
              <a:t> 1965 року </a:t>
            </a:r>
            <a:r>
              <a:rPr lang="ru-RU" dirty="0" err="1" smtClean="0">
                <a:solidFill>
                  <a:srgbClr val="FFFF00"/>
                </a:solidFill>
              </a:rPr>
              <a:t>був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виведений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орбіту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корабель</a:t>
            </a:r>
            <a:r>
              <a:rPr lang="ru-RU" dirty="0" smtClean="0">
                <a:solidFill>
                  <a:srgbClr val="FFFF00"/>
                </a:solidFill>
              </a:rPr>
              <a:t> "</a:t>
            </a:r>
            <a:r>
              <a:rPr lang="ru-RU" dirty="0" err="1" smtClean="0">
                <a:solidFill>
                  <a:srgbClr val="FFFF00"/>
                </a:solidFill>
              </a:rPr>
              <a:t>Схід</a:t>
            </a:r>
            <a:r>
              <a:rPr lang="ru-RU" dirty="0" smtClean="0">
                <a:solidFill>
                  <a:srgbClr val="FFFF00"/>
                </a:solidFill>
              </a:rPr>
              <a:t>" з </a:t>
            </a:r>
            <a:r>
              <a:rPr lang="ru-RU" dirty="0" err="1" smtClean="0">
                <a:solidFill>
                  <a:srgbClr val="FFFF00"/>
                </a:solidFill>
              </a:rPr>
              <a:t>двома</a:t>
            </a:r>
            <a:r>
              <a:rPr lang="ru-RU" dirty="0" smtClean="0">
                <a:solidFill>
                  <a:srgbClr val="FFFF00"/>
                </a:solidFill>
              </a:rPr>
              <a:t> космонавтами на борту - командиром корабля полковником Павлом </a:t>
            </a:r>
            <a:r>
              <a:rPr lang="ru-RU" dirty="0" err="1" smtClean="0">
                <a:solidFill>
                  <a:srgbClr val="FFFF00"/>
                </a:solidFill>
              </a:rPr>
              <a:t>Бєляєвим</a:t>
            </a:r>
            <a:r>
              <a:rPr lang="ru-RU" dirty="0" smtClean="0">
                <a:solidFill>
                  <a:srgbClr val="FFFF00"/>
                </a:solidFill>
              </a:rPr>
              <a:t> і другим </a:t>
            </a:r>
            <a:r>
              <a:rPr lang="ru-RU" dirty="0" err="1" smtClean="0">
                <a:solidFill>
                  <a:srgbClr val="FFFF00"/>
                </a:solidFill>
              </a:rPr>
              <a:t>пілотом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підполковником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Олексієм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Леоновим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7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501508" cy="65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649"/>
            <a:ext cx="3771056" cy="46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01317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20липня 1969 </a:t>
            </a:r>
            <a:r>
              <a:rPr lang="ru-RU" dirty="0" err="1" smtClean="0">
                <a:solidFill>
                  <a:srgbClr val="FFFF00"/>
                </a:solidFill>
              </a:rPr>
              <a:t>астронавти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Армстронг</a:t>
            </a:r>
            <a:r>
              <a:rPr lang="ru-RU" dirty="0" smtClean="0">
                <a:solidFill>
                  <a:srgbClr val="FFFF00"/>
                </a:solidFill>
              </a:rPr>
              <a:t> і </a:t>
            </a:r>
            <a:r>
              <a:rPr lang="ru-RU" dirty="0" err="1" smtClean="0">
                <a:solidFill>
                  <a:srgbClr val="FFFF00"/>
                </a:solidFill>
              </a:rPr>
              <a:t>Олдрін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висадилися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Місяці,де</a:t>
            </a:r>
            <a:r>
              <a:rPr lang="ru-RU" dirty="0" smtClean="0">
                <a:solidFill>
                  <a:srgbClr val="FFFF00"/>
                </a:solidFill>
              </a:rPr>
              <a:t> взяли </a:t>
            </a:r>
            <a:r>
              <a:rPr lang="ru-RU" dirty="0" err="1" smtClean="0">
                <a:solidFill>
                  <a:srgbClr val="FFFF00"/>
                </a:solidFill>
              </a:rPr>
              <a:t>зразки</a:t>
            </a:r>
            <a:r>
              <a:rPr lang="ru-RU" dirty="0" smtClean="0">
                <a:solidFill>
                  <a:srgbClr val="FFFF00"/>
                </a:solidFill>
              </a:rPr>
              <a:t> грунту.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8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84576" cy="549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522440"/>
            <a:ext cx="7830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1997р. на </a:t>
            </a:r>
            <a:r>
              <a:rPr lang="ru-RU" sz="2400" dirty="0" err="1" smtClean="0"/>
              <a:t>американському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космічному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кораблі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працював</a:t>
            </a:r>
            <a:r>
              <a:rPr lang="ru-RU" sz="2400" dirty="0" smtClean="0"/>
              <a:t> перший космонавт </a:t>
            </a:r>
            <a:r>
              <a:rPr lang="ru-RU" sz="2400" dirty="0" err="1" smtClean="0"/>
              <a:t>незалежної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Л.Каденюк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109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10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1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13.xml><?xml version="1.0" encoding="utf-8"?>
<a:themeOverride xmlns:a="http://schemas.openxmlformats.org/drawingml/2006/main">
  <a:clrScheme name="Другая 7">
    <a:dk1>
      <a:srgbClr val="00B05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FFFF00"/>
    </a:accent2>
    <a:accent3>
      <a:srgbClr val="42558C"/>
    </a:accent3>
    <a:accent4>
      <a:srgbClr val="92D050"/>
    </a:accent4>
    <a:accent5>
      <a:srgbClr val="63891F"/>
    </a:accent5>
    <a:accent6>
      <a:srgbClr val="002060"/>
    </a:accent6>
    <a:hlink>
      <a:srgbClr val="3399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6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7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8.xml><?xml version="1.0" encoding="utf-8"?>
<a:themeOverride xmlns:a="http://schemas.openxmlformats.org/drawingml/2006/main">
  <a:clrScheme name="Другая 7">
    <a:dk1>
      <a:srgbClr val="00B05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FFFF00"/>
    </a:accent2>
    <a:accent3>
      <a:srgbClr val="42558C"/>
    </a:accent3>
    <a:accent4>
      <a:srgbClr val="92D050"/>
    </a:accent4>
    <a:accent5>
      <a:srgbClr val="63891F"/>
    </a:accent5>
    <a:accent6>
      <a:srgbClr val="002060"/>
    </a:accent6>
    <a:hlink>
      <a:srgbClr val="3399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123</TotalTime>
  <Words>381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Техническая</vt:lpstr>
      <vt:lpstr>Аптека</vt:lpstr>
      <vt:lpstr>1_Техническая</vt:lpstr>
      <vt:lpstr>2_Техническая</vt:lpstr>
      <vt:lpstr>3_Техническая</vt:lpstr>
      <vt:lpstr>4_Техническая</vt:lpstr>
      <vt:lpstr>Розвиток науки і техніки </vt:lpstr>
      <vt:lpstr>Презентация PowerPoint</vt:lpstr>
      <vt:lpstr>Комп’ютерна революція</vt:lpstr>
      <vt:lpstr>Презентация PowerPoint</vt:lpstr>
      <vt:lpstr>Початок космічної ери</vt:lpstr>
      <vt:lpstr>Презентация PowerPoint</vt:lpstr>
      <vt:lpstr>Презентация PowerPoint</vt:lpstr>
      <vt:lpstr>Презентация PowerPoint</vt:lpstr>
      <vt:lpstr>Презентация PowerPoint</vt:lpstr>
      <vt:lpstr>Відкриття в різних областях науки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науки і техніки</dc:title>
  <dc:creator>Vlad</dc:creator>
  <cp:lastModifiedBy>Vlad</cp:lastModifiedBy>
  <cp:revision>10</cp:revision>
  <dcterms:created xsi:type="dcterms:W3CDTF">2014-04-26T14:25:47Z</dcterms:created>
  <dcterms:modified xsi:type="dcterms:W3CDTF">2014-04-27T12:54:27Z</dcterms:modified>
</cp:coreProperties>
</file>