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60"/>
  </p:normalViewPr>
  <p:slideViewPr>
    <p:cSldViewPr snapToGrid="0">
      <p:cViewPr varScale="1">
        <p:scale>
          <a:sx n="74" d="100"/>
          <a:sy n="74" d="100"/>
        </p:scale>
        <p:origin x="6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8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33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860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828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710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955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208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5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816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912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25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9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67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99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12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372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9917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24725" y="2619606"/>
            <a:ext cx="5719836" cy="923330"/>
          </a:xfrm>
          <a:prstGeom prst="rect">
            <a:avLst/>
          </a:prstGeom>
          <a:noFill/>
        </p:spPr>
        <p:txBody>
          <a:bodyPr wrap="none" lIns="91440" tIns="45720" rIns="91440" bIns="45720">
            <a:spAutoFit/>
          </a:bodyPr>
          <a:lstStyle/>
          <a:p>
            <a:pPr algn="ctr"/>
            <a:r>
              <a:rPr lang="uk-UA"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Універсали УЦР</a:t>
            </a:r>
            <a:endParaRPr lang="uk-U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184514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8681" y="746788"/>
            <a:ext cx="5108620" cy="1280890"/>
          </a:xfrm>
        </p:spPr>
        <p:txBody>
          <a:bodyPr>
            <a:noAutofit/>
          </a:bodyPr>
          <a:lstStyle/>
          <a:p>
            <a:r>
              <a:rPr lang="uk-UA" sz="2400" dirty="0" err="1"/>
              <a:t>Тре́тій</a:t>
            </a:r>
            <a:r>
              <a:rPr lang="uk-UA" sz="2400" dirty="0"/>
              <a:t> </a:t>
            </a:r>
            <a:r>
              <a:rPr lang="uk-UA" sz="2400" dirty="0" err="1"/>
              <a:t>Універса́л</a:t>
            </a:r>
            <a:r>
              <a:rPr lang="uk-UA" sz="2400" dirty="0"/>
              <a:t> </a:t>
            </a:r>
            <a:r>
              <a:rPr lang="uk-UA" sz="2400" dirty="0" err="1"/>
              <a:t>Украї́нської</a:t>
            </a:r>
            <a:r>
              <a:rPr lang="uk-UA" sz="2400" dirty="0"/>
              <a:t> </a:t>
            </a:r>
            <a:r>
              <a:rPr lang="uk-UA" sz="2400" dirty="0" err="1"/>
              <a:t>Центра́льної</a:t>
            </a:r>
            <a:r>
              <a:rPr lang="uk-UA" sz="2400" dirty="0"/>
              <a:t> </a:t>
            </a:r>
            <a:r>
              <a:rPr lang="uk-UA" sz="2400" dirty="0" err="1"/>
              <a:t>ра́ди</a:t>
            </a:r>
            <a:r>
              <a:rPr lang="uk-UA" sz="2400" dirty="0"/>
              <a:t> — державно-правовий акт, універсал Української Центральної ради, що проголошував Українську Народну Республіку. Прийнятий 7 (20) листопада 1917 року в </a:t>
            </a:r>
            <a:r>
              <a:rPr lang="uk-UA" sz="2400" dirty="0" smtClean="0"/>
              <a:t>Києві</a:t>
            </a:r>
            <a:r>
              <a:rPr lang="ru-RU" sz="2400" dirty="0" smtClean="0"/>
              <a:t>. </a:t>
            </a:r>
            <a:r>
              <a:rPr lang="ru-RU" sz="2400" dirty="0" err="1" smtClean="0"/>
              <a:t>Це</a:t>
            </a:r>
            <a:r>
              <a:rPr lang="ru-RU" sz="2400" dirty="0" smtClean="0"/>
              <a:t> </a:t>
            </a:r>
            <a:r>
              <a:rPr lang="uk-UA" sz="2400" dirty="0" smtClean="0"/>
              <a:t>був перший закон, за який у Центральній Раді проводилось поіменне голосування.42 людини проголосували ЗА Універсал, і лише 4 члени Ради утрималися.</a:t>
            </a:r>
            <a:endParaRPr lang="uk-UA" sz="2400" dirty="0"/>
          </a:p>
        </p:txBody>
      </p:sp>
      <p:pic>
        <p:nvPicPr>
          <p:cNvPr id="6152" name="Picture 8" descr="http://www.litopys.com.ua/upload/medialibrary/f93/f938f0c3db7f48bc01613cc2a6293b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881" y="231633"/>
            <a:ext cx="4296736" cy="62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039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5617" y="211986"/>
            <a:ext cx="10556383" cy="1280890"/>
          </a:xfrm>
        </p:spPr>
        <p:txBody>
          <a:bodyPr>
            <a:noAutofit/>
          </a:bodyPr>
          <a:lstStyle/>
          <a:p>
            <a:r>
              <a:rPr lang="ru-RU" sz="2400" dirty="0"/>
              <a:t>7 листопада М. </a:t>
            </a:r>
            <a:r>
              <a:rPr lang="ru-RU" sz="2400" dirty="0" err="1"/>
              <a:t>Грушевський</a:t>
            </a:r>
            <a:r>
              <a:rPr lang="ru-RU" sz="2400" dirty="0"/>
              <a:t> </a:t>
            </a:r>
            <a:r>
              <a:rPr lang="ru-RU" sz="2400" dirty="0" err="1"/>
              <a:t>відкрив</a:t>
            </a:r>
            <a:r>
              <a:rPr lang="ru-RU" sz="2400" dirty="0"/>
              <a:t> </a:t>
            </a:r>
            <a:r>
              <a:rPr lang="ru-RU" sz="2400" dirty="0" err="1"/>
              <a:t>урочисте</a:t>
            </a:r>
            <a:r>
              <a:rPr lang="ru-RU" sz="2400" dirty="0"/>
              <a:t> </a:t>
            </a:r>
            <a:r>
              <a:rPr lang="ru-RU" sz="2400" dirty="0" err="1"/>
              <a:t>засідання</a:t>
            </a:r>
            <a:r>
              <a:rPr lang="ru-RU" sz="2400" dirty="0"/>
              <a:t> </a:t>
            </a:r>
            <a:r>
              <a:rPr lang="ru-RU" sz="2400" dirty="0" err="1"/>
              <a:t>Української</a:t>
            </a:r>
            <a:r>
              <a:rPr lang="ru-RU" sz="2400" dirty="0"/>
              <a:t> </a:t>
            </a:r>
            <a:r>
              <a:rPr lang="ru-RU" sz="2400" dirty="0" err="1"/>
              <a:t>Центральної</a:t>
            </a:r>
            <a:r>
              <a:rPr lang="ru-RU" sz="2400" dirty="0"/>
              <a:t> Ради і </a:t>
            </a:r>
            <a:r>
              <a:rPr lang="ru-RU" sz="2400" dirty="0" err="1"/>
              <a:t>після</a:t>
            </a:r>
            <a:r>
              <a:rPr lang="ru-RU" sz="2400" dirty="0"/>
              <a:t> </a:t>
            </a:r>
            <a:r>
              <a:rPr lang="ru-RU" sz="2400" dirty="0" err="1"/>
              <a:t>вступного</a:t>
            </a:r>
            <a:r>
              <a:rPr lang="ru-RU" sz="2400" dirty="0"/>
              <a:t> слова М. </a:t>
            </a:r>
            <a:r>
              <a:rPr lang="ru-RU" sz="2400" dirty="0" err="1"/>
              <a:t>Ковальський</a:t>
            </a:r>
            <a:r>
              <a:rPr lang="ru-RU" sz="2400" dirty="0"/>
              <a:t> зачитав текст </a:t>
            </a:r>
            <a:r>
              <a:rPr lang="ru-RU" sz="2400" dirty="0" err="1"/>
              <a:t>Універсалу</a:t>
            </a:r>
            <a:r>
              <a:rPr lang="ru-RU" sz="2400" dirty="0"/>
              <a:t>:</a:t>
            </a:r>
            <a:br>
              <a:rPr lang="ru-RU" sz="2400" dirty="0"/>
            </a:br>
            <a:r>
              <a:rPr lang="ru-RU" sz="2400" dirty="0" smtClean="0"/>
              <a:t>              </a:t>
            </a:r>
            <a:r>
              <a:rPr lang="ru-RU" sz="2400" b="1" i="1" dirty="0" smtClean="0">
                <a:solidFill>
                  <a:schemeClr val="accent3">
                    <a:lumMod val="75000"/>
                  </a:schemeClr>
                </a:solidFill>
              </a:rPr>
              <a:t>1</a:t>
            </a:r>
            <a:r>
              <a:rPr lang="ru-RU" sz="2400" i="1" dirty="0" smtClean="0">
                <a:solidFill>
                  <a:schemeClr val="accent3">
                    <a:lumMod val="75000"/>
                  </a:schemeClr>
                </a:solidFill>
              </a:rPr>
              <a:t>.Україна </a:t>
            </a:r>
            <a:r>
              <a:rPr lang="ru-RU" sz="2400" i="1" dirty="0" err="1">
                <a:solidFill>
                  <a:schemeClr val="accent3">
                    <a:lumMod val="75000"/>
                  </a:schemeClr>
                </a:solidFill>
              </a:rPr>
              <a:t>стає</a:t>
            </a:r>
            <a:r>
              <a:rPr lang="ru-RU" sz="2400" i="1" dirty="0">
                <a:solidFill>
                  <a:schemeClr val="accent3">
                    <a:lumMod val="75000"/>
                  </a:schemeClr>
                </a:solidFill>
              </a:rPr>
              <a:t> </a:t>
            </a:r>
            <a:r>
              <a:rPr lang="ru-RU" sz="2400" i="1" dirty="0" err="1">
                <a:solidFill>
                  <a:schemeClr val="accent3">
                    <a:lumMod val="75000"/>
                  </a:schemeClr>
                </a:solidFill>
              </a:rPr>
              <a:t>Українською</a:t>
            </a:r>
            <a:r>
              <a:rPr lang="ru-RU" sz="2400" i="1" dirty="0">
                <a:solidFill>
                  <a:schemeClr val="accent3">
                    <a:lumMod val="75000"/>
                  </a:schemeClr>
                </a:solidFill>
              </a:rPr>
              <a:t> Народною </a:t>
            </a:r>
            <a:r>
              <a:rPr lang="ru-RU" sz="2400" i="1" dirty="0" err="1" smtClean="0">
                <a:solidFill>
                  <a:schemeClr val="accent3">
                    <a:lumMod val="75000"/>
                  </a:schemeClr>
                </a:solidFill>
              </a:rPr>
              <a:t>Республікою.До</a:t>
            </a:r>
            <a:r>
              <a:rPr lang="ru-RU" sz="2400" i="1" dirty="0" smtClean="0">
                <a:solidFill>
                  <a:schemeClr val="accent3">
                    <a:lumMod val="75000"/>
                  </a:schemeClr>
                </a:solidFill>
              </a:rPr>
              <a:t> </a:t>
            </a:r>
            <a:r>
              <a:rPr lang="ru-RU" sz="2400" i="1" dirty="0" err="1">
                <a:solidFill>
                  <a:schemeClr val="accent3">
                    <a:lumMod val="75000"/>
                  </a:schemeClr>
                </a:solidFill>
              </a:rPr>
              <a:t>її</a:t>
            </a:r>
            <a:r>
              <a:rPr lang="ru-RU" sz="2400" i="1" dirty="0">
                <a:solidFill>
                  <a:schemeClr val="accent3">
                    <a:lumMod val="75000"/>
                  </a:schemeClr>
                </a:solidFill>
              </a:rPr>
              <a:t> </a:t>
            </a:r>
            <a:r>
              <a:rPr lang="ru-RU" sz="2400" i="1" dirty="0" err="1">
                <a:solidFill>
                  <a:schemeClr val="accent3">
                    <a:lumMod val="75000"/>
                  </a:schemeClr>
                </a:solidFill>
              </a:rPr>
              <a:t>території</a:t>
            </a:r>
            <a:r>
              <a:rPr lang="ru-RU" sz="2400" i="1" dirty="0">
                <a:solidFill>
                  <a:schemeClr val="accent3">
                    <a:lumMod val="75000"/>
                  </a:schemeClr>
                </a:solidFill>
              </a:rPr>
              <a:t> </a:t>
            </a:r>
            <a:r>
              <a:rPr lang="ru-RU" sz="2400" i="1" dirty="0" smtClean="0">
                <a:solidFill>
                  <a:schemeClr val="accent3">
                    <a:lumMod val="75000"/>
                  </a:schemeClr>
                </a:solidFill>
              </a:rPr>
              <a:t>належать: </a:t>
            </a:r>
            <a:r>
              <a:rPr lang="ru-RU" sz="2400" i="1" dirty="0" err="1">
                <a:solidFill>
                  <a:schemeClr val="accent3">
                    <a:lumMod val="75000"/>
                  </a:schemeClr>
                </a:solidFill>
              </a:rPr>
              <a:t>Київщина</a:t>
            </a:r>
            <a:r>
              <a:rPr lang="ru-RU" sz="2400" i="1" dirty="0">
                <a:solidFill>
                  <a:schemeClr val="accent3">
                    <a:lumMod val="75000"/>
                  </a:schemeClr>
                </a:solidFill>
              </a:rPr>
              <a:t>, </a:t>
            </a:r>
            <a:r>
              <a:rPr lang="ru-RU" sz="2400" i="1" dirty="0" err="1">
                <a:solidFill>
                  <a:schemeClr val="accent3">
                    <a:lumMod val="75000"/>
                  </a:schemeClr>
                </a:solidFill>
              </a:rPr>
              <a:t>Поділля</a:t>
            </a:r>
            <a:r>
              <a:rPr lang="ru-RU" sz="2400" i="1" dirty="0">
                <a:solidFill>
                  <a:schemeClr val="accent3">
                    <a:lumMod val="75000"/>
                  </a:schemeClr>
                </a:solidFill>
              </a:rPr>
              <a:t>, </a:t>
            </a:r>
            <a:r>
              <a:rPr lang="ru-RU" sz="2400" i="1" dirty="0" err="1">
                <a:solidFill>
                  <a:schemeClr val="accent3">
                    <a:lumMod val="75000"/>
                  </a:schemeClr>
                </a:solidFill>
              </a:rPr>
              <a:t>Волинь</a:t>
            </a:r>
            <a:r>
              <a:rPr lang="ru-RU" sz="2400" i="1" dirty="0">
                <a:solidFill>
                  <a:schemeClr val="accent3">
                    <a:lumMod val="75000"/>
                  </a:schemeClr>
                </a:solidFill>
              </a:rPr>
              <a:t>, </a:t>
            </a:r>
            <a:r>
              <a:rPr lang="ru-RU" sz="2400" i="1" dirty="0" err="1">
                <a:solidFill>
                  <a:schemeClr val="accent3">
                    <a:lumMod val="75000"/>
                  </a:schemeClr>
                </a:solidFill>
              </a:rPr>
              <a:t>Чернігівщина</a:t>
            </a:r>
            <a:r>
              <a:rPr lang="ru-RU" sz="2400" i="1" dirty="0">
                <a:solidFill>
                  <a:schemeClr val="accent3">
                    <a:lumMod val="75000"/>
                  </a:schemeClr>
                </a:solidFill>
              </a:rPr>
              <a:t>, Полтавщина, </a:t>
            </a:r>
            <a:r>
              <a:rPr lang="ru-RU" sz="2400" i="1" dirty="0" err="1">
                <a:solidFill>
                  <a:schemeClr val="accent3">
                    <a:lumMod val="75000"/>
                  </a:schemeClr>
                </a:solidFill>
              </a:rPr>
              <a:t>Харківщина</a:t>
            </a:r>
            <a:r>
              <a:rPr lang="ru-RU" sz="2400" i="1" dirty="0">
                <a:solidFill>
                  <a:schemeClr val="accent3">
                    <a:lumMod val="75000"/>
                  </a:schemeClr>
                </a:solidFill>
              </a:rPr>
              <a:t>, </a:t>
            </a:r>
            <a:r>
              <a:rPr lang="ru-RU" sz="2400" i="1" dirty="0" err="1">
                <a:solidFill>
                  <a:schemeClr val="accent3">
                    <a:lumMod val="75000"/>
                  </a:schemeClr>
                </a:solidFill>
              </a:rPr>
              <a:t>Катеринославщина</a:t>
            </a:r>
            <a:r>
              <a:rPr lang="ru-RU" sz="2400" i="1" dirty="0">
                <a:solidFill>
                  <a:schemeClr val="accent3">
                    <a:lumMod val="75000"/>
                  </a:schemeClr>
                </a:solidFill>
              </a:rPr>
              <a:t>, </a:t>
            </a:r>
            <a:r>
              <a:rPr lang="ru-RU" sz="2400" i="1" dirty="0" err="1">
                <a:solidFill>
                  <a:schemeClr val="accent3">
                    <a:lumMod val="75000"/>
                  </a:schemeClr>
                </a:solidFill>
              </a:rPr>
              <a:t>Херсонщина</a:t>
            </a:r>
            <a:r>
              <a:rPr lang="ru-RU" sz="2400" i="1" dirty="0">
                <a:solidFill>
                  <a:schemeClr val="accent3">
                    <a:lumMod val="75000"/>
                  </a:schemeClr>
                </a:solidFill>
              </a:rPr>
              <a:t>, </a:t>
            </a:r>
            <a:r>
              <a:rPr lang="ru-RU" sz="2400" i="1" dirty="0" err="1">
                <a:solidFill>
                  <a:schemeClr val="accent3">
                    <a:lumMod val="75000"/>
                  </a:schemeClr>
                </a:solidFill>
              </a:rPr>
              <a:t>Таврія</a:t>
            </a:r>
            <a:r>
              <a:rPr lang="ru-RU" sz="2400" i="1" dirty="0">
                <a:solidFill>
                  <a:schemeClr val="accent3">
                    <a:lumMod val="75000"/>
                  </a:schemeClr>
                </a:solidFill>
              </a:rPr>
              <a:t> (без </a:t>
            </a:r>
            <a:r>
              <a:rPr lang="ru-RU" sz="2400" i="1" dirty="0" err="1">
                <a:solidFill>
                  <a:schemeClr val="accent3">
                    <a:lumMod val="75000"/>
                  </a:schemeClr>
                </a:solidFill>
              </a:rPr>
              <a:t>Криму</a:t>
            </a:r>
            <a:r>
              <a:rPr lang="ru-RU" sz="2400" i="1" dirty="0">
                <a:solidFill>
                  <a:schemeClr val="accent3">
                    <a:lumMod val="75000"/>
                  </a:schemeClr>
                </a:solidFill>
              </a:rPr>
              <a:t>). </a:t>
            </a:r>
            <a:r>
              <a:rPr lang="ru-RU" sz="2400" i="1" dirty="0" smtClean="0">
                <a:solidFill>
                  <a:schemeClr val="accent3">
                    <a:lumMod val="75000"/>
                  </a:schemeClr>
                </a:solidFill>
              </a:rPr>
              <a:t/>
            </a:r>
            <a:br>
              <a:rPr lang="ru-RU" sz="2400" i="1" dirty="0" smtClean="0">
                <a:solidFill>
                  <a:schemeClr val="accent3">
                    <a:lumMod val="75000"/>
                  </a:schemeClr>
                </a:solidFill>
              </a:rPr>
            </a:br>
            <a:r>
              <a:rPr lang="ru-RU" sz="2400" dirty="0"/>
              <a:t> </a:t>
            </a:r>
            <a:r>
              <a:rPr lang="ru-RU" sz="2400" dirty="0" smtClean="0"/>
              <a:t>             </a:t>
            </a:r>
            <a:r>
              <a:rPr lang="ru-RU" sz="2400" b="1" i="1" dirty="0" smtClean="0">
                <a:solidFill>
                  <a:schemeClr val="accent3">
                    <a:lumMod val="75000"/>
                  </a:schemeClr>
                </a:solidFill>
              </a:rPr>
              <a:t>2</a:t>
            </a:r>
            <a:r>
              <a:rPr lang="ru-RU" sz="2400" i="1" dirty="0" smtClean="0">
                <a:solidFill>
                  <a:schemeClr val="accent3">
                    <a:lumMod val="75000"/>
                  </a:schemeClr>
                </a:solidFill>
              </a:rPr>
              <a:t>.На </a:t>
            </a:r>
            <a:r>
              <a:rPr lang="ru-RU" sz="2400" i="1" dirty="0" err="1">
                <a:solidFill>
                  <a:schemeClr val="accent3">
                    <a:lumMod val="75000"/>
                  </a:schemeClr>
                </a:solidFill>
              </a:rPr>
              <a:t>території</a:t>
            </a:r>
            <a:r>
              <a:rPr lang="ru-RU" sz="2400" i="1" dirty="0">
                <a:solidFill>
                  <a:schemeClr val="accent3">
                    <a:lumMod val="75000"/>
                  </a:schemeClr>
                </a:solidFill>
              </a:rPr>
              <a:t> УНР </a:t>
            </a:r>
            <a:r>
              <a:rPr lang="ru-RU" sz="2400" i="1" dirty="0" err="1">
                <a:solidFill>
                  <a:schemeClr val="accent3">
                    <a:lumMod val="75000"/>
                  </a:schemeClr>
                </a:solidFill>
              </a:rPr>
              <a:t>поміщицьке</a:t>
            </a:r>
            <a:r>
              <a:rPr lang="ru-RU" sz="2400" i="1" dirty="0">
                <a:solidFill>
                  <a:schemeClr val="accent3">
                    <a:lumMod val="75000"/>
                  </a:schemeClr>
                </a:solidFill>
              </a:rPr>
              <a:t> </a:t>
            </a:r>
            <a:r>
              <a:rPr lang="ru-RU" sz="2400" i="1" dirty="0" err="1">
                <a:solidFill>
                  <a:schemeClr val="accent3">
                    <a:lumMod val="75000"/>
                  </a:schemeClr>
                </a:solidFill>
              </a:rPr>
              <a:t>землеволодіння</a:t>
            </a:r>
            <a:r>
              <a:rPr lang="ru-RU" sz="2400" i="1" dirty="0">
                <a:solidFill>
                  <a:schemeClr val="accent3">
                    <a:lumMod val="75000"/>
                  </a:schemeClr>
                </a:solidFill>
              </a:rPr>
              <a:t>, право </a:t>
            </a:r>
            <a:r>
              <a:rPr lang="ru-RU" sz="2400" i="1" dirty="0" err="1">
                <a:solidFill>
                  <a:schemeClr val="accent3">
                    <a:lumMod val="75000"/>
                  </a:schemeClr>
                </a:solidFill>
              </a:rPr>
              <a:t>власності</a:t>
            </a:r>
            <a:r>
              <a:rPr lang="ru-RU" sz="2400" i="1" dirty="0">
                <a:solidFill>
                  <a:schemeClr val="accent3">
                    <a:lumMod val="75000"/>
                  </a:schemeClr>
                </a:solidFill>
              </a:rPr>
              <a:t> на </a:t>
            </a:r>
            <a:r>
              <a:rPr lang="ru-RU" sz="2400" i="1" dirty="0" err="1">
                <a:solidFill>
                  <a:schemeClr val="accent3">
                    <a:lumMod val="75000"/>
                  </a:schemeClr>
                </a:solidFill>
              </a:rPr>
              <a:t>удільні</a:t>
            </a:r>
            <a:r>
              <a:rPr lang="ru-RU" sz="2400" i="1" dirty="0">
                <a:solidFill>
                  <a:schemeClr val="accent3">
                    <a:lumMod val="75000"/>
                  </a:schemeClr>
                </a:solidFill>
              </a:rPr>
              <a:t>, </a:t>
            </a:r>
            <a:r>
              <a:rPr lang="ru-RU" sz="2400" i="1" dirty="0" err="1">
                <a:solidFill>
                  <a:schemeClr val="accent3">
                    <a:lumMod val="75000"/>
                  </a:schemeClr>
                </a:solidFill>
              </a:rPr>
              <a:t>монастирські</a:t>
            </a:r>
            <a:r>
              <a:rPr lang="ru-RU" sz="2400" i="1" dirty="0">
                <a:solidFill>
                  <a:schemeClr val="accent3">
                    <a:lumMod val="75000"/>
                  </a:schemeClr>
                </a:solidFill>
              </a:rPr>
              <a:t>, </a:t>
            </a:r>
            <a:r>
              <a:rPr lang="ru-RU" sz="2400" i="1" dirty="0" err="1">
                <a:solidFill>
                  <a:schemeClr val="accent3">
                    <a:lumMod val="75000"/>
                  </a:schemeClr>
                </a:solidFill>
              </a:rPr>
              <a:t>кабінетські</a:t>
            </a:r>
            <a:r>
              <a:rPr lang="ru-RU" sz="2400" i="1" dirty="0">
                <a:solidFill>
                  <a:schemeClr val="accent3">
                    <a:lumMod val="75000"/>
                  </a:schemeClr>
                </a:solidFill>
              </a:rPr>
              <a:t> та </a:t>
            </a:r>
            <a:r>
              <a:rPr lang="ru-RU" sz="2400" i="1" dirty="0" err="1">
                <a:solidFill>
                  <a:schemeClr val="accent3">
                    <a:lumMod val="75000"/>
                  </a:schemeClr>
                </a:solidFill>
              </a:rPr>
              <a:t>церковні</a:t>
            </a:r>
            <a:r>
              <a:rPr lang="ru-RU" sz="2400" i="1" dirty="0">
                <a:solidFill>
                  <a:schemeClr val="accent3">
                    <a:lumMod val="75000"/>
                  </a:schemeClr>
                </a:solidFill>
              </a:rPr>
              <a:t> </a:t>
            </a:r>
            <a:r>
              <a:rPr lang="ru-RU" sz="2400" i="1" dirty="0" err="1">
                <a:solidFill>
                  <a:schemeClr val="accent3">
                    <a:lumMod val="75000"/>
                  </a:schemeClr>
                </a:solidFill>
              </a:rPr>
              <a:t>землі</a:t>
            </a:r>
            <a:r>
              <a:rPr lang="ru-RU" sz="2400" i="1" dirty="0">
                <a:solidFill>
                  <a:schemeClr val="accent3">
                    <a:lumMod val="75000"/>
                  </a:schemeClr>
                </a:solidFill>
              </a:rPr>
              <a:t> </a:t>
            </a:r>
            <a:r>
              <a:rPr lang="ru-RU" sz="2400" i="1" dirty="0" err="1">
                <a:solidFill>
                  <a:schemeClr val="accent3">
                    <a:lumMod val="75000"/>
                  </a:schemeClr>
                </a:solidFill>
              </a:rPr>
              <a:t>скасовувалося</a:t>
            </a:r>
            <a:r>
              <a:rPr lang="ru-RU" sz="2400" i="1" dirty="0">
                <a:solidFill>
                  <a:schemeClr val="accent3">
                    <a:lumMod val="75000"/>
                  </a:schemeClr>
                </a:solidFill>
              </a:rPr>
              <a:t>. </a:t>
            </a:r>
            <a:r>
              <a:rPr lang="ru-RU" sz="2400" i="1" dirty="0" smtClean="0">
                <a:solidFill>
                  <a:schemeClr val="accent3">
                    <a:lumMod val="75000"/>
                  </a:schemeClr>
                </a:solidFill>
              </a:rPr>
              <a:t/>
            </a:r>
            <a:br>
              <a:rPr lang="ru-RU" sz="2400" i="1" dirty="0" smtClean="0">
                <a:solidFill>
                  <a:schemeClr val="accent3">
                    <a:lumMod val="75000"/>
                  </a:schemeClr>
                </a:solidFill>
              </a:rPr>
            </a:br>
            <a:r>
              <a:rPr lang="ru-RU" sz="2400" i="1" dirty="0" smtClean="0"/>
              <a:t>              </a:t>
            </a:r>
            <a:r>
              <a:rPr lang="ru-RU" sz="2400" b="1" i="1" dirty="0" smtClean="0">
                <a:solidFill>
                  <a:schemeClr val="accent3">
                    <a:lumMod val="75000"/>
                  </a:schemeClr>
                </a:solidFill>
              </a:rPr>
              <a:t>3</a:t>
            </a:r>
            <a:r>
              <a:rPr lang="ru-RU" sz="2400" i="1" dirty="0" smtClean="0">
                <a:solidFill>
                  <a:schemeClr val="accent3">
                    <a:lumMod val="75000"/>
                  </a:schemeClr>
                </a:solidFill>
              </a:rPr>
              <a:t>.В </a:t>
            </a:r>
            <a:r>
              <a:rPr lang="ru-RU" sz="2400" i="1" dirty="0" err="1" smtClean="0">
                <a:solidFill>
                  <a:schemeClr val="accent3">
                    <a:lumMod val="75000"/>
                  </a:schemeClr>
                </a:solidFill>
              </a:rPr>
              <a:t>Україні</a:t>
            </a:r>
            <a:r>
              <a:rPr lang="ru-RU" sz="2400" i="1" dirty="0" smtClean="0">
                <a:solidFill>
                  <a:schemeClr val="accent3">
                    <a:lumMod val="75000"/>
                  </a:schemeClr>
                </a:solidFill>
              </a:rPr>
              <a:t> </a:t>
            </a:r>
            <a:r>
              <a:rPr lang="ru-RU" sz="2400" i="1" dirty="0" err="1" smtClean="0">
                <a:solidFill>
                  <a:schemeClr val="accent3">
                    <a:lumMod val="75000"/>
                  </a:schemeClr>
                </a:solidFill>
              </a:rPr>
              <a:t>проголошувався</a:t>
            </a:r>
            <a:r>
              <a:rPr lang="ru-RU" sz="2400" i="1" dirty="0" smtClean="0">
                <a:solidFill>
                  <a:schemeClr val="accent3">
                    <a:lumMod val="75000"/>
                  </a:schemeClr>
                </a:solidFill>
              </a:rPr>
              <a:t> 8-годинний </a:t>
            </a:r>
            <a:r>
              <a:rPr lang="ru-RU" sz="2400" i="1" dirty="0" err="1" smtClean="0">
                <a:solidFill>
                  <a:schemeClr val="accent3">
                    <a:lumMod val="75000"/>
                  </a:schemeClr>
                </a:solidFill>
              </a:rPr>
              <a:t>робочий</a:t>
            </a:r>
            <a:r>
              <a:rPr lang="ru-RU" sz="2400" i="1" dirty="0" smtClean="0">
                <a:solidFill>
                  <a:schemeClr val="accent3">
                    <a:lumMod val="75000"/>
                  </a:schemeClr>
                </a:solidFill>
              </a:rPr>
              <a:t> </a:t>
            </a:r>
            <a:r>
              <a:rPr lang="ru-RU" sz="2400" i="1" dirty="0">
                <a:solidFill>
                  <a:schemeClr val="accent3">
                    <a:lumMod val="75000"/>
                  </a:schemeClr>
                </a:solidFill>
              </a:rPr>
              <a:t>день.</a:t>
            </a:r>
            <a:br>
              <a:rPr lang="ru-RU" sz="2400" i="1" dirty="0">
                <a:solidFill>
                  <a:schemeClr val="accent3">
                    <a:lumMod val="75000"/>
                  </a:schemeClr>
                </a:solidFill>
              </a:rPr>
            </a:br>
            <a:r>
              <a:rPr lang="ru-RU" sz="2400" i="1" dirty="0" err="1" smtClean="0">
                <a:solidFill>
                  <a:schemeClr val="accent3">
                    <a:lumMod val="75000"/>
                  </a:schemeClr>
                </a:solidFill>
              </a:rPr>
              <a:t>Україна</a:t>
            </a:r>
            <a:r>
              <a:rPr lang="ru-RU" sz="2400" i="1" dirty="0" smtClean="0">
                <a:solidFill>
                  <a:schemeClr val="accent3">
                    <a:lumMod val="75000"/>
                  </a:schemeClr>
                </a:solidFill>
              </a:rPr>
              <a:t> </a:t>
            </a:r>
            <a:r>
              <a:rPr lang="ru-RU" sz="2400" i="1" dirty="0" err="1">
                <a:solidFill>
                  <a:schemeClr val="accent3">
                    <a:lumMod val="75000"/>
                  </a:schemeClr>
                </a:solidFill>
              </a:rPr>
              <a:t>виступає</a:t>
            </a:r>
            <a:r>
              <a:rPr lang="ru-RU" sz="2400" i="1" dirty="0">
                <a:solidFill>
                  <a:schemeClr val="accent3">
                    <a:lumMod val="75000"/>
                  </a:schemeClr>
                </a:solidFill>
              </a:rPr>
              <a:t> за </a:t>
            </a:r>
            <a:r>
              <a:rPr lang="ru-RU" sz="2400" i="1" dirty="0" err="1">
                <a:solidFill>
                  <a:schemeClr val="accent3">
                    <a:lumMod val="75000"/>
                  </a:schemeClr>
                </a:solidFill>
              </a:rPr>
              <a:t>негайне</a:t>
            </a:r>
            <a:r>
              <a:rPr lang="ru-RU" sz="2400" i="1" dirty="0">
                <a:solidFill>
                  <a:schemeClr val="accent3">
                    <a:lumMod val="75000"/>
                  </a:schemeClr>
                </a:solidFill>
              </a:rPr>
              <a:t> </a:t>
            </a:r>
            <a:r>
              <a:rPr lang="ru-RU" sz="2400" i="1" dirty="0" err="1">
                <a:solidFill>
                  <a:schemeClr val="accent3">
                    <a:lumMod val="75000"/>
                  </a:schemeClr>
                </a:solidFill>
              </a:rPr>
              <a:t>укладення</a:t>
            </a:r>
            <a:r>
              <a:rPr lang="ru-RU" sz="2400" i="1" dirty="0">
                <a:solidFill>
                  <a:schemeClr val="accent3">
                    <a:lumMod val="75000"/>
                  </a:schemeClr>
                </a:solidFill>
              </a:rPr>
              <a:t> миру </a:t>
            </a:r>
            <a:r>
              <a:rPr lang="ru-RU" sz="2400" i="1" dirty="0" err="1">
                <a:solidFill>
                  <a:schemeClr val="accent3">
                    <a:lumMod val="75000"/>
                  </a:schemeClr>
                </a:solidFill>
              </a:rPr>
              <a:t>між</a:t>
            </a:r>
            <a:r>
              <a:rPr lang="ru-RU" sz="2400" i="1" dirty="0">
                <a:solidFill>
                  <a:schemeClr val="accent3">
                    <a:lumMod val="75000"/>
                  </a:schemeClr>
                </a:solidFill>
              </a:rPr>
              <a:t> </a:t>
            </a:r>
            <a:r>
              <a:rPr lang="ru-RU" sz="2400" i="1" dirty="0" err="1">
                <a:solidFill>
                  <a:schemeClr val="accent3">
                    <a:lumMod val="75000"/>
                  </a:schemeClr>
                </a:solidFill>
              </a:rPr>
              <a:t>воюючими</a:t>
            </a:r>
            <a:r>
              <a:rPr lang="ru-RU" sz="2400" i="1" dirty="0">
                <a:solidFill>
                  <a:schemeClr val="accent3">
                    <a:lumMod val="75000"/>
                  </a:schemeClr>
                </a:solidFill>
              </a:rPr>
              <a:t> сторонами.</a:t>
            </a:r>
            <a:br>
              <a:rPr lang="ru-RU" sz="2400" i="1" dirty="0">
                <a:solidFill>
                  <a:schemeClr val="accent3">
                    <a:lumMod val="75000"/>
                  </a:schemeClr>
                </a:solidFill>
              </a:rPr>
            </a:br>
            <a:r>
              <a:rPr lang="ru-RU" sz="2400" dirty="0" smtClean="0"/>
              <a:t>              </a:t>
            </a:r>
            <a:r>
              <a:rPr lang="ru-RU" sz="2400" b="1" i="1" dirty="0" smtClean="0">
                <a:solidFill>
                  <a:schemeClr val="accent3">
                    <a:lumMod val="75000"/>
                  </a:schemeClr>
                </a:solidFill>
              </a:rPr>
              <a:t>4</a:t>
            </a:r>
            <a:r>
              <a:rPr lang="ru-RU" sz="2400" i="1" dirty="0" smtClean="0">
                <a:solidFill>
                  <a:schemeClr val="accent3">
                    <a:lumMod val="75000"/>
                  </a:schemeClr>
                </a:solidFill>
              </a:rPr>
              <a:t>.Скасовувалася </a:t>
            </a:r>
            <a:r>
              <a:rPr lang="ru-RU" sz="2400" i="1" dirty="0">
                <a:solidFill>
                  <a:schemeClr val="accent3">
                    <a:lumMod val="75000"/>
                  </a:schemeClr>
                </a:solidFill>
              </a:rPr>
              <a:t>смертна кара й </a:t>
            </a:r>
            <a:r>
              <a:rPr lang="ru-RU" sz="2400" i="1" dirty="0" err="1">
                <a:solidFill>
                  <a:schemeClr val="accent3">
                    <a:lumMod val="75000"/>
                  </a:schemeClr>
                </a:solidFill>
              </a:rPr>
              <a:t>оголошувалася</a:t>
            </a:r>
            <a:r>
              <a:rPr lang="ru-RU" sz="2400" i="1" dirty="0">
                <a:solidFill>
                  <a:schemeClr val="accent3">
                    <a:lumMod val="75000"/>
                  </a:schemeClr>
                </a:solidFill>
              </a:rPr>
              <a:t> </a:t>
            </a:r>
            <a:r>
              <a:rPr lang="ru-RU" sz="2400" i="1" dirty="0" err="1">
                <a:solidFill>
                  <a:schemeClr val="accent3">
                    <a:lumMod val="75000"/>
                  </a:schemeClr>
                </a:solidFill>
              </a:rPr>
              <a:t>амністія</a:t>
            </a:r>
            <a:r>
              <a:rPr lang="ru-RU" sz="2400" i="1" dirty="0">
                <a:solidFill>
                  <a:schemeClr val="accent3">
                    <a:lumMod val="75000"/>
                  </a:schemeClr>
                </a:solidFill>
              </a:rPr>
              <a:t>.</a:t>
            </a:r>
            <a:r>
              <a:rPr lang="ru-RU" sz="2400" i="1" dirty="0"/>
              <a:t/>
            </a:r>
            <a:br>
              <a:rPr lang="ru-RU" sz="2400" i="1" dirty="0"/>
            </a:br>
            <a:r>
              <a:rPr lang="ru-RU" sz="2400" i="1" dirty="0" smtClean="0"/>
              <a:t>              </a:t>
            </a:r>
            <a:r>
              <a:rPr lang="ru-RU" sz="2400" b="1" i="1" dirty="0" smtClean="0">
                <a:solidFill>
                  <a:schemeClr val="accent3">
                    <a:lumMod val="75000"/>
                  </a:schemeClr>
                </a:solidFill>
              </a:rPr>
              <a:t>5</a:t>
            </a:r>
            <a:r>
              <a:rPr lang="ru-RU" sz="2400" i="1" dirty="0" smtClean="0">
                <a:solidFill>
                  <a:schemeClr val="accent3">
                    <a:lumMod val="75000"/>
                  </a:schemeClr>
                </a:solidFill>
              </a:rPr>
              <a:t>.На </a:t>
            </a:r>
            <a:r>
              <a:rPr lang="ru-RU" sz="2400" i="1" dirty="0">
                <a:solidFill>
                  <a:schemeClr val="accent3">
                    <a:lumMod val="75000"/>
                  </a:schemeClr>
                </a:solidFill>
              </a:rPr>
              <a:t>27 </a:t>
            </a:r>
            <a:r>
              <a:rPr lang="ru-RU" sz="2400" i="1" dirty="0" err="1">
                <a:solidFill>
                  <a:schemeClr val="accent3">
                    <a:lumMod val="75000"/>
                  </a:schemeClr>
                </a:solidFill>
              </a:rPr>
              <a:t>грудня</a:t>
            </a:r>
            <a:r>
              <a:rPr lang="ru-RU" sz="2400" i="1" dirty="0">
                <a:solidFill>
                  <a:schemeClr val="accent3">
                    <a:lumMod val="75000"/>
                  </a:schemeClr>
                </a:solidFill>
              </a:rPr>
              <a:t> (9 </a:t>
            </a:r>
            <a:r>
              <a:rPr lang="ru-RU" sz="2400" i="1" dirty="0" err="1">
                <a:solidFill>
                  <a:schemeClr val="accent3">
                    <a:lumMod val="75000"/>
                  </a:schemeClr>
                </a:solidFill>
              </a:rPr>
              <a:t>січня</a:t>
            </a:r>
            <a:r>
              <a:rPr lang="ru-RU" sz="2400" i="1" dirty="0">
                <a:solidFill>
                  <a:schemeClr val="accent3">
                    <a:lumMod val="75000"/>
                  </a:schemeClr>
                </a:solidFill>
              </a:rPr>
              <a:t> за </a:t>
            </a:r>
            <a:r>
              <a:rPr lang="ru-RU" sz="2400" i="1" dirty="0" err="1">
                <a:solidFill>
                  <a:schemeClr val="accent3">
                    <a:lumMod val="75000"/>
                  </a:schemeClr>
                </a:solidFill>
              </a:rPr>
              <a:t>новим</a:t>
            </a:r>
            <a:r>
              <a:rPr lang="ru-RU" sz="2400" i="1" dirty="0">
                <a:solidFill>
                  <a:schemeClr val="accent3">
                    <a:lumMod val="75000"/>
                  </a:schemeClr>
                </a:solidFill>
              </a:rPr>
              <a:t> стилем) </a:t>
            </a:r>
            <a:r>
              <a:rPr lang="ru-RU" sz="2400" i="1" dirty="0" err="1">
                <a:solidFill>
                  <a:schemeClr val="accent3">
                    <a:lumMod val="75000"/>
                  </a:schemeClr>
                </a:solidFill>
              </a:rPr>
              <a:t>призначалися</a:t>
            </a:r>
            <a:r>
              <a:rPr lang="ru-RU" sz="2400" i="1" dirty="0">
                <a:solidFill>
                  <a:schemeClr val="accent3">
                    <a:lumMod val="75000"/>
                  </a:schemeClr>
                </a:solidFill>
              </a:rPr>
              <a:t> </a:t>
            </a:r>
            <a:r>
              <a:rPr lang="ru-RU" sz="2400" i="1" dirty="0" err="1">
                <a:solidFill>
                  <a:schemeClr val="accent3">
                    <a:lumMod val="75000"/>
                  </a:schemeClr>
                </a:solidFill>
              </a:rPr>
              <a:t>вибори</a:t>
            </a:r>
            <a:r>
              <a:rPr lang="ru-RU" sz="2400" i="1" dirty="0">
                <a:solidFill>
                  <a:schemeClr val="accent3">
                    <a:lumMod val="75000"/>
                  </a:schemeClr>
                </a:solidFill>
              </a:rPr>
              <a:t> до </a:t>
            </a:r>
            <a:r>
              <a:rPr lang="ru-RU" sz="2400" i="1" dirty="0" err="1">
                <a:solidFill>
                  <a:schemeClr val="accent3">
                    <a:lumMod val="75000"/>
                  </a:schemeClr>
                </a:solidFill>
              </a:rPr>
              <a:t>Всеукраїнських</a:t>
            </a:r>
            <a:r>
              <a:rPr lang="ru-RU" sz="2400" i="1" dirty="0">
                <a:solidFill>
                  <a:schemeClr val="accent3">
                    <a:lumMod val="75000"/>
                  </a:schemeClr>
                </a:solidFill>
              </a:rPr>
              <a:t> </a:t>
            </a:r>
            <a:r>
              <a:rPr lang="ru-RU" sz="2400" i="1" dirty="0" err="1">
                <a:solidFill>
                  <a:schemeClr val="accent3">
                    <a:lumMod val="75000"/>
                  </a:schemeClr>
                </a:solidFill>
              </a:rPr>
              <a:t>Установчих</a:t>
            </a:r>
            <a:r>
              <a:rPr lang="ru-RU" sz="2400" i="1" dirty="0">
                <a:solidFill>
                  <a:schemeClr val="accent3">
                    <a:lumMod val="75000"/>
                  </a:schemeClr>
                </a:solidFill>
              </a:rPr>
              <a:t> </a:t>
            </a:r>
            <a:r>
              <a:rPr lang="ru-RU" sz="2400" i="1" dirty="0" err="1">
                <a:solidFill>
                  <a:schemeClr val="accent3">
                    <a:lumMod val="75000"/>
                  </a:schemeClr>
                </a:solidFill>
              </a:rPr>
              <a:t>Зборів</a:t>
            </a:r>
            <a:r>
              <a:rPr lang="ru-RU" sz="2400" i="1" dirty="0">
                <a:solidFill>
                  <a:schemeClr val="accent3">
                    <a:lumMod val="75000"/>
                  </a:schemeClr>
                </a:solidFill>
              </a:rPr>
              <a:t>, </a:t>
            </a:r>
            <a:r>
              <a:rPr lang="ru-RU" sz="2400" i="1" dirty="0" err="1">
                <a:solidFill>
                  <a:schemeClr val="accent3">
                    <a:lumMod val="75000"/>
                  </a:schemeClr>
                </a:solidFill>
              </a:rPr>
              <a:t>які</a:t>
            </a:r>
            <a:r>
              <a:rPr lang="ru-RU" sz="2400" i="1" dirty="0">
                <a:solidFill>
                  <a:schemeClr val="accent3">
                    <a:lumMod val="75000"/>
                  </a:schemeClr>
                </a:solidFill>
              </a:rPr>
              <a:t> </a:t>
            </a:r>
            <a:r>
              <a:rPr lang="ru-RU" sz="2400" i="1" dirty="0" err="1">
                <a:solidFill>
                  <a:schemeClr val="accent3">
                    <a:lumMod val="75000"/>
                  </a:schemeClr>
                </a:solidFill>
              </a:rPr>
              <a:t>планувалося</a:t>
            </a:r>
            <a:r>
              <a:rPr lang="ru-RU" sz="2400" i="1" dirty="0">
                <a:solidFill>
                  <a:schemeClr val="accent3">
                    <a:lumMod val="75000"/>
                  </a:schemeClr>
                </a:solidFill>
              </a:rPr>
              <a:t> </a:t>
            </a:r>
            <a:r>
              <a:rPr lang="ru-RU" sz="2400" i="1" dirty="0" err="1">
                <a:solidFill>
                  <a:schemeClr val="accent3">
                    <a:lumMod val="75000"/>
                  </a:schemeClr>
                </a:solidFill>
              </a:rPr>
              <a:t>скликати</a:t>
            </a:r>
            <a:r>
              <a:rPr lang="ru-RU" sz="2400" i="1" dirty="0">
                <a:solidFill>
                  <a:schemeClr val="accent3">
                    <a:lumMod val="75000"/>
                  </a:schemeClr>
                </a:solidFill>
              </a:rPr>
              <a:t> 9 </a:t>
            </a:r>
            <a:r>
              <a:rPr lang="ru-RU" sz="2400" i="1" dirty="0" err="1">
                <a:solidFill>
                  <a:schemeClr val="accent3">
                    <a:lumMod val="75000"/>
                  </a:schemeClr>
                </a:solidFill>
              </a:rPr>
              <a:t>січня</a:t>
            </a:r>
            <a:r>
              <a:rPr lang="ru-RU" sz="2400" i="1" dirty="0">
                <a:solidFill>
                  <a:schemeClr val="accent3">
                    <a:lumMod val="75000"/>
                  </a:schemeClr>
                </a:solidFill>
              </a:rPr>
              <a:t> (22 </a:t>
            </a:r>
            <a:r>
              <a:rPr lang="ru-RU" sz="2400" i="1" dirty="0" err="1">
                <a:solidFill>
                  <a:schemeClr val="accent3">
                    <a:lumMod val="75000"/>
                  </a:schemeClr>
                </a:solidFill>
              </a:rPr>
              <a:t>січня</a:t>
            </a:r>
            <a:r>
              <a:rPr lang="ru-RU" sz="2400" i="1" dirty="0">
                <a:solidFill>
                  <a:schemeClr val="accent3">
                    <a:lumMod val="75000"/>
                  </a:schemeClr>
                </a:solidFill>
              </a:rPr>
              <a:t> за </a:t>
            </a:r>
            <a:r>
              <a:rPr lang="ru-RU" sz="2400" i="1" dirty="0" err="1">
                <a:solidFill>
                  <a:schemeClr val="accent3">
                    <a:lumMod val="75000"/>
                  </a:schemeClr>
                </a:solidFill>
              </a:rPr>
              <a:t>новим</a:t>
            </a:r>
            <a:r>
              <a:rPr lang="ru-RU" sz="2400" i="1" dirty="0">
                <a:solidFill>
                  <a:schemeClr val="accent3">
                    <a:lumMod val="75000"/>
                  </a:schemeClr>
                </a:solidFill>
              </a:rPr>
              <a:t> стилем) 1918 року.</a:t>
            </a:r>
            <a:endParaRPr lang="uk-UA" sz="2400" i="1" dirty="0">
              <a:solidFill>
                <a:schemeClr val="accent3">
                  <a:lumMod val="75000"/>
                </a:schemeClr>
              </a:solidFill>
            </a:endParaRPr>
          </a:p>
        </p:txBody>
      </p:sp>
    </p:spTree>
    <p:extLst>
      <p:ext uri="{BB962C8B-B14F-4D97-AF65-F5344CB8AC3E}">
        <p14:creationId xmlns:p14="http://schemas.microsoft.com/office/powerpoint/2010/main" val="16623783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7922" y="340775"/>
            <a:ext cx="8911687" cy="1280890"/>
          </a:xfrm>
        </p:spPr>
        <p:txBody>
          <a:bodyPr/>
          <a:lstStyle/>
          <a:p>
            <a:pPr algn="ctr"/>
            <a:r>
              <a:rPr lang="uk-UA" dirty="0" smtClean="0"/>
              <a:t>Четвертий Універсал(9 січня 1918 року)</a:t>
            </a:r>
            <a:endParaRPr lang="uk-UA" dirty="0"/>
          </a:p>
        </p:txBody>
      </p:sp>
      <p:pic>
        <p:nvPicPr>
          <p:cNvPr id="7170" name="Picture 2" descr="http://poltava.archives.gov.ua/en/sites/default/files/imagecache/galleryformatter_slide/16_chetvertiy_universal_ucr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207" y="1621665"/>
            <a:ext cx="8391559" cy="523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627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2462" y="1293812"/>
            <a:ext cx="6654084" cy="1280890"/>
          </a:xfrm>
        </p:spPr>
        <p:txBody>
          <a:bodyPr>
            <a:noAutofit/>
          </a:bodyPr>
          <a:lstStyle/>
          <a:p>
            <a:r>
              <a:rPr lang="uk-UA" sz="2800" dirty="0" err="1"/>
              <a:t>Четве́ртий</a:t>
            </a:r>
            <a:r>
              <a:rPr lang="uk-UA" sz="2800" dirty="0"/>
              <a:t> </a:t>
            </a:r>
            <a:r>
              <a:rPr lang="uk-UA" sz="2800" dirty="0" err="1"/>
              <a:t>Універса́л</a:t>
            </a:r>
            <a:r>
              <a:rPr lang="uk-UA" sz="2800" dirty="0"/>
              <a:t> </a:t>
            </a:r>
            <a:r>
              <a:rPr lang="uk-UA" sz="2800" dirty="0" err="1"/>
              <a:t>Украї́нської</a:t>
            </a:r>
            <a:r>
              <a:rPr lang="uk-UA" sz="2800" dirty="0"/>
              <a:t> </a:t>
            </a:r>
            <a:r>
              <a:rPr lang="uk-UA" sz="2800" dirty="0" err="1"/>
              <a:t>Центра́льної</a:t>
            </a:r>
            <a:r>
              <a:rPr lang="uk-UA" sz="2800" dirty="0"/>
              <a:t> ради — державно-правовий акт, універсал Української Центральної Ради, що проголошував незалежність Української Народної Республіки від Росії. Прийнятий 9 (22) січня 1918 року в Києві. Оригінал універсалу зберігає Музей Української революції 1917—1921 років.</a:t>
            </a:r>
          </a:p>
        </p:txBody>
      </p:sp>
      <p:pic>
        <p:nvPicPr>
          <p:cNvPr id="8196" name="Picture 4" descr="http://www.hai-nyzhnyk.in.ua/doc2/zobrazennya/1918%20(01)%2009.universal%20IV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24" y="138351"/>
            <a:ext cx="4841428" cy="661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7800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906632" y="1013138"/>
            <a:ext cx="10285368" cy="3777622"/>
          </a:xfrm>
        </p:spPr>
        <p:txBody>
          <a:bodyPr>
            <a:normAutofit fontScale="62500" lnSpcReduction="20000"/>
          </a:bodyPr>
          <a:lstStyle/>
          <a:p>
            <a:pPr marL="0" indent="0" algn="ctr">
              <a:buNone/>
            </a:pPr>
            <a:r>
              <a:rPr lang="uk-UA" sz="4500" b="1" dirty="0" smtClean="0"/>
              <a:t>Умови Четвертого Універсалу:</a:t>
            </a:r>
          </a:p>
          <a:p>
            <a:r>
              <a:rPr lang="ru-RU" sz="3400" dirty="0"/>
              <a:t>УНР </a:t>
            </a:r>
            <a:r>
              <a:rPr lang="ru-RU" sz="3400" dirty="0" err="1"/>
              <a:t>проголошується</a:t>
            </a:r>
            <a:r>
              <a:rPr lang="ru-RU" sz="3400" dirty="0"/>
              <a:t> </a:t>
            </a:r>
            <a:r>
              <a:rPr lang="ru-RU" sz="3400" dirty="0" err="1"/>
              <a:t>незалежною</a:t>
            </a:r>
            <a:r>
              <a:rPr lang="ru-RU" sz="3400" dirty="0"/>
              <a:t>, </a:t>
            </a:r>
            <a:r>
              <a:rPr lang="ru-RU" sz="3400" dirty="0" err="1"/>
              <a:t>вільною</a:t>
            </a:r>
            <a:r>
              <a:rPr lang="ru-RU" sz="3400" dirty="0"/>
              <a:t> суверенною державою </a:t>
            </a:r>
            <a:r>
              <a:rPr lang="ru-RU" sz="3400" dirty="0" err="1"/>
              <a:t>українського</a:t>
            </a:r>
            <a:r>
              <a:rPr lang="ru-RU" sz="3400" dirty="0"/>
              <a:t> народу;</a:t>
            </a:r>
          </a:p>
          <a:p>
            <a:r>
              <a:rPr lang="ru-RU" sz="3400" dirty="0"/>
              <a:t>З </a:t>
            </a:r>
            <a:r>
              <a:rPr lang="ru-RU" sz="3400" dirty="0" err="1"/>
              <a:t>усіма</a:t>
            </a:r>
            <a:r>
              <a:rPr lang="ru-RU" sz="3400" dirty="0"/>
              <a:t> </a:t>
            </a:r>
            <a:r>
              <a:rPr lang="ru-RU" sz="3400" dirty="0" err="1"/>
              <a:t>сусідніми</a:t>
            </a:r>
            <a:r>
              <a:rPr lang="ru-RU" sz="3400" dirty="0"/>
              <a:t> </a:t>
            </a:r>
            <a:r>
              <a:rPr lang="ru-RU" sz="3400" dirty="0" err="1"/>
              <a:t>країнами</a:t>
            </a:r>
            <a:r>
              <a:rPr lang="ru-RU" sz="3400" dirty="0"/>
              <a:t> УНР </a:t>
            </a:r>
            <a:r>
              <a:rPr lang="ru-RU" sz="3400" dirty="0" err="1"/>
              <a:t>прагне</a:t>
            </a:r>
            <a:r>
              <a:rPr lang="ru-RU" sz="3400" dirty="0"/>
              <a:t> </a:t>
            </a:r>
            <a:r>
              <a:rPr lang="ru-RU" sz="3400" dirty="0" err="1"/>
              <a:t>жити</a:t>
            </a:r>
            <a:r>
              <a:rPr lang="ru-RU" sz="3400" dirty="0"/>
              <a:t> у </a:t>
            </a:r>
            <a:r>
              <a:rPr lang="ru-RU" sz="3400" dirty="0" err="1"/>
              <a:t>мирі</a:t>
            </a:r>
            <a:r>
              <a:rPr lang="ru-RU" sz="3400" dirty="0"/>
              <a:t> та </a:t>
            </a:r>
            <a:r>
              <a:rPr lang="ru-RU" sz="3400" dirty="0" err="1"/>
              <a:t>злагоді</a:t>
            </a:r>
            <a:r>
              <a:rPr lang="ru-RU" sz="3400" dirty="0"/>
              <a:t>;</a:t>
            </a:r>
          </a:p>
          <a:p>
            <a:r>
              <a:rPr lang="uk-UA" sz="3400" dirty="0"/>
              <a:t>Піддано жорстокій критиці політику більшовиків, яка веде до громадянської війни</a:t>
            </a:r>
            <a:r>
              <a:rPr lang="uk-UA" sz="3400" dirty="0" smtClean="0"/>
              <a:t>;</a:t>
            </a:r>
          </a:p>
          <a:p>
            <a:r>
              <a:rPr lang="ru-RU" sz="3400" dirty="0"/>
              <a:t>УЦР </a:t>
            </a:r>
            <a:r>
              <a:rPr lang="ru-RU" sz="3400" dirty="0" err="1"/>
              <a:t>зобов'язувалась</a:t>
            </a:r>
            <a:r>
              <a:rPr lang="ru-RU" sz="3400" dirty="0"/>
              <a:t> </a:t>
            </a:r>
            <a:r>
              <a:rPr lang="ru-RU" sz="3400" dirty="0" err="1"/>
              <a:t>негайно</a:t>
            </a:r>
            <a:r>
              <a:rPr lang="ru-RU" sz="3400" dirty="0"/>
              <a:t> </a:t>
            </a:r>
            <a:r>
              <a:rPr lang="ru-RU" sz="3400" dirty="0" err="1"/>
              <a:t>почати</a:t>
            </a:r>
            <a:r>
              <a:rPr lang="ru-RU" sz="3400" dirty="0"/>
              <a:t> </a:t>
            </a:r>
            <a:r>
              <a:rPr lang="ru-RU" sz="3400" dirty="0" err="1"/>
              <a:t>мирні</a:t>
            </a:r>
            <a:r>
              <a:rPr lang="ru-RU" sz="3400" dirty="0"/>
              <a:t> переговори з </a:t>
            </a:r>
            <a:r>
              <a:rPr lang="ru-RU" sz="3400" dirty="0" err="1"/>
              <a:t>Німеччиною</a:t>
            </a:r>
            <a:r>
              <a:rPr lang="ru-RU" sz="3400" dirty="0"/>
              <a:t>;</a:t>
            </a:r>
          </a:p>
          <a:p>
            <a:r>
              <a:rPr lang="ru-RU" sz="3400" dirty="0"/>
              <a:t>УЦР </a:t>
            </a:r>
            <a:r>
              <a:rPr lang="ru-RU" sz="3400" dirty="0" err="1"/>
              <a:t>планує</a:t>
            </a:r>
            <a:r>
              <a:rPr lang="ru-RU" sz="3400" dirty="0"/>
              <a:t> провести </a:t>
            </a:r>
            <a:r>
              <a:rPr lang="ru-RU" sz="3400" dirty="0" err="1"/>
              <a:t>земельну</a:t>
            </a:r>
            <a:r>
              <a:rPr lang="ru-RU" sz="3400" dirty="0"/>
              <a:t> реформу в </a:t>
            </a:r>
            <a:r>
              <a:rPr lang="ru-RU" sz="3400" dirty="0" err="1"/>
              <a:t>інтересах</a:t>
            </a:r>
            <a:r>
              <a:rPr lang="ru-RU" sz="3400" dirty="0"/>
              <a:t> селян;</a:t>
            </a:r>
          </a:p>
          <a:p>
            <a:r>
              <a:rPr lang="ru-RU" sz="3400" dirty="0"/>
              <a:t>Держава </a:t>
            </a:r>
            <a:r>
              <a:rPr lang="ru-RU" sz="3400" dirty="0" err="1"/>
              <a:t>має</a:t>
            </a:r>
            <a:r>
              <a:rPr lang="ru-RU" sz="3400" dirty="0"/>
              <a:t> </a:t>
            </a:r>
            <a:r>
              <a:rPr lang="ru-RU" sz="3400" dirty="0" err="1"/>
              <a:t>встановити</a:t>
            </a:r>
            <a:r>
              <a:rPr lang="ru-RU" sz="3400" dirty="0"/>
              <a:t> контроль над </a:t>
            </a:r>
            <a:r>
              <a:rPr lang="ru-RU" sz="3400" dirty="0" err="1"/>
              <a:t>торгівлею</a:t>
            </a:r>
            <a:r>
              <a:rPr lang="ru-RU" sz="3400" dirty="0"/>
              <a:t> та </a:t>
            </a:r>
            <a:r>
              <a:rPr lang="ru-RU" sz="3400" dirty="0" smtClean="0"/>
              <a:t>банками.</a:t>
            </a:r>
          </a:p>
          <a:p>
            <a:pPr marL="0" indent="0" algn="ctr">
              <a:buNone/>
            </a:pPr>
            <a:r>
              <a:rPr lang="ru-RU" sz="3800" b="1" dirty="0" err="1" smtClean="0"/>
              <a:t>Четвертий</a:t>
            </a:r>
            <a:r>
              <a:rPr lang="ru-RU" sz="3800" b="1" dirty="0" smtClean="0"/>
              <a:t> </a:t>
            </a:r>
            <a:r>
              <a:rPr lang="ru-RU" sz="3800" b="1" dirty="0" err="1" smtClean="0"/>
              <a:t>Універсал</a:t>
            </a:r>
            <a:r>
              <a:rPr lang="ru-RU" sz="3800" b="1" dirty="0" smtClean="0"/>
              <a:t> </a:t>
            </a:r>
            <a:r>
              <a:rPr lang="ru-RU" sz="3800" b="1" dirty="0" err="1" smtClean="0"/>
              <a:t>закінчується</a:t>
            </a:r>
            <a:r>
              <a:rPr lang="ru-RU" sz="3800" b="1" dirty="0" smtClean="0"/>
              <a:t> словами:</a:t>
            </a:r>
          </a:p>
          <a:p>
            <a:pPr marL="0" indent="0">
              <a:buNone/>
            </a:pPr>
            <a:endParaRPr lang="uk-UA" sz="2400" b="1" dirty="0"/>
          </a:p>
          <a:p>
            <a:endParaRPr lang="uk-UA" sz="2400" dirty="0"/>
          </a:p>
        </p:txBody>
      </p:sp>
      <p:graphicFrame>
        <p:nvGraphicFramePr>
          <p:cNvPr id="9" name="Таблица 8"/>
          <p:cNvGraphicFramePr>
            <a:graphicFrameLocks noGrp="1"/>
          </p:cNvGraphicFramePr>
          <p:nvPr>
            <p:extLst>
              <p:ext uri="{D42A27DB-BD31-4B8C-83A1-F6EECF244321}">
                <p14:modId xmlns:p14="http://schemas.microsoft.com/office/powerpoint/2010/main" val="1683068824"/>
              </p:ext>
            </p:extLst>
          </p:nvPr>
        </p:nvGraphicFramePr>
        <p:xfrm>
          <a:off x="1906632" y="4790760"/>
          <a:ext cx="10032084" cy="1210795"/>
        </p:xfrm>
        <a:graphic>
          <a:graphicData uri="http://schemas.openxmlformats.org/drawingml/2006/table">
            <a:tbl>
              <a:tblPr/>
              <a:tblGrid>
                <a:gridCol w="10032084"/>
              </a:tblGrid>
              <a:tr h="1210795">
                <a:tc>
                  <a:txBody>
                    <a:bodyPr/>
                    <a:lstStyle/>
                    <a:p>
                      <a:r>
                        <a:rPr lang="uk-UA" i="1" dirty="0">
                          <a:effectLst/>
                        </a:rPr>
                        <a:t>"всіх громадян самостійної Української </a:t>
                      </a:r>
                      <a:r>
                        <a:rPr lang="uk-UA" i="1" dirty="0" err="1">
                          <a:effectLst/>
                        </a:rPr>
                        <a:t>Народньої</a:t>
                      </a:r>
                      <a:r>
                        <a:rPr lang="uk-UA" i="1" dirty="0">
                          <a:effectLst/>
                        </a:rPr>
                        <a:t> Республіки кличемо непохитно стояти на сторожі добутої волі та прав нашого народу і всіма силами боронити свою долю від усіх ворогів </a:t>
                      </a:r>
                      <a:r>
                        <a:rPr lang="uk-UA" i="1" dirty="0" err="1">
                          <a:effectLst/>
                        </a:rPr>
                        <a:t>селянсько</a:t>
                      </a:r>
                      <a:r>
                        <a:rPr lang="uk-UA" i="1" dirty="0">
                          <a:effectLst/>
                        </a:rPr>
                        <a:t>-робітничої самостійної Республіки."</a:t>
                      </a:r>
                    </a:p>
                  </a:txBody>
                  <a:tcPr anchor="ctr">
                    <a:lnL>
                      <a:noFill/>
                    </a:lnL>
                    <a:lnR>
                      <a:noFill/>
                    </a:lnR>
                    <a:lnT>
                      <a:noFill/>
                    </a:lnT>
                    <a:lnB>
                      <a:noFill/>
                    </a:lnB>
                    <a:solidFill>
                      <a:srgbClr val="FFF8DC"/>
                    </a:solidFill>
                  </a:tcPr>
                </a:tc>
              </a:tr>
            </a:tbl>
          </a:graphicData>
        </a:graphic>
      </p:graphicFrame>
    </p:spTree>
    <p:extLst>
      <p:ext uri="{BB962C8B-B14F-4D97-AF65-F5344CB8AC3E}">
        <p14:creationId xmlns:p14="http://schemas.microsoft.com/office/powerpoint/2010/main" val="35239829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09858" y="515155"/>
            <a:ext cx="10582141" cy="5370309"/>
          </a:xfrm>
        </p:spPr>
        <p:txBody>
          <a:bodyPr>
            <a:normAutofit/>
          </a:bodyPr>
          <a:lstStyle/>
          <a:p>
            <a:pPr marL="0" indent="0">
              <a:buNone/>
            </a:pPr>
            <a:r>
              <a:rPr lang="uk-UA" sz="2400" dirty="0" smtClean="0"/>
              <a:t>За весь період діяльності(4(17)березня 1917 р.-28 квітня 1918 р.)Українська Центральна Рада видала 4 Універсали:</a:t>
            </a:r>
          </a:p>
          <a:p>
            <a:r>
              <a:rPr lang="uk-UA" sz="2400" dirty="0" smtClean="0"/>
              <a:t>Перший-10(23)червня 1917 року, що проголошував  автономію України.</a:t>
            </a:r>
          </a:p>
          <a:p>
            <a:r>
              <a:rPr lang="uk-UA" sz="2400" dirty="0" smtClean="0"/>
              <a:t>Другий-3(16)липня 1917 року, що був певним «кроком назад», так як скасовував автономію України.</a:t>
            </a:r>
          </a:p>
          <a:p>
            <a:r>
              <a:rPr lang="uk-UA" sz="2400" dirty="0" smtClean="0"/>
              <a:t>Третій-7(20)листопада 1917 року, що проголосив Українську Народну Республіку(УНР).</a:t>
            </a:r>
          </a:p>
          <a:p>
            <a:r>
              <a:rPr lang="uk-UA" sz="2400" dirty="0" smtClean="0"/>
              <a:t>Четвертий-9(22)січня 1918 року, що декларував незалежність України.</a:t>
            </a:r>
            <a:endParaRPr lang="uk-UA" sz="2400" dirty="0"/>
          </a:p>
        </p:txBody>
      </p:sp>
    </p:spTree>
    <p:extLst>
      <p:ext uri="{BB962C8B-B14F-4D97-AF65-F5344CB8AC3E}">
        <p14:creationId xmlns:p14="http://schemas.microsoft.com/office/powerpoint/2010/main" val="333769011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261" y="134713"/>
            <a:ext cx="8911687" cy="1280890"/>
          </a:xfrm>
        </p:spPr>
        <p:txBody>
          <a:bodyPr/>
          <a:lstStyle/>
          <a:p>
            <a:pPr algn="ctr"/>
            <a:r>
              <a:rPr lang="uk-UA" b="1" dirty="0" smtClean="0">
                <a:solidFill>
                  <a:schemeClr val="accent3">
                    <a:lumMod val="75000"/>
                  </a:schemeClr>
                </a:solidFill>
              </a:rPr>
              <a:t>Перший Універсал(10 червня 1917 року)</a:t>
            </a:r>
            <a:endParaRPr lang="uk-UA" b="1" dirty="0">
              <a:solidFill>
                <a:schemeClr val="accent3">
                  <a:lumMod val="75000"/>
                </a:schemeClr>
              </a:solidFill>
            </a:endParaRPr>
          </a:p>
        </p:txBody>
      </p:sp>
      <p:pic>
        <p:nvPicPr>
          <p:cNvPr id="1026" name="Picture 2" descr="Файл:1st Univer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290" y="1297858"/>
            <a:ext cx="4548362" cy="556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11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7583" y="3818071"/>
            <a:ext cx="11084417" cy="1280890"/>
          </a:xfrm>
        </p:spPr>
        <p:txBody>
          <a:bodyPr>
            <a:noAutofit/>
          </a:bodyPr>
          <a:lstStyle/>
          <a:p>
            <a:pPr algn="ctr"/>
            <a:r>
              <a:rPr lang="ru-RU" sz="2400" dirty="0" err="1">
                <a:solidFill>
                  <a:schemeClr val="accent3">
                    <a:lumMod val="75000"/>
                  </a:schemeClr>
                </a:solidFill>
              </a:rPr>
              <a:t>Наприкінці</a:t>
            </a:r>
            <a:r>
              <a:rPr lang="ru-RU" sz="2400" dirty="0">
                <a:solidFill>
                  <a:schemeClr val="accent3">
                    <a:lumMod val="75000"/>
                  </a:schemeClr>
                </a:solidFill>
              </a:rPr>
              <a:t> </a:t>
            </a:r>
            <a:r>
              <a:rPr lang="ru-RU" sz="2400" dirty="0" err="1">
                <a:solidFill>
                  <a:schemeClr val="accent3">
                    <a:lumMod val="75000"/>
                  </a:schemeClr>
                </a:solidFill>
              </a:rPr>
              <a:t>травня</a:t>
            </a:r>
            <a:r>
              <a:rPr lang="ru-RU" sz="2400" dirty="0">
                <a:solidFill>
                  <a:schemeClr val="accent3">
                    <a:lumMod val="75000"/>
                  </a:schemeClr>
                </a:solidFill>
              </a:rPr>
              <a:t> Центральна Рада </a:t>
            </a:r>
            <a:r>
              <a:rPr lang="ru-RU" sz="2400" dirty="0" err="1">
                <a:solidFill>
                  <a:schemeClr val="accent3">
                    <a:lumMod val="75000"/>
                  </a:schemeClr>
                </a:solidFill>
              </a:rPr>
              <a:t>вислала</a:t>
            </a:r>
            <a:r>
              <a:rPr lang="ru-RU" sz="2400" dirty="0">
                <a:solidFill>
                  <a:schemeClr val="accent3">
                    <a:lumMod val="75000"/>
                  </a:schemeClr>
                </a:solidFill>
              </a:rPr>
              <a:t> до Петрограду </a:t>
            </a:r>
            <a:r>
              <a:rPr lang="ru-RU" sz="2400" dirty="0" err="1">
                <a:solidFill>
                  <a:schemeClr val="accent3">
                    <a:lumMod val="75000"/>
                  </a:schemeClr>
                </a:solidFill>
              </a:rPr>
              <a:t>делегацію</a:t>
            </a:r>
            <a:r>
              <a:rPr lang="ru-RU" sz="2400" dirty="0">
                <a:solidFill>
                  <a:schemeClr val="accent3">
                    <a:lumMod val="75000"/>
                  </a:schemeClr>
                </a:solidFill>
              </a:rPr>
              <a:t> на </a:t>
            </a:r>
            <a:r>
              <a:rPr lang="ru-RU" sz="2400" dirty="0" err="1">
                <a:solidFill>
                  <a:schemeClr val="accent3">
                    <a:lumMod val="75000"/>
                  </a:schemeClr>
                </a:solidFill>
              </a:rPr>
              <a:t>чолі</a:t>
            </a:r>
            <a:r>
              <a:rPr lang="ru-RU" sz="2400" dirty="0">
                <a:solidFill>
                  <a:schemeClr val="accent3">
                    <a:lumMod val="75000"/>
                  </a:schemeClr>
                </a:solidFill>
              </a:rPr>
              <a:t> з В. </a:t>
            </a:r>
            <a:r>
              <a:rPr lang="ru-RU" sz="2400" dirty="0" err="1">
                <a:solidFill>
                  <a:schemeClr val="accent3">
                    <a:lumMod val="75000"/>
                  </a:schemeClr>
                </a:solidFill>
              </a:rPr>
              <a:t>Винниченком</a:t>
            </a:r>
            <a:r>
              <a:rPr lang="ru-RU" sz="2400" dirty="0">
                <a:solidFill>
                  <a:schemeClr val="accent3">
                    <a:lumMod val="75000"/>
                  </a:schemeClr>
                </a:solidFill>
              </a:rPr>
              <a:t>, М. </a:t>
            </a:r>
            <a:r>
              <a:rPr lang="ru-RU" sz="2400" dirty="0" err="1">
                <a:solidFill>
                  <a:schemeClr val="accent3">
                    <a:lumMod val="75000"/>
                  </a:schemeClr>
                </a:solidFill>
              </a:rPr>
              <a:t>Ковалевським</a:t>
            </a:r>
            <a:r>
              <a:rPr lang="ru-RU" sz="2400" dirty="0">
                <a:solidFill>
                  <a:schemeClr val="accent3">
                    <a:lumMod val="75000"/>
                  </a:schemeClr>
                </a:solidFill>
              </a:rPr>
              <a:t>. </a:t>
            </a:r>
            <a:r>
              <a:rPr lang="ru-RU" sz="2400" dirty="0" err="1">
                <a:solidFill>
                  <a:schemeClr val="accent3">
                    <a:lumMod val="75000"/>
                  </a:schemeClr>
                </a:solidFill>
              </a:rPr>
              <a:t>Делегація</a:t>
            </a:r>
            <a:r>
              <a:rPr lang="ru-RU" sz="2400" dirty="0">
                <a:solidFill>
                  <a:schemeClr val="accent3">
                    <a:lumMod val="75000"/>
                  </a:schemeClr>
                </a:solidFill>
              </a:rPr>
              <a:t> </a:t>
            </a:r>
            <a:r>
              <a:rPr lang="ru-RU" sz="2400" dirty="0" err="1">
                <a:solidFill>
                  <a:schemeClr val="accent3">
                    <a:lumMod val="75000"/>
                  </a:schemeClr>
                </a:solidFill>
              </a:rPr>
              <a:t>домагалася</a:t>
            </a:r>
            <a:r>
              <a:rPr lang="ru-RU" sz="2400" dirty="0">
                <a:solidFill>
                  <a:schemeClr val="accent3">
                    <a:lumMod val="75000"/>
                  </a:schemeClr>
                </a:solidFill>
              </a:rPr>
              <a:t> </a:t>
            </a:r>
            <a:r>
              <a:rPr lang="ru-RU" sz="2400" dirty="0" err="1">
                <a:solidFill>
                  <a:schemeClr val="accent3">
                    <a:lumMod val="75000"/>
                  </a:schemeClr>
                </a:solidFill>
              </a:rPr>
              <a:t>українізації</a:t>
            </a:r>
            <a:r>
              <a:rPr lang="ru-RU" sz="2400" dirty="0">
                <a:solidFill>
                  <a:schemeClr val="accent3">
                    <a:lumMod val="75000"/>
                  </a:schemeClr>
                </a:solidFill>
              </a:rPr>
              <a:t> </a:t>
            </a:r>
            <a:r>
              <a:rPr lang="ru-RU" sz="2400" dirty="0" err="1">
                <a:solidFill>
                  <a:schemeClr val="accent3">
                    <a:lumMod val="75000"/>
                  </a:schemeClr>
                </a:solidFill>
              </a:rPr>
              <a:t>війська</a:t>
            </a:r>
            <a:r>
              <a:rPr lang="ru-RU" sz="2400" dirty="0">
                <a:solidFill>
                  <a:schemeClr val="accent3">
                    <a:lumMod val="75000"/>
                  </a:schemeClr>
                </a:solidFill>
              </a:rPr>
              <a:t>, </a:t>
            </a:r>
            <a:r>
              <a:rPr lang="ru-RU" sz="2400" dirty="0" err="1">
                <a:solidFill>
                  <a:schemeClr val="accent3">
                    <a:lumMod val="75000"/>
                  </a:schemeClr>
                </a:solidFill>
              </a:rPr>
              <a:t>адміністрації</a:t>
            </a:r>
            <a:r>
              <a:rPr lang="ru-RU" sz="2400" dirty="0">
                <a:solidFill>
                  <a:schemeClr val="accent3">
                    <a:lumMod val="75000"/>
                  </a:schemeClr>
                </a:solidFill>
              </a:rPr>
              <a:t>, </a:t>
            </a:r>
            <a:r>
              <a:rPr lang="ru-RU" sz="2400" dirty="0" err="1">
                <a:solidFill>
                  <a:schemeClr val="accent3">
                    <a:lumMod val="75000"/>
                  </a:schemeClr>
                </a:solidFill>
              </a:rPr>
              <a:t>шкільництва</a:t>
            </a:r>
            <a:r>
              <a:rPr lang="ru-RU" sz="2400" dirty="0">
                <a:solidFill>
                  <a:schemeClr val="accent3">
                    <a:lumMod val="75000"/>
                  </a:schemeClr>
                </a:solidFill>
              </a:rPr>
              <a:t>, а </a:t>
            </a:r>
            <a:r>
              <a:rPr lang="ru-RU" sz="2400" dirty="0" err="1">
                <a:solidFill>
                  <a:schemeClr val="accent3">
                    <a:lumMod val="75000"/>
                  </a:schemeClr>
                </a:solidFill>
              </a:rPr>
              <a:t>також</a:t>
            </a:r>
            <a:r>
              <a:rPr lang="ru-RU" sz="2400" dirty="0">
                <a:solidFill>
                  <a:schemeClr val="accent3">
                    <a:lumMod val="75000"/>
                  </a:schemeClr>
                </a:solidFill>
              </a:rPr>
              <a:t> </a:t>
            </a:r>
            <a:r>
              <a:rPr lang="ru-RU" sz="2400" dirty="0" err="1">
                <a:solidFill>
                  <a:schemeClr val="accent3">
                    <a:lumMod val="75000"/>
                  </a:schemeClr>
                </a:solidFill>
              </a:rPr>
              <a:t>щоб</a:t>
            </a:r>
            <a:r>
              <a:rPr lang="ru-RU" sz="2400" dirty="0">
                <a:solidFill>
                  <a:schemeClr val="accent3">
                    <a:lumMod val="75000"/>
                  </a:schemeClr>
                </a:solidFill>
              </a:rPr>
              <a:t> </a:t>
            </a:r>
            <a:r>
              <a:rPr lang="ru-RU" sz="2400" dirty="0" err="1">
                <a:solidFill>
                  <a:schemeClr val="accent3">
                    <a:lumMod val="75000"/>
                  </a:schemeClr>
                </a:solidFill>
              </a:rPr>
              <a:t>Тимчасовий</a:t>
            </a:r>
            <a:r>
              <a:rPr lang="ru-RU" sz="2400" dirty="0">
                <a:solidFill>
                  <a:schemeClr val="accent3">
                    <a:lumMod val="75000"/>
                  </a:schemeClr>
                </a:solidFill>
              </a:rPr>
              <a:t> уряд </a:t>
            </a:r>
            <a:r>
              <a:rPr lang="ru-RU" sz="2400" dirty="0" err="1">
                <a:solidFill>
                  <a:schemeClr val="accent3">
                    <a:lumMod val="75000"/>
                  </a:schemeClr>
                </a:solidFill>
              </a:rPr>
              <a:t>Росії</a:t>
            </a:r>
            <a:r>
              <a:rPr lang="ru-RU" sz="2400" dirty="0">
                <a:solidFill>
                  <a:schemeClr val="accent3">
                    <a:lumMod val="75000"/>
                  </a:schemeClr>
                </a:solidFill>
              </a:rPr>
              <a:t> </a:t>
            </a:r>
            <a:r>
              <a:rPr lang="ru-RU" sz="2400" dirty="0" err="1">
                <a:solidFill>
                  <a:schemeClr val="accent3">
                    <a:lumMod val="75000"/>
                  </a:schemeClr>
                </a:solidFill>
              </a:rPr>
              <a:t>висловив</a:t>
            </a:r>
            <a:r>
              <a:rPr lang="ru-RU" sz="2400" dirty="0">
                <a:solidFill>
                  <a:schemeClr val="accent3">
                    <a:lumMod val="75000"/>
                  </a:schemeClr>
                </a:solidFill>
              </a:rPr>
              <a:t> </a:t>
            </a:r>
            <a:r>
              <a:rPr lang="ru-RU" sz="2400" dirty="0" err="1">
                <a:solidFill>
                  <a:schemeClr val="accent3">
                    <a:lumMod val="75000"/>
                  </a:schemeClr>
                </a:solidFill>
              </a:rPr>
              <a:t>своє</a:t>
            </a:r>
            <a:r>
              <a:rPr lang="ru-RU" sz="2400" dirty="0">
                <a:solidFill>
                  <a:schemeClr val="accent3">
                    <a:lumMod val="75000"/>
                  </a:schemeClr>
                </a:solidFill>
              </a:rPr>
              <a:t> </a:t>
            </a:r>
            <a:r>
              <a:rPr lang="ru-RU" sz="2400" dirty="0" err="1">
                <a:solidFill>
                  <a:schemeClr val="accent3">
                    <a:lumMod val="75000"/>
                  </a:schemeClr>
                </a:solidFill>
              </a:rPr>
              <a:t>принципове</a:t>
            </a:r>
            <a:r>
              <a:rPr lang="ru-RU" sz="2400" dirty="0">
                <a:solidFill>
                  <a:schemeClr val="accent3">
                    <a:lumMod val="75000"/>
                  </a:schemeClr>
                </a:solidFill>
              </a:rPr>
              <a:t> </a:t>
            </a:r>
            <a:r>
              <a:rPr lang="ru-RU" sz="2400" dirty="0" err="1">
                <a:solidFill>
                  <a:schemeClr val="accent3">
                    <a:lumMod val="75000"/>
                  </a:schemeClr>
                </a:solidFill>
              </a:rPr>
              <a:t>ставлення</a:t>
            </a:r>
            <a:r>
              <a:rPr lang="ru-RU" sz="2400" dirty="0">
                <a:solidFill>
                  <a:schemeClr val="accent3">
                    <a:lumMod val="75000"/>
                  </a:schemeClr>
                </a:solidFill>
              </a:rPr>
              <a:t> до </a:t>
            </a:r>
            <a:r>
              <a:rPr lang="ru-RU" sz="2400" dirty="0" err="1">
                <a:solidFill>
                  <a:schemeClr val="accent3">
                    <a:lumMod val="75000"/>
                  </a:schemeClr>
                </a:solidFill>
              </a:rPr>
              <a:t>можливості</a:t>
            </a:r>
            <a:r>
              <a:rPr lang="ru-RU" sz="2400" dirty="0">
                <a:solidFill>
                  <a:schemeClr val="accent3">
                    <a:lumMod val="75000"/>
                  </a:schemeClr>
                </a:solidFill>
              </a:rPr>
              <a:t> </a:t>
            </a:r>
            <a:r>
              <a:rPr lang="ru-RU" sz="2400" dirty="0" err="1">
                <a:solidFill>
                  <a:schemeClr val="accent3">
                    <a:lumMod val="75000"/>
                  </a:schemeClr>
                </a:solidFill>
              </a:rPr>
              <a:t>надання</a:t>
            </a:r>
            <a:r>
              <a:rPr lang="ru-RU" sz="2400" dirty="0">
                <a:solidFill>
                  <a:schemeClr val="accent3">
                    <a:lumMod val="75000"/>
                  </a:schemeClr>
                </a:solidFill>
              </a:rPr>
              <a:t> </a:t>
            </a:r>
            <a:r>
              <a:rPr lang="ru-RU" sz="2400" dirty="0" err="1">
                <a:solidFill>
                  <a:schemeClr val="accent3">
                    <a:lumMod val="75000"/>
                  </a:schemeClr>
                </a:solidFill>
              </a:rPr>
              <a:t>автономії</a:t>
            </a:r>
            <a:r>
              <a:rPr lang="ru-RU" sz="2400" dirty="0">
                <a:solidFill>
                  <a:schemeClr val="accent3">
                    <a:lumMod val="75000"/>
                  </a:schemeClr>
                </a:solidFill>
              </a:rPr>
              <a:t> </a:t>
            </a:r>
            <a:r>
              <a:rPr lang="ru-RU" sz="2400" dirty="0" err="1">
                <a:solidFill>
                  <a:schemeClr val="accent3">
                    <a:lumMod val="75000"/>
                  </a:schemeClr>
                </a:solidFill>
              </a:rPr>
              <a:t>України</a:t>
            </a:r>
            <a:r>
              <a:rPr lang="ru-RU" sz="2400" dirty="0">
                <a:solidFill>
                  <a:schemeClr val="accent3">
                    <a:lumMod val="75000"/>
                  </a:schemeClr>
                </a:solidFill>
              </a:rPr>
              <a:t>. У </a:t>
            </a:r>
            <a:r>
              <a:rPr lang="ru-RU" sz="2400" dirty="0" err="1">
                <a:solidFill>
                  <a:schemeClr val="accent3">
                    <a:lumMod val="75000"/>
                  </a:schemeClr>
                </a:solidFill>
              </a:rPr>
              <a:t>відповідь</a:t>
            </a:r>
            <a:r>
              <a:rPr lang="ru-RU" sz="2400" dirty="0">
                <a:solidFill>
                  <a:schemeClr val="accent3">
                    <a:lumMod val="75000"/>
                  </a:schemeClr>
                </a:solidFill>
              </a:rPr>
              <a:t> на </a:t>
            </a:r>
            <a:r>
              <a:rPr lang="ru-RU" sz="2400" dirty="0" err="1">
                <a:solidFill>
                  <a:schemeClr val="accent3">
                    <a:lumMod val="75000"/>
                  </a:schemeClr>
                </a:solidFill>
              </a:rPr>
              <a:t>відмову</a:t>
            </a:r>
            <a:r>
              <a:rPr lang="ru-RU" sz="2400" dirty="0">
                <a:solidFill>
                  <a:schemeClr val="accent3">
                    <a:lumMod val="75000"/>
                  </a:schemeClr>
                </a:solidFill>
              </a:rPr>
              <a:t> </a:t>
            </a:r>
            <a:r>
              <a:rPr lang="ru-RU" sz="2400" dirty="0" err="1">
                <a:solidFill>
                  <a:schemeClr val="accent3">
                    <a:lumMod val="75000"/>
                  </a:schemeClr>
                </a:solidFill>
              </a:rPr>
              <a:t>Тимчасового</a:t>
            </a:r>
            <a:r>
              <a:rPr lang="ru-RU" sz="2400" dirty="0">
                <a:solidFill>
                  <a:schemeClr val="accent3">
                    <a:lumMod val="75000"/>
                  </a:schemeClr>
                </a:solidFill>
              </a:rPr>
              <a:t> уряду Центральна Рада </a:t>
            </a:r>
            <a:r>
              <a:rPr lang="ru-RU" sz="2400" dirty="0" err="1">
                <a:solidFill>
                  <a:schemeClr val="accent3">
                    <a:lumMod val="75000"/>
                  </a:schemeClr>
                </a:solidFill>
              </a:rPr>
              <a:t>видала</a:t>
            </a:r>
            <a:r>
              <a:rPr lang="ru-RU" sz="2400" dirty="0">
                <a:solidFill>
                  <a:schemeClr val="accent3">
                    <a:lumMod val="75000"/>
                  </a:schemeClr>
                </a:solidFill>
              </a:rPr>
              <a:t> </a:t>
            </a:r>
            <a:r>
              <a:rPr lang="ru-RU" sz="2400" dirty="0" err="1">
                <a:solidFill>
                  <a:schemeClr val="accent3">
                    <a:lumMod val="75000"/>
                  </a:schemeClr>
                </a:solidFill>
              </a:rPr>
              <a:t>свій</a:t>
            </a:r>
            <a:r>
              <a:rPr lang="ru-RU" sz="2400" dirty="0">
                <a:solidFill>
                  <a:schemeClr val="accent3">
                    <a:lumMod val="75000"/>
                  </a:schemeClr>
                </a:solidFill>
              </a:rPr>
              <a:t> Перший </a:t>
            </a:r>
            <a:r>
              <a:rPr lang="ru-RU" sz="2400" dirty="0" err="1">
                <a:solidFill>
                  <a:schemeClr val="accent3">
                    <a:lumMod val="75000"/>
                  </a:schemeClr>
                </a:solidFill>
              </a:rPr>
              <a:t>Універсал</a:t>
            </a:r>
            <a:r>
              <a:rPr lang="ru-RU" sz="2400" dirty="0">
                <a:solidFill>
                  <a:schemeClr val="accent3">
                    <a:lumMod val="75000"/>
                  </a:schemeClr>
                </a:solidFill>
              </a:rPr>
              <a:t>, </a:t>
            </a:r>
            <a:r>
              <a:rPr lang="ru-RU" sz="2400" dirty="0" err="1">
                <a:solidFill>
                  <a:schemeClr val="accent3">
                    <a:lumMod val="75000"/>
                  </a:schemeClr>
                </a:solidFill>
              </a:rPr>
              <a:t>ухвалений</a:t>
            </a:r>
            <a:r>
              <a:rPr lang="ru-RU" sz="2400" dirty="0">
                <a:solidFill>
                  <a:schemeClr val="accent3">
                    <a:lumMod val="75000"/>
                  </a:schemeClr>
                </a:solidFill>
              </a:rPr>
              <a:t> 10 </a:t>
            </a:r>
            <a:r>
              <a:rPr lang="ru-RU" sz="2400" dirty="0" err="1">
                <a:solidFill>
                  <a:schemeClr val="accent3">
                    <a:lumMod val="75000"/>
                  </a:schemeClr>
                </a:solidFill>
              </a:rPr>
              <a:t>червня</a:t>
            </a:r>
            <a:r>
              <a:rPr lang="ru-RU" sz="2400" dirty="0">
                <a:solidFill>
                  <a:schemeClr val="accent3">
                    <a:lumMod val="75000"/>
                  </a:schemeClr>
                </a:solidFill>
              </a:rPr>
              <a:t> (23 </a:t>
            </a:r>
            <a:r>
              <a:rPr lang="ru-RU" sz="2400" dirty="0" err="1">
                <a:solidFill>
                  <a:schemeClr val="accent3">
                    <a:lumMod val="75000"/>
                  </a:schemeClr>
                </a:solidFill>
              </a:rPr>
              <a:t>червня</a:t>
            </a:r>
            <a:r>
              <a:rPr lang="ru-RU" sz="2400" dirty="0">
                <a:solidFill>
                  <a:schemeClr val="accent3">
                    <a:lumMod val="75000"/>
                  </a:schemeClr>
                </a:solidFill>
              </a:rPr>
              <a:t> за </a:t>
            </a:r>
            <a:r>
              <a:rPr lang="ru-RU" sz="2400" dirty="0" err="1">
                <a:solidFill>
                  <a:schemeClr val="accent3">
                    <a:lumMod val="75000"/>
                  </a:schemeClr>
                </a:solidFill>
              </a:rPr>
              <a:t>новим</a:t>
            </a:r>
            <a:r>
              <a:rPr lang="ru-RU" sz="2400" dirty="0">
                <a:solidFill>
                  <a:schemeClr val="accent3">
                    <a:lumMod val="75000"/>
                  </a:schemeClr>
                </a:solidFill>
              </a:rPr>
              <a:t> стилем) та </a:t>
            </a:r>
            <a:r>
              <a:rPr lang="ru-RU" sz="2400" dirty="0" err="1">
                <a:solidFill>
                  <a:schemeClr val="accent3">
                    <a:lumMod val="75000"/>
                  </a:schemeClr>
                </a:solidFill>
              </a:rPr>
              <a:t>проголошений</a:t>
            </a:r>
            <a:r>
              <a:rPr lang="ru-RU" sz="2400" dirty="0">
                <a:solidFill>
                  <a:schemeClr val="accent3">
                    <a:lumMod val="75000"/>
                  </a:schemeClr>
                </a:solidFill>
              </a:rPr>
              <a:t> на Другому </a:t>
            </a:r>
            <a:r>
              <a:rPr lang="ru-RU" sz="2400" dirty="0" err="1">
                <a:solidFill>
                  <a:schemeClr val="accent3">
                    <a:lumMod val="75000"/>
                  </a:schemeClr>
                </a:solidFill>
              </a:rPr>
              <a:t>Військовому</a:t>
            </a:r>
            <a:r>
              <a:rPr lang="ru-RU" sz="2400" dirty="0">
                <a:solidFill>
                  <a:schemeClr val="accent3">
                    <a:lumMod val="75000"/>
                  </a:schemeClr>
                </a:solidFill>
              </a:rPr>
              <a:t> </a:t>
            </a:r>
            <a:r>
              <a:rPr lang="ru-RU" sz="2400" dirty="0" err="1" smtClean="0">
                <a:solidFill>
                  <a:schemeClr val="accent3">
                    <a:lumMod val="75000"/>
                  </a:schemeClr>
                </a:solidFill>
              </a:rPr>
              <a:t>з'їзді</a:t>
            </a:r>
            <a:r>
              <a:rPr lang="ru-RU" sz="2400" dirty="0" smtClean="0">
                <a:solidFill>
                  <a:schemeClr val="accent3">
                    <a:lumMod val="75000"/>
                  </a:schemeClr>
                </a:solidFill>
              </a:rPr>
              <a:t>.</a:t>
            </a:r>
            <a:endParaRPr lang="uk-UA" sz="2400" dirty="0">
              <a:solidFill>
                <a:schemeClr val="accent3">
                  <a:lumMod val="75000"/>
                </a:schemeClr>
              </a:solidFill>
            </a:endParaRPr>
          </a:p>
        </p:txBody>
      </p:sp>
      <p:pic>
        <p:nvPicPr>
          <p:cNvPr id="2050" name="Picture 2" descr="http://archeos.org.ua/wp-content/uploads/2013/10/%D0%9F%D0%B5%D1%80%D1%88%D0%B8%D0%B9%D0%A3%D0%BD%D1%96%D0%B2%D0%B5%D1%80%D1%81%D0%B0%D0%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666" y="508715"/>
            <a:ext cx="8858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98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3223" y="662747"/>
            <a:ext cx="9680641" cy="1280890"/>
          </a:xfrm>
        </p:spPr>
        <p:txBody>
          <a:bodyPr>
            <a:normAutofit fontScale="90000"/>
          </a:bodyPr>
          <a:lstStyle/>
          <a:p>
            <a:r>
              <a:rPr lang="uk-UA" dirty="0" smtClean="0"/>
              <a:t>У Першому Універсалі заявлялось, що </a:t>
            </a:r>
            <a:r>
              <a:rPr lang="uk-UA" i="1" u="sng" dirty="0" smtClean="0">
                <a:solidFill>
                  <a:schemeClr val="accent2">
                    <a:lumMod val="50000"/>
                  </a:schemeClr>
                </a:solidFill>
              </a:rPr>
              <a:t>«Хай </a:t>
            </a:r>
            <a:r>
              <a:rPr lang="uk-UA" i="1" u="sng" dirty="0">
                <a:solidFill>
                  <a:schemeClr val="accent2">
                    <a:lumMod val="50000"/>
                  </a:schemeClr>
                </a:solidFill>
              </a:rPr>
              <a:t>буде Україна вільною. Не </a:t>
            </a:r>
            <a:r>
              <a:rPr lang="uk-UA" i="1" u="sng" dirty="0" err="1">
                <a:solidFill>
                  <a:schemeClr val="accent2">
                    <a:lumMod val="50000"/>
                  </a:schemeClr>
                </a:solidFill>
              </a:rPr>
              <a:t>одділяючись</a:t>
            </a:r>
            <a:r>
              <a:rPr lang="uk-UA" i="1" u="sng" dirty="0">
                <a:solidFill>
                  <a:schemeClr val="accent2">
                    <a:lumMod val="50000"/>
                  </a:schemeClr>
                </a:solidFill>
              </a:rPr>
              <a:t> від всієї Росії, не розриваючи з державою російською, хай народ український на своїй Землі має право сам порядкувати своїм життям. Хай порядок і лад на Вкраїні дають — вибрані </a:t>
            </a:r>
            <a:r>
              <a:rPr lang="uk-UA" i="1" u="sng" dirty="0" err="1">
                <a:solidFill>
                  <a:schemeClr val="accent2">
                    <a:lumMod val="50000"/>
                  </a:schemeClr>
                </a:solidFill>
              </a:rPr>
              <a:t>вселюдним</a:t>
            </a:r>
            <a:r>
              <a:rPr lang="uk-UA" i="1" u="sng" dirty="0">
                <a:solidFill>
                  <a:schemeClr val="accent2">
                    <a:lumMod val="50000"/>
                  </a:schemeClr>
                </a:solidFill>
              </a:rPr>
              <a:t>, рівним, прямим і тайним голосуванням Всенародні Українські Збори (Сейм). Всі закони, що повинні дати той лад тут у нас, на Вкраїні, мають право видавати тільки наші Українські </a:t>
            </a:r>
            <a:r>
              <a:rPr lang="uk-UA" i="1" u="sng" dirty="0" smtClean="0">
                <a:solidFill>
                  <a:schemeClr val="accent2">
                    <a:lumMod val="50000"/>
                  </a:schemeClr>
                </a:solidFill>
              </a:rPr>
              <a:t>Збори».</a:t>
            </a:r>
            <a:endParaRPr lang="uk-UA" i="1" u="sng" dirty="0">
              <a:solidFill>
                <a:schemeClr val="accent2">
                  <a:lumMod val="50000"/>
                </a:schemeClr>
              </a:solidFill>
            </a:endParaRPr>
          </a:p>
        </p:txBody>
      </p:sp>
    </p:spTree>
    <p:extLst>
      <p:ext uri="{BB962C8B-B14F-4D97-AF65-F5344CB8AC3E}">
        <p14:creationId xmlns:p14="http://schemas.microsoft.com/office/powerpoint/2010/main" val="3481178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5347" y="237744"/>
            <a:ext cx="8911687" cy="1280890"/>
          </a:xfrm>
        </p:spPr>
        <p:txBody>
          <a:bodyPr/>
          <a:lstStyle/>
          <a:p>
            <a:pPr algn="ctr"/>
            <a:r>
              <a:rPr lang="uk-UA" dirty="0" smtClean="0"/>
              <a:t>Другий Універсал(3 липня 1917 року)</a:t>
            </a:r>
            <a:endParaRPr lang="uk-UA" dirty="0"/>
          </a:p>
        </p:txBody>
      </p:sp>
      <p:pic>
        <p:nvPicPr>
          <p:cNvPr id="3074" name="Picture 2" descr="http://www.hai-nyzhnyk.in.ua/doc2/zobrazennya/1917%20(07)%2003.universal%20II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055" y="1006978"/>
            <a:ext cx="3528811" cy="582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56238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0919" y="4114285"/>
            <a:ext cx="10801081" cy="1280890"/>
          </a:xfrm>
        </p:spPr>
        <p:txBody>
          <a:bodyPr>
            <a:noAutofit/>
          </a:bodyPr>
          <a:lstStyle/>
          <a:p>
            <a:pPr algn="ctr"/>
            <a:r>
              <a:rPr lang="uk-UA" sz="2400" dirty="0" err="1"/>
              <a:t>Дру́гий</a:t>
            </a:r>
            <a:r>
              <a:rPr lang="uk-UA" sz="2400" dirty="0"/>
              <a:t> </a:t>
            </a:r>
            <a:r>
              <a:rPr lang="uk-UA" sz="2400" dirty="0" err="1"/>
              <a:t>універса́л</a:t>
            </a:r>
            <a:r>
              <a:rPr lang="uk-UA" sz="2400" dirty="0"/>
              <a:t> </a:t>
            </a:r>
            <a:r>
              <a:rPr lang="uk-UA" sz="2400" dirty="0" err="1"/>
              <a:t>Украї́нської</a:t>
            </a:r>
            <a:r>
              <a:rPr lang="uk-UA" sz="2400" dirty="0"/>
              <a:t> </a:t>
            </a:r>
            <a:r>
              <a:rPr lang="uk-UA" sz="2400" dirty="0" err="1"/>
              <a:t>Центра́льної</a:t>
            </a:r>
            <a:r>
              <a:rPr lang="uk-UA" sz="2400" dirty="0"/>
              <a:t> </a:t>
            </a:r>
            <a:r>
              <a:rPr lang="uk-UA" sz="2400" dirty="0" err="1"/>
              <a:t>ра́ди</a:t>
            </a:r>
            <a:r>
              <a:rPr lang="uk-UA" sz="2400" dirty="0"/>
              <a:t> — державно-правовий акт, універсал Української Центральної Ради, що зафіксував домовленості між Української Центральною Радою та Тимчасовим урядом Росії. Проголошений Володимиром Винниченком 3 (16) липня 1917 року в Києві, на урочистому засіданні в Педагогічному музеї як відповідь на телеграму Тимчасового уряду Центральній раді.</a:t>
            </a:r>
          </a:p>
        </p:txBody>
      </p:sp>
      <p:pic>
        <p:nvPicPr>
          <p:cNvPr id="4100" name="Picture 4" descr="Файл:Univer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84" y="310901"/>
            <a:ext cx="5472493" cy="380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3975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7133" y="598352"/>
            <a:ext cx="9881874" cy="1280890"/>
          </a:xfrm>
        </p:spPr>
        <p:txBody>
          <a:bodyPr>
            <a:noAutofit/>
          </a:bodyPr>
          <a:lstStyle/>
          <a:p>
            <a:r>
              <a:rPr lang="ru-RU" sz="2800" dirty="0" err="1"/>
              <a:t>Згідно</a:t>
            </a:r>
            <a:r>
              <a:rPr lang="ru-RU" sz="2800" dirty="0"/>
              <a:t> з </a:t>
            </a:r>
            <a:r>
              <a:rPr lang="ru-RU" sz="2800" dirty="0" err="1"/>
              <a:t>Універсалом</a:t>
            </a:r>
            <a:r>
              <a:rPr lang="ru-RU" sz="2800" dirty="0"/>
              <a:t>, </a:t>
            </a:r>
            <a:r>
              <a:rPr lang="ru-RU" sz="2800" dirty="0" err="1"/>
              <a:t>Тимчасовий</a:t>
            </a:r>
            <a:r>
              <a:rPr lang="ru-RU" sz="2800" dirty="0"/>
              <a:t> уряд </a:t>
            </a:r>
            <a:r>
              <a:rPr lang="ru-RU" sz="2800" dirty="0" err="1"/>
              <a:t>визнавав</a:t>
            </a:r>
            <a:r>
              <a:rPr lang="ru-RU" sz="2800" dirty="0"/>
              <a:t> право </a:t>
            </a:r>
            <a:r>
              <a:rPr lang="ru-RU" sz="2800" dirty="0" err="1"/>
              <a:t>України</a:t>
            </a:r>
            <a:r>
              <a:rPr lang="ru-RU" sz="2800" dirty="0"/>
              <a:t> на </a:t>
            </a:r>
            <a:r>
              <a:rPr lang="ru-RU" sz="2800" dirty="0" err="1"/>
              <a:t>автономію</a:t>
            </a:r>
            <a:r>
              <a:rPr lang="ru-RU" sz="2800" dirty="0"/>
              <a:t>, а УЦР та </a:t>
            </a:r>
            <a:r>
              <a:rPr lang="ru-RU" sz="2800" dirty="0" err="1"/>
              <a:t>Генеральний</a:t>
            </a:r>
            <a:r>
              <a:rPr lang="ru-RU" sz="2800" dirty="0"/>
              <a:t> </a:t>
            </a:r>
            <a:r>
              <a:rPr lang="ru-RU" sz="2800" dirty="0" err="1"/>
              <a:t>секретаріат</a:t>
            </a:r>
            <a:r>
              <a:rPr lang="ru-RU" sz="2800" dirty="0"/>
              <a:t> — органами </a:t>
            </a:r>
            <a:r>
              <a:rPr lang="ru-RU" sz="2800" dirty="0" err="1"/>
              <a:t>державної</a:t>
            </a:r>
            <a:r>
              <a:rPr lang="ru-RU" sz="2800" dirty="0"/>
              <a:t> </a:t>
            </a:r>
            <a:r>
              <a:rPr lang="ru-RU" sz="2800" dirty="0" err="1"/>
              <a:t>влади</a:t>
            </a:r>
            <a:r>
              <a:rPr lang="ru-RU" sz="2800" dirty="0"/>
              <a:t> в </a:t>
            </a:r>
            <a:r>
              <a:rPr lang="ru-RU" sz="2800" dirty="0" err="1"/>
              <a:t>Україні</a:t>
            </a:r>
            <a:r>
              <a:rPr lang="ru-RU" sz="2800" dirty="0"/>
              <a:t>. </a:t>
            </a:r>
            <a:r>
              <a:rPr lang="ru-RU" sz="2800" dirty="0" err="1"/>
              <a:t>Натомість</a:t>
            </a:r>
            <a:r>
              <a:rPr lang="ru-RU" sz="2800" dirty="0"/>
              <a:t>, УЦР </a:t>
            </a:r>
            <a:r>
              <a:rPr lang="ru-RU" sz="2800" dirty="0" err="1"/>
              <a:t>змушена</a:t>
            </a:r>
            <a:r>
              <a:rPr lang="ru-RU" sz="2800" dirty="0"/>
              <a:t> </a:t>
            </a:r>
            <a:r>
              <a:rPr lang="ru-RU" sz="2800" dirty="0" err="1"/>
              <a:t>була</a:t>
            </a:r>
            <a:r>
              <a:rPr lang="ru-RU" sz="2800" dirty="0"/>
              <a:t> </a:t>
            </a:r>
            <a:r>
              <a:rPr lang="ru-RU" sz="2800" dirty="0" err="1"/>
              <a:t>погодитися</a:t>
            </a:r>
            <a:r>
              <a:rPr lang="ru-RU" sz="2800" dirty="0"/>
              <a:t> на те, </a:t>
            </a:r>
            <a:r>
              <a:rPr lang="ru-RU" sz="2800" dirty="0" err="1"/>
              <a:t>що</a:t>
            </a:r>
            <a:r>
              <a:rPr lang="ru-RU" sz="2800" dirty="0"/>
              <a:t> остаточно </a:t>
            </a:r>
            <a:r>
              <a:rPr lang="ru-RU" sz="2800" dirty="0" err="1"/>
              <a:t>питання</a:t>
            </a:r>
            <a:r>
              <a:rPr lang="ru-RU" sz="2800" dirty="0"/>
              <a:t> про форму </a:t>
            </a:r>
            <a:r>
              <a:rPr lang="ru-RU" sz="2800" dirty="0" err="1"/>
              <a:t>автономії</a:t>
            </a:r>
            <a:r>
              <a:rPr lang="ru-RU" sz="2800" dirty="0"/>
              <a:t> буде </a:t>
            </a:r>
            <a:r>
              <a:rPr lang="ru-RU" sz="2800" dirty="0" err="1"/>
              <a:t>вирішено</a:t>
            </a:r>
            <a:r>
              <a:rPr lang="ru-RU" sz="2800" dirty="0"/>
              <a:t> </a:t>
            </a:r>
            <a:r>
              <a:rPr lang="ru-RU" sz="2800" dirty="0" err="1"/>
              <a:t>Всеросійськими</a:t>
            </a:r>
            <a:r>
              <a:rPr lang="ru-RU" sz="2800" dirty="0"/>
              <a:t> </a:t>
            </a:r>
            <a:r>
              <a:rPr lang="ru-RU" sz="2800" dirty="0" err="1"/>
              <a:t>Установчими</a:t>
            </a:r>
            <a:r>
              <a:rPr lang="ru-RU" sz="2800" dirty="0"/>
              <a:t> </a:t>
            </a:r>
            <a:r>
              <a:rPr lang="ru-RU" sz="2800" dirty="0" err="1"/>
              <a:t>зборами</a:t>
            </a:r>
            <a:r>
              <a:rPr lang="ru-RU" sz="2800" dirty="0"/>
              <a:t> та </a:t>
            </a:r>
            <a:r>
              <a:rPr lang="ru-RU" sz="2800" dirty="0" err="1"/>
              <a:t>визнати</a:t>
            </a:r>
            <a:r>
              <a:rPr lang="ru-RU" sz="2800" dirty="0"/>
              <a:t>, </a:t>
            </a:r>
            <a:r>
              <a:rPr lang="ru-RU" sz="2800" dirty="0" err="1"/>
              <a:t>що</a:t>
            </a:r>
            <a:r>
              <a:rPr lang="ru-RU" sz="2800" dirty="0"/>
              <a:t> </a:t>
            </a:r>
            <a:r>
              <a:rPr lang="ru-RU" sz="2800" dirty="0" err="1"/>
              <a:t>Україна</a:t>
            </a:r>
            <a:r>
              <a:rPr lang="ru-RU" sz="2800" dirty="0"/>
              <a:t> не </a:t>
            </a:r>
            <a:r>
              <a:rPr lang="ru-RU" sz="2800" dirty="0" err="1"/>
              <a:t>претендує</a:t>
            </a:r>
            <a:r>
              <a:rPr lang="ru-RU" sz="2800" dirty="0"/>
              <a:t> на </a:t>
            </a:r>
            <a:r>
              <a:rPr lang="ru-RU" sz="2800" dirty="0" err="1"/>
              <a:t>повну</a:t>
            </a:r>
            <a:r>
              <a:rPr lang="ru-RU" sz="2800" dirty="0"/>
              <a:t> </a:t>
            </a:r>
            <a:r>
              <a:rPr lang="ru-RU" sz="2800" dirty="0" err="1"/>
              <a:t>державну</a:t>
            </a:r>
            <a:r>
              <a:rPr lang="ru-RU" sz="2800" dirty="0"/>
              <a:t> </a:t>
            </a:r>
            <a:r>
              <a:rPr lang="ru-RU" sz="2800" dirty="0" err="1"/>
              <a:t>незалежність</a:t>
            </a:r>
            <a:r>
              <a:rPr lang="ru-RU" sz="2800" dirty="0"/>
              <a:t>. Центральна рада </a:t>
            </a:r>
            <a:r>
              <a:rPr lang="ru-RU" sz="2800" dirty="0" err="1"/>
              <a:t>приймала</a:t>
            </a:r>
            <a:r>
              <a:rPr lang="ru-RU" sz="2800" dirty="0"/>
              <a:t> </a:t>
            </a:r>
            <a:r>
              <a:rPr lang="ru-RU" sz="2800" dirty="0" err="1"/>
              <a:t>умови</a:t>
            </a:r>
            <a:r>
              <a:rPr lang="ru-RU" sz="2800" dirty="0"/>
              <a:t> ТУ про </a:t>
            </a:r>
            <a:r>
              <a:rPr lang="ru-RU" sz="2800" dirty="0" err="1"/>
              <a:t>розширення</a:t>
            </a:r>
            <a:r>
              <a:rPr lang="ru-RU" sz="2800" dirty="0"/>
              <a:t> </a:t>
            </a:r>
            <a:r>
              <a:rPr lang="ru-RU" sz="2800" dirty="0" err="1"/>
              <a:t>її</a:t>
            </a:r>
            <a:r>
              <a:rPr lang="ru-RU" sz="2800" dirty="0"/>
              <a:t> складу за </a:t>
            </a:r>
            <a:r>
              <a:rPr lang="ru-RU" sz="2800" dirty="0" err="1"/>
              <a:t>рахунок</a:t>
            </a:r>
            <a:r>
              <a:rPr lang="ru-RU" sz="2800" dirty="0"/>
              <a:t> </a:t>
            </a:r>
            <a:r>
              <a:rPr lang="ru-RU" sz="2800" dirty="0" err="1"/>
              <a:t>представників</a:t>
            </a:r>
            <a:r>
              <a:rPr lang="ru-RU" sz="2800" dirty="0"/>
              <a:t> </a:t>
            </a:r>
            <a:r>
              <a:rPr lang="ru-RU" sz="2800" dirty="0" err="1"/>
              <a:t>національних</a:t>
            </a:r>
            <a:r>
              <a:rPr lang="ru-RU" sz="2800" dirty="0"/>
              <a:t> </a:t>
            </a:r>
            <a:r>
              <a:rPr lang="ru-RU" sz="2800" dirty="0" err="1"/>
              <a:t>меншин</a:t>
            </a:r>
            <a:r>
              <a:rPr lang="ru-RU" sz="2800" dirty="0"/>
              <a:t> </a:t>
            </a:r>
            <a:r>
              <a:rPr lang="ru-RU" sz="2800" dirty="0" err="1"/>
              <a:t>України</a:t>
            </a:r>
            <a:r>
              <a:rPr lang="ru-RU" sz="2800" dirty="0"/>
              <a:t>. Вона взяла </a:t>
            </a:r>
            <a:r>
              <a:rPr lang="ru-RU" sz="2800" dirty="0" err="1"/>
              <a:t>зобов'язання</a:t>
            </a:r>
            <a:r>
              <a:rPr lang="ru-RU" sz="2800" dirty="0"/>
              <a:t> </a:t>
            </a:r>
            <a:r>
              <a:rPr lang="ru-RU" sz="2800" dirty="0" err="1"/>
              <a:t>розробити</a:t>
            </a:r>
            <a:r>
              <a:rPr lang="ru-RU" sz="2800" dirty="0"/>
              <a:t> </a:t>
            </a:r>
            <a:r>
              <a:rPr lang="ru-RU" sz="2800" dirty="0" err="1"/>
              <a:t>проекти</a:t>
            </a:r>
            <a:r>
              <a:rPr lang="ru-RU" sz="2800" dirty="0"/>
              <a:t> </a:t>
            </a:r>
            <a:r>
              <a:rPr lang="ru-RU" sz="2800" dirty="0" err="1"/>
              <a:t>законів</a:t>
            </a:r>
            <a:r>
              <a:rPr lang="ru-RU" sz="2800" dirty="0"/>
              <a:t> про </a:t>
            </a:r>
            <a:r>
              <a:rPr lang="ru-RU" sz="2800" dirty="0" err="1"/>
              <a:t>українську</a:t>
            </a:r>
            <a:r>
              <a:rPr lang="ru-RU" sz="2800" dirty="0"/>
              <a:t> </a:t>
            </a:r>
            <a:r>
              <a:rPr lang="ru-RU" sz="2800" dirty="0" err="1"/>
              <a:t>автономію</a:t>
            </a:r>
            <a:r>
              <a:rPr lang="ru-RU" sz="2800" dirty="0"/>
              <a:t> для </a:t>
            </a:r>
            <a:r>
              <a:rPr lang="ru-RU" sz="2800" dirty="0" err="1"/>
              <a:t>їх</a:t>
            </a:r>
            <a:r>
              <a:rPr lang="ru-RU" sz="2800" dirty="0"/>
              <a:t> </a:t>
            </a:r>
            <a:r>
              <a:rPr lang="ru-RU" sz="2800" dirty="0" err="1"/>
              <a:t>розгляду</a:t>
            </a:r>
            <a:r>
              <a:rPr lang="ru-RU" sz="2800" dirty="0"/>
              <a:t> </a:t>
            </a:r>
            <a:r>
              <a:rPr lang="ru-RU" sz="2800" dirty="0" err="1"/>
              <a:t>Установчими</a:t>
            </a:r>
            <a:r>
              <a:rPr lang="ru-RU" sz="2800" dirty="0"/>
              <a:t> </a:t>
            </a:r>
            <a:r>
              <a:rPr lang="ru-RU" sz="2800" dirty="0" err="1"/>
              <a:t>зборами</a:t>
            </a:r>
            <a:r>
              <a:rPr lang="ru-RU" sz="2800" dirty="0"/>
              <a:t> </a:t>
            </a:r>
            <a:r>
              <a:rPr lang="ru-RU" sz="2800" dirty="0" err="1"/>
              <a:t>Росії</a:t>
            </a:r>
            <a:r>
              <a:rPr lang="ru-RU" sz="2800" dirty="0"/>
              <a:t>.</a:t>
            </a:r>
            <a:endParaRPr lang="uk-UA" sz="2800" dirty="0"/>
          </a:p>
        </p:txBody>
      </p:sp>
    </p:spTree>
    <p:extLst>
      <p:ext uri="{BB962C8B-B14F-4D97-AF65-F5344CB8AC3E}">
        <p14:creationId xmlns:p14="http://schemas.microsoft.com/office/powerpoint/2010/main" val="347042527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8677" y="302139"/>
            <a:ext cx="8911687" cy="1280890"/>
          </a:xfrm>
        </p:spPr>
        <p:txBody>
          <a:bodyPr/>
          <a:lstStyle/>
          <a:p>
            <a:pPr algn="ctr"/>
            <a:r>
              <a:rPr lang="uk-UA" dirty="0" smtClean="0"/>
              <a:t>Третій Універсал(7 листопада 1917 року)</a:t>
            </a:r>
            <a:endParaRPr lang="uk-UA" dirty="0"/>
          </a:p>
        </p:txBody>
      </p:sp>
      <p:pic>
        <p:nvPicPr>
          <p:cNvPr id="5122" name="Picture 2" descr="Файл:Проголошення Третього Універсалу..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421" y="1583029"/>
            <a:ext cx="6992200" cy="506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976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1592</TotalTime>
  <Words>611</Words>
  <Application>Microsoft Office PowerPoint</Application>
  <PresentationFormat>Широкоэкранный</PresentationFormat>
  <Paragraphs>26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Century Gothic</vt:lpstr>
      <vt:lpstr>Wingdings 3</vt:lpstr>
      <vt:lpstr>Легкий дым</vt:lpstr>
      <vt:lpstr>Презентация PowerPoint</vt:lpstr>
      <vt:lpstr>Презентация PowerPoint</vt:lpstr>
      <vt:lpstr>Перший Універсал(10 червня 1917 року)</vt:lpstr>
      <vt:lpstr>Наприкінці травня Центральна Рада вислала до Петрограду делегацію на чолі з В. Винниченком, М. Ковалевським. Делегація домагалася українізації війська, адміністрації, шкільництва, а також щоб Тимчасовий уряд Росії висловив своє принципове ставлення до можливості надання автономії України. У відповідь на відмову Тимчасового уряду Центральна Рада видала свій Перший Універсал, ухвалений 10 червня (23 червня за новим стилем) та проголошений на Другому Військовому з'їзді.</vt:lpstr>
      <vt:lpstr>У Першому Універсалі заявлялось, що «Хай буде Україна вільною. Не одділяючись від всієї Росії, не розриваючи з державою російською, хай народ український на своїй Землі має право сам порядкувати своїм життям. Хай порядок і лад на Вкраїні дають — вибрані вселюдним, рівним, прямим і тайним голосуванням Всенародні Українські Збори (Сейм). Всі закони, що повинні дати той лад тут у нас, на Вкраїні, мають право видавати тільки наші Українські Збори».</vt:lpstr>
      <vt:lpstr>Другий Універсал(3 липня 1917 року)</vt:lpstr>
      <vt:lpstr>Дру́гий універса́л Украї́нської Центра́льної ра́ди — державно-правовий акт, універсал Української Центральної Ради, що зафіксував домовленості між Української Центральною Радою та Тимчасовим урядом Росії. Проголошений Володимиром Винниченком 3 (16) липня 1917 року в Києві, на урочистому засіданні в Педагогічному музеї як відповідь на телеграму Тимчасового уряду Центральній раді.</vt:lpstr>
      <vt:lpstr>Згідно з Універсалом, Тимчасовий уряд визнавав право України на автономію, а УЦР та Генеральний секретаріат — органами державної влади в Україні. Натомість, УЦР змушена була погодитися на те, що остаточно питання про форму автономії буде вирішено Всеросійськими Установчими зборами та визнати, що Україна не претендує на повну державну незалежність. Центральна рада приймала умови ТУ про розширення її складу за рахунок представників національних меншин України. Вона взяла зобов'язання розробити проекти законів про українську автономію для їх розгляду Установчими зборами Росії.</vt:lpstr>
      <vt:lpstr>Третій Універсал(7 листопада 1917 року)</vt:lpstr>
      <vt:lpstr>Тре́тій Універса́л Украї́нської Центра́льної ра́ди — державно-правовий акт, універсал Української Центральної ради, що проголошував Українську Народну Республіку. Прийнятий 7 (20) листопада 1917 року в Києві. Це був перший закон, за який у Центральній Раді проводилось поіменне голосування.42 людини проголосували ЗА Універсал, і лише 4 члени Ради утрималися.</vt:lpstr>
      <vt:lpstr>7 листопада М. Грушевський відкрив урочисте засідання Української Центральної Ради і після вступного слова М. Ковальський зачитав текст Універсалу:               1.Україна стає Українською Народною Республікою.До її території належать: Київщина, Поділля, Волинь, Чернігівщина, Полтавщина, Харківщина, Катеринославщина, Херсонщина, Таврія (без Криму).                2.На території УНР поміщицьке землеволодіння, право власності на удільні, монастирські, кабінетські та церковні землі скасовувалося.                3.В Україні проголошувався 8-годинний робочий день. Україна виступає за негайне укладення миру між воюючими сторонами.               4.Скасовувалася смертна кара й оголошувалася амністія.               5.На 27 грудня (9 січня за новим стилем) призначалися вибори до Всеукраїнських Установчих Зборів, які планувалося скликати 9 січня (22 січня за новим стилем) 1918 року.</vt:lpstr>
      <vt:lpstr>Четвертий Універсал(9 січня 1918 року)</vt:lpstr>
      <vt:lpstr>Четве́ртий Універса́л Украї́нської Центра́льної ради — державно-правовий акт, універсал Української Центральної Ради, що проголошував незалежність Української Народної Республіки від Росії. Прийнятий 9 (22) січня 1918 року в Києві. Оригінал універсалу зберігає Музей Української революції 1917—1921 років.</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Універсали УЦР</dc:title>
  <dc:creator>Ганна Степанівна</dc:creator>
  <cp:lastModifiedBy>Ганна Степанівна</cp:lastModifiedBy>
  <cp:revision>10</cp:revision>
  <dcterms:created xsi:type="dcterms:W3CDTF">2014-12-16T19:38:38Z</dcterms:created>
  <dcterms:modified xsi:type="dcterms:W3CDTF">2014-12-17T22:11:21Z</dcterms:modified>
</cp:coreProperties>
</file>