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0" r:id="rId5"/>
    <p:sldId id="259" r:id="rId6"/>
    <p:sldId id="257" r:id="rId7"/>
    <p:sldId id="258" r:id="rId8"/>
    <p:sldId id="261" r:id="rId9"/>
    <p:sldId id="271" r:id="rId10"/>
    <p:sldId id="272" r:id="rId11"/>
    <p:sldId id="273" r:id="rId12"/>
    <p:sldId id="274" r:id="rId13"/>
    <p:sldId id="275" r:id="rId14"/>
    <p:sldId id="263" r:id="rId15"/>
    <p:sldId id="264" r:id="rId16"/>
    <p:sldId id="268" r:id="rId17"/>
    <p:sldId id="265" r:id="rId18"/>
    <p:sldId id="269" r:id="rId19"/>
    <p:sldId id="26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sje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4067944" cy="3050958"/>
          </a:xfrm>
          <a:prstGeom prst="rect">
            <a:avLst/>
          </a:prstGeom>
        </p:spPr>
      </p:pic>
      <p:pic>
        <p:nvPicPr>
          <p:cNvPr id="6" name="Рисунок 5" descr="ozbekistan-turu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6900" y="3429000"/>
            <a:ext cx="4457100" cy="2972886"/>
          </a:xfrm>
          <a:prstGeom prst="rect">
            <a:avLst/>
          </a:prstGeom>
        </p:spPr>
      </p:pic>
      <p:pic>
        <p:nvPicPr>
          <p:cNvPr id="5" name="Рисунок 4" descr="samarkand_5-e13290731069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4697" y="0"/>
            <a:ext cx="4509303" cy="2996952"/>
          </a:xfrm>
          <a:prstGeom prst="rect">
            <a:avLst/>
          </a:prstGeom>
        </p:spPr>
      </p:pic>
      <p:pic>
        <p:nvPicPr>
          <p:cNvPr id="4" name="Рисунок 3" descr="al-Bukha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0"/>
            <a:ext cx="4067944" cy="3055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124744"/>
            <a:ext cx="10724728" cy="36004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Архитектура Багдада и Бухары</a:t>
            </a:r>
            <a:endParaRPr lang="ru-RU" sz="6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661248"/>
            <a:ext cx="6400800" cy="10599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 ученица 11-А класса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ОЗОШ №80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Мельниченко Татьяна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Архитектура Бухары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2488" cy="470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/>
              <a:t>Мавзолей </a:t>
            </a:r>
            <a:r>
              <a:rPr lang="ru-RU" sz="3200" b="1" dirty="0" err="1" smtClean="0"/>
              <a:t>Саманидов</a:t>
            </a:r>
            <a:r>
              <a:rPr lang="ru-RU" sz="3200" dirty="0" smtClean="0"/>
              <a:t>  — памятник раннесредневековой архитектуры, расположенный в историческом центре Бухары, в парке, разбитом на месте древнего кладбища.</a:t>
            </a:r>
            <a:endParaRPr lang="ru-RU" sz="3200" dirty="0"/>
          </a:p>
        </p:txBody>
      </p:sp>
      <p:pic>
        <p:nvPicPr>
          <p:cNvPr id="5" name="Содержимое 4" descr="focus1w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88840"/>
            <a:ext cx="3294227" cy="4407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uhara-4995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9314" y="3573017"/>
            <a:ext cx="4134686" cy="3098582"/>
          </a:xfrm>
        </p:spPr>
      </p:pic>
      <p:pic>
        <p:nvPicPr>
          <p:cNvPr id="8" name="Содержимое 7" descr="ismail-samani-mausoleum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683588" cy="3517895"/>
          </a:xfr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221088"/>
            <a:ext cx="2304256" cy="2383713"/>
          </a:xfrm>
          <a:prstGeom prst="rect">
            <a:avLst/>
          </a:prstGeom>
        </p:spPr>
      </p:pic>
      <p:pic>
        <p:nvPicPr>
          <p:cNvPr id="10" name="Рисунок 9" descr="article-209_1.jpg"/>
          <p:cNvPicPr>
            <a:picLocks noChangeAspect="1"/>
          </p:cNvPicPr>
          <p:nvPr/>
        </p:nvPicPr>
        <p:blipFill>
          <a:blip r:embed="rId5" cstate="print"/>
          <a:srcRect l="5882" t="5248" r="2941" b="5965"/>
          <a:stretch>
            <a:fillRect/>
          </a:stretch>
        </p:blipFill>
        <p:spPr>
          <a:xfrm>
            <a:off x="5364088" y="692696"/>
            <a:ext cx="3275856" cy="2430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/>
              <a:t>Архитектура Бухары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546848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200" b="1" dirty="0" smtClean="0"/>
              <a:t>Минарет </a:t>
            </a:r>
            <a:r>
              <a:rPr lang="ru-RU" sz="3200" b="1" dirty="0" err="1" smtClean="0"/>
              <a:t>Калян</a:t>
            </a:r>
            <a:r>
              <a:rPr lang="ru-RU" sz="3200" dirty="0" smtClean="0"/>
              <a:t> </a:t>
            </a:r>
            <a:r>
              <a:rPr lang="ru-RU" sz="3200" dirty="0" smtClean="0"/>
              <a:t>— </a:t>
            </a:r>
            <a:r>
              <a:rPr lang="ru-RU" sz="3200" dirty="0" smtClean="0"/>
              <a:t>старейший минарет в Бухаре, часть комплекса </a:t>
            </a:r>
            <a:r>
              <a:rPr lang="ru-RU" sz="3200" dirty="0" err="1" smtClean="0"/>
              <a:t>Пои-Калян</a:t>
            </a:r>
            <a:r>
              <a:rPr lang="ru-RU" sz="3200" dirty="0" smtClean="0"/>
              <a:t>, является самым высоким сооружением старой Бухары, его высота 46,5 метров</a:t>
            </a:r>
            <a:r>
              <a:rPr lang="ru-RU" sz="3200" dirty="0" smtClean="0"/>
              <a:t>.. </a:t>
            </a:r>
            <a:endParaRPr lang="ru-RU" sz="3200" dirty="0"/>
          </a:p>
        </p:txBody>
      </p:sp>
      <p:pic>
        <p:nvPicPr>
          <p:cNvPr id="5" name="Содержимое 4" descr="w400_bf41c23faa6aa6f4f50b434fb757bfb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628800"/>
            <a:ext cx="345226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minaret_kaly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830108" cy="5220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Архитектура </a:t>
            </a:r>
            <a:r>
              <a:rPr lang="ru-RU" sz="4000" b="1" dirty="0" smtClean="0"/>
              <a:t>Бухары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892899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/>
              <a:t>Ханака</a:t>
            </a:r>
            <a:r>
              <a:rPr lang="ru-RU" sz="3200" b="1" dirty="0" smtClean="0"/>
              <a:t> Ходжи </a:t>
            </a:r>
            <a:r>
              <a:rPr lang="ru-RU" sz="3200" b="1" dirty="0" err="1" smtClean="0"/>
              <a:t>Зайнутдина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Зайн</a:t>
            </a:r>
            <a:r>
              <a:rPr lang="ru-RU" sz="3200" b="1" dirty="0" smtClean="0"/>
              <a:t> ад-Дина</a:t>
            </a:r>
            <a:r>
              <a:rPr lang="ru-RU" sz="3200" b="1" dirty="0" smtClean="0"/>
              <a:t>)</a:t>
            </a:r>
            <a:r>
              <a:rPr lang="ru-RU" sz="3200" dirty="0" smtClean="0"/>
              <a:t> архитектурный </a:t>
            </a:r>
            <a:r>
              <a:rPr lang="ru-RU" sz="3200" dirty="0" smtClean="0"/>
              <a:t>комплекс, находящийся в глубине жилого квартала в центре </a:t>
            </a:r>
            <a:r>
              <a:rPr lang="ru-RU" sz="3200" dirty="0" smtClean="0"/>
              <a:t>Бухары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" name="Содержимое 4" descr="44747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861048"/>
            <a:ext cx="4176464" cy="2723055"/>
          </a:xfrm>
        </p:spPr>
      </p:pic>
      <p:pic>
        <p:nvPicPr>
          <p:cNvPr id="6" name="Рисунок 5" descr="178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92896"/>
            <a:ext cx="4320480" cy="283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Архитектура Бухары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124744"/>
            <a:ext cx="9396536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Медресе </a:t>
            </a:r>
            <a:r>
              <a:rPr lang="ru-RU" b="1" dirty="0" err="1" smtClean="0"/>
              <a:t>Абдулазиз-хана</a:t>
            </a:r>
            <a:r>
              <a:rPr lang="ru-RU" dirty="0" smtClean="0"/>
              <a:t> — </a:t>
            </a:r>
            <a:r>
              <a:rPr lang="ru-RU" dirty="0" err="1" smtClean="0"/>
              <a:t>медресе</a:t>
            </a:r>
            <a:r>
              <a:rPr lang="ru-RU" dirty="0" smtClean="0"/>
              <a:t> в Бухаре, названо по имени </a:t>
            </a:r>
            <a:r>
              <a:rPr lang="ru-RU" dirty="0" err="1" smtClean="0"/>
              <a:t>аштарханидского</a:t>
            </a:r>
            <a:r>
              <a:rPr lang="ru-RU" dirty="0" smtClean="0"/>
              <a:t> </a:t>
            </a:r>
            <a:r>
              <a:rPr lang="ru-RU" dirty="0" err="1" smtClean="0"/>
              <a:t>правителяАбдулазизхана</a:t>
            </a:r>
            <a:r>
              <a:rPr lang="ru-RU" dirty="0" smtClean="0"/>
              <a:t> составляет</a:t>
            </a:r>
            <a:r>
              <a:rPr lang="ru-RU" dirty="0" smtClean="0"/>
              <a:t> </a:t>
            </a:r>
            <a:r>
              <a:rPr lang="ru-RU" dirty="0" smtClean="0"/>
              <a:t>парный ансамбль</a:t>
            </a:r>
            <a:r>
              <a:rPr lang="ru-RU" dirty="0" smtClean="0"/>
              <a:t> с медресе Улугбека. Вход отличается своим высоким и богатым внешним орнаментом, впервые была использована желтая краска. При оформлении медресе использовались самые разнообразные приемы: резная черепица и резная мозаика, </a:t>
            </a:r>
            <a:r>
              <a:rPr lang="ru-RU" dirty="0" err="1" smtClean="0"/>
              <a:t>рельефнаямайолика</a:t>
            </a:r>
            <a:r>
              <a:rPr lang="ru-RU" dirty="0" smtClean="0"/>
              <a:t>, резной мрамор, алебастровая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фреска</a:t>
            </a:r>
            <a:r>
              <a:rPr lang="ru-RU" dirty="0" smtClean="0"/>
              <a:t>, позолота.</a:t>
            </a:r>
            <a:endParaRPr lang="ru-RU" dirty="0"/>
          </a:p>
        </p:txBody>
      </p:sp>
      <p:pic>
        <p:nvPicPr>
          <p:cNvPr id="6" name="Рисунок 5" descr="bukh_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544" y="4121696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228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15517"/>
          <a:stretch>
            <a:fillRect/>
          </a:stretch>
        </p:blipFill>
        <p:spPr>
          <a:xfrm>
            <a:off x="179512" y="188640"/>
            <a:ext cx="8014538" cy="3528392"/>
          </a:xfrm>
          <a:prstGeom prst="rect">
            <a:avLst/>
          </a:prstGeom>
        </p:spPr>
      </p:pic>
      <p:pic>
        <p:nvPicPr>
          <p:cNvPr id="6" name="Содержимое 4" descr="bukh_1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960440" cy="2640293"/>
          </a:xfrm>
        </p:spPr>
      </p:pic>
      <p:pic>
        <p:nvPicPr>
          <p:cNvPr id="7" name="Рисунок 6" descr="bukh_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4104456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Архитектура Бухары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964488" cy="1872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err="1" smtClean="0"/>
              <a:t>Арк</a:t>
            </a:r>
            <a:r>
              <a:rPr lang="ru-RU" sz="3200" dirty="0" smtClean="0"/>
              <a:t>  — это древняя цитадель в </a:t>
            </a:r>
            <a:r>
              <a:rPr lang="ru-RU" sz="3200" dirty="0" smtClean="0"/>
              <a:t>Бухаре. </a:t>
            </a:r>
            <a:r>
              <a:rPr lang="ru-RU" sz="3200" dirty="0" smtClean="0"/>
              <a:t>В своё время </a:t>
            </a:r>
            <a:r>
              <a:rPr lang="ru-RU" sz="3200" dirty="0" err="1" smtClean="0"/>
              <a:t>Арк</a:t>
            </a:r>
            <a:r>
              <a:rPr lang="ru-RU" sz="3200" dirty="0" smtClean="0"/>
              <a:t> являлся </a:t>
            </a:r>
            <a:r>
              <a:rPr lang="ru-RU" sz="3200" dirty="0" smtClean="0"/>
              <a:t>символом величия, власти и неприступности. </a:t>
            </a:r>
            <a:endParaRPr lang="ru-RU" sz="3200" dirty="0"/>
          </a:p>
        </p:txBody>
      </p:sp>
      <p:pic>
        <p:nvPicPr>
          <p:cNvPr id="6" name="Рисунок 5" descr="46197_603x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708920"/>
            <a:ext cx="6408712" cy="376232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517559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8686800" cy="4048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8686800" cy="324036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Ляб-и</a:t>
            </a:r>
            <a:r>
              <a:rPr lang="ru-RU" b="1" dirty="0" smtClean="0"/>
              <a:t> </a:t>
            </a:r>
            <a:r>
              <a:rPr lang="ru-RU" b="1" dirty="0" err="1" smtClean="0"/>
              <a:t>Хауз</a:t>
            </a:r>
            <a:r>
              <a:rPr lang="ru-RU" dirty="0" smtClean="0"/>
              <a:t> </a:t>
            </a:r>
            <a:r>
              <a:rPr lang="ru-RU" dirty="0" smtClean="0"/>
              <a:t>— </a:t>
            </a:r>
            <a:r>
              <a:rPr lang="ru-RU" dirty="0" smtClean="0"/>
              <a:t>одна из центральных площадей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города</a:t>
            </a:r>
            <a:r>
              <a:rPr lang="ru-RU" dirty="0" smtClean="0"/>
              <a:t> Бухары, архитектурный </a:t>
            </a:r>
            <a:r>
              <a:rPr lang="ru-RU" dirty="0" smtClean="0"/>
              <a:t>ансамбль. Площадь образованна </a:t>
            </a:r>
            <a:r>
              <a:rPr lang="ru-RU" dirty="0" smtClean="0"/>
              <a:t>зданиями медресе </a:t>
            </a:r>
            <a:r>
              <a:rPr lang="ru-RU" dirty="0" err="1" smtClean="0"/>
              <a:t>Кукельдаш</a:t>
            </a:r>
            <a:r>
              <a:rPr lang="ru-RU" dirty="0" smtClean="0"/>
              <a:t> (Бухара), медресе </a:t>
            </a:r>
            <a:r>
              <a:rPr lang="ru-RU" dirty="0" err="1" smtClean="0"/>
              <a:t>Диван-Беги</a:t>
            </a:r>
            <a:r>
              <a:rPr lang="ru-RU" dirty="0" smtClean="0"/>
              <a:t> и</a:t>
            </a:r>
            <a:r>
              <a:rPr lang="ru-RU" dirty="0" smtClean="0"/>
              <a:t> </a:t>
            </a:r>
            <a:r>
              <a:rPr lang="ru-RU" dirty="0" err="1" smtClean="0"/>
              <a:t>ханаки</a:t>
            </a:r>
            <a:r>
              <a:rPr lang="ru-RU" dirty="0" smtClean="0"/>
              <a:t> </a:t>
            </a:r>
            <a:r>
              <a:rPr lang="ru-RU" dirty="0" err="1" smtClean="0"/>
              <a:t>Диван-Беги</a:t>
            </a:r>
            <a:r>
              <a:rPr lang="ru-RU" dirty="0" smtClean="0"/>
              <a:t>, сгруппированными вокруг водоема </a:t>
            </a:r>
            <a:r>
              <a:rPr lang="ru-RU" b="1" i="1" dirty="0" err="1" smtClean="0"/>
              <a:t>хауза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Надир-Беги</a:t>
            </a:r>
            <a:r>
              <a:rPr lang="ru-RU" dirty="0" smtClean="0"/>
              <a:t>. Размеры ансамбля примерно 150 на 200метров.</a:t>
            </a:r>
            <a:endParaRPr lang="ru-RU" dirty="0"/>
          </a:p>
        </p:txBody>
      </p:sp>
      <p:pic>
        <p:nvPicPr>
          <p:cNvPr id="5" name="Содержимое 4" descr="img_21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829050"/>
            <a:ext cx="4038600" cy="3028950"/>
          </a:xfrm>
        </p:spPr>
      </p:pic>
      <p:pic>
        <p:nvPicPr>
          <p:cNvPr id="7" name="Рисунок 6" descr="lyabi- khau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221088"/>
            <a:ext cx="3312368" cy="2443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18864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Архитектура Бухары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Ирак </a:t>
            </a:r>
            <a:r>
              <a:rPr lang="ru-RU" sz="2800" dirty="0" smtClean="0"/>
              <a:t>– государство в Юго-Западной Азии. Имеет общую границу с Кувейтом – на юге, с Саудовской Аравией – на юге и юго-западе, с Иорданией и Сирией – на западе, с Турцией – на севере, с Ираном – на востоке, имеет выход в Персидский залив – на юго-востоке.</a:t>
            </a:r>
            <a:endParaRPr lang="ru-RU" sz="2800" dirty="0"/>
          </a:p>
        </p:txBody>
      </p:sp>
      <p:pic>
        <p:nvPicPr>
          <p:cNvPr id="4" name="Рисунок 3" descr="iraq.jpg"/>
          <p:cNvPicPr>
            <a:picLocks noChangeAspect="1"/>
          </p:cNvPicPr>
          <p:nvPr/>
        </p:nvPicPr>
        <p:blipFill>
          <a:blip r:embed="rId2" cstate="print"/>
          <a:srcRect l="3150" r="3926" b="11801"/>
          <a:stretch>
            <a:fillRect/>
          </a:stretch>
        </p:blipFill>
        <p:spPr>
          <a:xfrm>
            <a:off x="179512" y="3140968"/>
            <a:ext cx="4248472" cy="3024336"/>
          </a:xfrm>
          <a:prstGeom prst="rect">
            <a:avLst/>
          </a:prstGeom>
        </p:spPr>
      </p:pic>
      <p:pic>
        <p:nvPicPr>
          <p:cNvPr id="5" name="Рисунок 4" descr="23dire.secu.l.jpg"/>
          <p:cNvPicPr>
            <a:picLocks noChangeAspect="1"/>
          </p:cNvPicPr>
          <p:nvPr/>
        </p:nvPicPr>
        <p:blipFill>
          <a:blip r:embed="rId3" cstate="print"/>
          <a:srcRect l="7692" t="4395" r="6532"/>
          <a:stretch>
            <a:fillRect/>
          </a:stretch>
        </p:blipFill>
        <p:spPr>
          <a:xfrm>
            <a:off x="4716016" y="3140968"/>
            <a:ext cx="4248472" cy="313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Labi-Hau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908720"/>
            <a:ext cx="7128792" cy="534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Архитектура Багдада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Характерное </a:t>
            </a:r>
            <a:r>
              <a:rPr lang="ru-RU" dirty="0" smtClean="0"/>
              <a:t>сосуществование старого и нового в Багдаде проявляется здесь особенно ярко. Геометризованные формы современных зданий подчеркивают строгую красоту и декоративность арабской архитектуры. </a:t>
            </a:r>
            <a:r>
              <a:rPr lang="ru-RU" dirty="0" smtClean="0"/>
              <a:t>И </a:t>
            </a:r>
            <a:r>
              <a:rPr lang="ru-RU" dirty="0" smtClean="0"/>
              <a:t>до сегодняшнего дня Багдад остается притягивающим и манящим центром арабской культуры.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Архитектура Багдада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Золотая мечеть с мавзолеем Муссы </a:t>
            </a:r>
            <a:r>
              <a:rPr lang="ru-RU" dirty="0" err="1" smtClean="0"/>
              <a:t>аль-Кадима</a:t>
            </a:r>
            <a:r>
              <a:rPr lang="ru-RU" dirty="0" smtClean="0"/>
              <a:t> (XVI век)</a:t>
            </a:r>
          </a:p>
          <a:p>
            <a:endParaRPr lang="ru-RU" dirty="0"/>
          </a:p>
        </p:txBody>
      </p:sp>
      <p:pic>
        <p:nvPicPr>
          <p:cNvPr id="4" name="Рисунок 3" descr="13537014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10992"/>
            <a:ext cx="3896410" cy="3247008"/>
          </a:xfrm>
          <a:prstGeom prst="rect">
            <a:avLst/>
          </a:prstGeom>
        </p:spPr>
      </p:pic>
      <p:pic>
        <p:nvPicPr>
          <p:cNvPr id="5" name="Рисунок 4" descr="74663_415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060848"/>
            <a:ext cx="48006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Архитектура Багдада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Здание парламента Адрес: западная часть Багдада</a:t>
            </a:r>
          </a:p>
          <a:p>
            <a:endParaRPr lang="ru-RU" dirty="0"/>
          </a:p>
        </p:txBody>
      </p:sp>
      <p:pic>
        <p:nvPicPr>
          <p:cNvPr id="4" name="Рисунок 3" descr="news_photo_1384503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587847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747464"/>
            <a:ext cx="8676456" cy="46085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Архитектура Багдада</a:t>
            </a:r>
            <a:br>
              <a:rPr lang="ru-RU" sz="4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vi-VN" sz="3200" b="1" dirty="0" smtClean="0"/>
              <a:t>Аль-Сара́фия</a:t>
            </a:r>
            <a:r>
              <a:rPr lang="vi-VN" sz="3200" dirty="0" smtClean="0"/>
              <a:t> </a:t>
            </a:r>
            <a:r>
              <a:rPr lang="ar-AE" sz="3200" dirty="0" smtClean="0"/>
              <a:t>— </a:t>
            </a:r>
            <a:r>
              <a:rPr lang="vi-VN" sz="3200" dirty="0" smtClean="0"/>
              <a:t>автомобильный мост через реку Тигр, главный в столице Ирака — Багдаде.</a:t>
            </a:r>
            <a:endParaRPr lang="ru-RU" sz="3200" dirty="0"/>
          </a:p>
        </p:txBody>
      </p:sp>
      <p:pic>
        <p:nvPicPr>
          <p:cNvPr id="5" name="Содержимое 4" descr="1024px-Sarafiah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636912"/>
            <a:ext cx="5112568" cy="3834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vorets_abbasido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67944" y="3212976"/>
            <a:ext cx="4897204" cy="2874975"/>
          </a:xfrm>
        </p:spPr>
      </p:pic>
      <p:pic>
        <p:nvPicPr>
          <p:cNvPr id="5" name="Содержимое 4" descr="b7m1a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332037"/>
            <a:ext cx="369634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686800" cy="187220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Багдадский </a:t>
            </a:r>
            <a:r>
              <a:rPr lang="ru-RU" sz="3200" dirty="0" smtClean="0"/>
              <a:t>дворец </a:t>
            </a:r>
            <a:r>
              <a:rPr lang="ru-RU" sz="3200" dirty="0" err="1" smtClean="0"/>
              <a:t>Аббасидов</a:t>
            </a:r>
            <a:r>
              <a:rPr lang="ru-RU" sz="3200" dirty="0" smtClean="0"/>
              <a:t> является культурно-историческим памятником конца XII, начала XIII века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11663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Архитектура Багдада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Архитектура Багдада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484784"/>
            <a:ext cx="489654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В Ираке находятся два священных города шиитов – </a:t>
            </a:r>
            <a:r>
              <a:rPr lang="ru-RU" sz="3200" dirty="0" err="1" smtClean="0"/>
              <a:t>Эн-Наджаф</a:t>
            </a:r>
            <a:r>
              <a:rPr lang="ru-RU" sz="3200" dirty="0" smtClean="0"/>
              <a:t> и </a:t>
            </a:r>
            <a:r>
              <a:rPr lang="ru-RU" sz="3200" dirty="0" err="1" smtClean="0"/>
              <a:t>Кербела</a:t>
            </a:r>
            <a:r>
              <a:rPr lang="ru-RU" sz="3200" dirty="0" smtClean="0"/>
              <a:t>, где сохранились гробницы шиитских имамов и куда совершают паломничество шииты всего мира. </a:t>
            </a:r>
            <a:endParaRPr lang="ru-RU" sz="3200" dirty="0"/>
          </a:p>
        </p:txBody>
      </p:sp>
      <p:pic>
        <p:nvPicPr>
          <p:cNvPr id="5" name="Содержимое 4" descr="3_onli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35488" y="2060848"/>
            <a:ext cx="4608512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Архитектура Бухары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Бухара – </a:t>
            </a:r>
            <a:r>
              <a:rPr lang="ru-RU" sz="3200" dirty="0" smtClean="0"/>
              <a:t>один из древнейших городов Востока. Город, насчитывающий не менее 25 веков, ровесник Самарканда, поистине является жемчужиной архитектурных шедевров.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185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Архитектура Багдада и Бухары</vt:lpstr>
      <vt:lpstr>Слайд 2</vt:lpstr>
      <vt:lpstr>Архитектура Багдада</vt:lpstr>
      <vt:lpstr>Архитектура Багдада </vt:lpstr>
      <vt:lpstr>Архитектура Багдада</vt:lpstr>
      <vt:lpstr>Архитектура Багдада  Аль-Сара́фия — автомобильный мост через реку Тигр, главный в столице Ирака — Багдаде.</vt:lpstr>
      <vt:lpstr> Багдадский дворец Аббасидов является культурно-историческим памятником конца XII, начала XIII века. </vt:lpstr>
      <vt:lpstr>Архитектура Багдада</vt:lpstr>
      <vt:lpstr>Архитектура Бухары</vt:lpstr>
      <vt:lpstr>Архитектура Бухары</vt:lpstr>
      <vt:lpstr>Слайд 11</vt:lpstr>
      <vt:lpstr>Архитектура Бухары</vt:lpstr>
      <vt:lpstr>Слайд 13</vt:lpstr>
      <vt:lpstr>Архитектура Бухары</vt:lpstr>
      <vt:lpstr>Архитектура Бухары</vt:lpstr>
      <vt:lpstr>Слайд 16</vt:lpstr>
      <vt:lpstr>Архитектура Бухары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13</cp:revision>
  <dcterms:created xsi:type="dcterms:W3CDTF">2015-03-30T18:47:55Z</dcterms:created>
  <dcterms:modified xsi:type="dcterms:W3CDTF">2015-03-30T19:44:36Z</dcterms:modified>
</cp:coreProperties>
</file>