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9"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5" autoAdjust="0"/>
    <p:restoredTop sz="94660"/>
  </p:normalViewPr>
  <p:slideViewPr>
    <p:cSldViewPr snapToGrid="0" snapToObjects="1">
      <p:cViewPr>
        <p:scale>
          <a:sx n="105" d="100"/>
          <a:sy n="105" d="100"/>
        </p:scale>
        <p:origin x="-180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90A99-6CD9-3D40-8BED-BC4D8EF5D2A5}" type="datetimeFigureOut">
              <a:rPr lang="en-US" smtClean="0"/>
              <a:t>2/15/13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E66794-A2B7-8149-9A25-E35685A3DAA5}" type="slidenum">
              <a:rPr lang="en-US" smtClean="0"/>
              <a:t>‹#›</a:t>
            </a:fld>
            <a:endParaRPr lang="en-US"/>
          </a:p>
        </p:txBody>
      </p:sp>
    </p:spTree>
    <p:extLst>
      <p:ext uri="{BB962C8B-B14F-4D97-AF65-F5344CB8AC3E}">
        <p14:creationId xmlns:p14="http://schemas.microsoft.com/office/powerpoint/2010/main" val="740284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66794-A2B7-8149-9A25-E35685A3DAA5}" type="slidenum">
              <a:rPr lang="en-US" smtClean="0"/>
              <a:t>1</a:t>
            </a:fld>
            <a:endParaRPr lang="en-US"/>
          </a:p>
        </p:txBody>
      </p:sp>
    </p:spTree>
    <p:extLst>
      <p:ext uri="{BB962C8B-B14F-4D97-AF65-F5344CB8AC3E}">
        <p14:creationId xmlns:p14="http://schemas.microsoft.com/office/powerpoint/2010/main" val="197898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66794-A2B7-8149-9A25-E35685A3DAA5}" type="slidenum">
              <a:rPr lang="en-US" smtClean="0"/>
              <a:t>9</a:t>
            </a:fld>
            <a:endParaRPr lang="en-US"/>
          </a:p>
        </p:txBody>
      </p:sp>
    </p:spTree>
    <p:extLst>
      <p:ext uri="{BB962C8B-B14F-4D97-AF65-F5344CB8AC3E}">
        <p14:creationId xmlns:p14="http://schemas.microsoft.com/office/powerpoint/2010/main" val="197898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ru-RU"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1C295150-4FD7-4802-B0EB-D52217513A72}" type="datetime1">
              <a:rPr lang="en-US" smtClean="0"/>
              <a:pPr/>
              <a:t>2/15/13</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fld id="{FA84A37A-AFC2-4A01-80A1-FC20F2C0D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ru-RU"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Click to edit Master text styles</a:t>
            </a:r>
          </a:p>
        </p:txBody>
      </p:sp>
      <p:sp>
        <p:nvSpPr>
          <p:cNvPr id="5" name="Date Placeholder 4"/>
          <p:cNvSpPr>
            <a:spLocks noGrp="1"/>
          </p:cNvSpPr>
          <p:nvPr>
            <p:ph type="dt" sz="half" idx="10"/>
          </p:nvPr>
        </p:nvSpPr>
        <p:spPr/>
        <p:txBody>
          <a:bodyPr/>
          <a:lstStyle/>
          <a:p>
            <a:fld id="{F1909345-DEE0-4B07-8E32-441AC9DA095E}" type="datetime1">
              <a:rPr lang="en-US" smtClean="0"/>
              <a:pPr/>
              <a:t>2/15/13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ru-RU" smtClean="0"/>
              <a:t>Drag picture to placeholder or click icon to add</a:t>
            </a:r>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ru-RU"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ru-RU"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2/15/13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ru-RU"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ru-RU" smtClean="0"/>
              <a:t>Click to edit Master text styles</a:t>
            </a:r>
          </a:p>
        </p:txBody>
      </p:sp>
      <p:sp>
        <p:nvSpPr>
          <p:cNvPr id="5" name="Date Placeholder 4"/>
          <p:cNvSpPr>
            <a:spLocks noGrp="1"/>
          </p:cNvSpPr>
          <p:nvPr>
            <p:ph type="dt" sz="half" idx="10"/>
          </p:nvPr>
        </p:nvSpPr>
        <p:spPr/>
        <p:txBody>
          <a:bodyPr/>
          <a:lstStyle/>
          <a:p>
            <a:fld id="{F1909345-DEE0-4B07-8E32-441AC9DA095E}" type="datetime1">
              <a:rPr lang="en-US" smtClean="0"/>
              <a:pPr/>
              <a:t>2/15/13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ru-R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dirty="0"/>
          </a:p>
        </p:txBody>
      </p:sp>
      <p:sp>
        <p:nvSpPr>
          <p:cNvPr id="4" name="Date Placeholder 3"/>
          <p:cNvSpPr>
            <a:spLocks noGrp="1"/>
          </p:cNvSpPr>
          <p:nvPr>
            <p:ph type="dt" sz="half" idx="10"/>
          </p:nvPr>
        </p:nvSpPr>
        <p:spPr/>
        <p:txBody>
          <a:bodyPr/>
          <a:lstStyle/>
          <a:p>
            <a:fld id="{0461895A-832A-4167-BE9B-7448CA062309}" type="datetime1">
              <a:rPr lang="en-US" smtClean="0"/>
              <a:pPr/>
              <a:t>2/15/13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ru-RU"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dirty="0"/>
          </a:p>
        </p:txBody>
      </p:sp>
      <p:sp>
        <p:nvSpPr>
          <p:cNvPr id="4" name="Date Placeholder 3"/>
          <p:cNvSpPr>
            <a:spLocks noGrp="1"/>
          </p:cNvSpPr>
          <p:nvPr>
            <p:ph type="dt" sz="half" idx="10"/>
          </p:nvPr>
        </p:nvSpPr>
        <p:spPr/>
        <p:txBody>
          <a:bodyPr/>
          <a:lstStyle/>
          <a:p>
            <a:fld id="{227571FF-D602-4BB6-9683-7A1E909D4296}" type="datetime1">
              <a:rPr lang="en-US" smtClean="0"/>
              <a:pPr/>
              <a:t>2/15/13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ru-R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dirty="0"/>
          </a:p>
        </p:txBody>
      </p:sp>
      <p:sp>
        <p:nvSpPr>
          <p:cNvPr id="4" name="Date Placeholder 3"/>
          <p:cNvSpPr>
            <a:spLocks noGrp="1"/>
          </p:cNvSpPr>
          <p:nvPr>
            <p:ph type="dt" sz="half" idx="10"/>
          </p:nvPr>
        </p:nvSpPr>
        <p:spPr/>
        <p:txBody>
          <a:bodyPr/>
          <a:lstStyle/>
          <a:p>
            <a:fld id="{FC392BEB-5202-498C-89F7-BBD3BEE1B887}" type="datetime1">
              <a:rPr lang="en-US" smtClean="0"/>
              <a:pPr/>
              <a:t>2/15/13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ru-RU"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F1909345-DEE0-4B07-8E32-441AC9DA095E}" type="datetime1">
              <a:rPr lang="en-US" smtClean="0"/>
              <a:pPr/>
              <a:t>2/15/13</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ru-RU"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ru-RU"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2/15/13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ru-RU"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a:p>
        </p:txBody>
      </p:sp>
      <p:sp>
        <p:nvSpPr>
          <p:cNvPr id="5" name="Date Placeholder 4"/>
          <p:cNvSpPr>
            <a:spLocks noGrp="1"/>
          </p:cNvSpPr>
          <p:nvPr>
            <p:ph type="dt" sz="half" idx="10"/>
          </p:nvPr>
        </p:nvSpPr>
        <p:spPr/>
        <p:txBody>
          <a:bodyPr/>
          <a:lstStyle/>
          <a:p>
            <a:fld id="{C2847B31-A4E1-4FCE-8661-5EC33A675437}" type="datetime1">
              <a:rPr lang="en-US" smtClean="0"/>
              <a:pPr/>
              <a:t>2/15/13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ru-RU"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dirty="0"/>
          </a:p>
        </p:txBody>
      </p:sp>
      <p:sp>
        <p:nvSpPr>
          <p:cNvPr id="7" name="Date Placeholder 6"/>
          <p:cNvSpPr>
            <a:spLocks noGrp="1"/>
          </p:cNvSpPr>
          <p:nvPr>
            <p:ph type="dt" sz="half" idx="10"/>
          </p:nvPr>
        </p:nvSpPr>
        <p:spPr/>
        <p:txBody>
          <a:bodyPr/>
          <a:lstStyle/>
          <a:p>
            <a:fld id="{7CAD832D-B7F8-4A85-B115-3F84BE9AC26D}" type="datetime1">
              <a:rPr lang="en-US" smtClean="0"/>
              <a:pPr/>
              <a:t>2/15/13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ru-RU" smtClean="0"/>
              <a:t>Click to edit Master title style</a:t>
            </a:r>
            <a:endParaRPr/>
          </a:p>
        </p:txBody>
      </p:sp>
      <p:sp>
        <p:nvSpPr>
          <p:cNvPr id="3" name="Date Placeholder 2"/>
          <p:cNvSpPr>
            <a:spLocks noGrp="1"/>
          </p:cNvSpPr>
          <p:nvPr>
            <p:ph type="dt" sz="half" idx="10"/>
          </p:nvPr>
        </p:nvSpPr>
        <p:spPr/>
        <p:txBody>
          <a:bodyPr/>
          <a:lstStyle/>
          <a:p>
            <a:fld id="{E10B34F3-05F7-41C1-B84E-68CE2E00C83C}" type="datetime1">
              <a:rPr lang="en-US" smtClean="0"/>
              <a:pPr/>
              <a:t>2/15/13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B8D47F82-2B2E-4837-B3AB-C94C672FBECB}" type="datetime1">
              <a:rPr lang="en-US" smtClean="0"/>
              <a:pPr/>
              <a:t>2/15/13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ru-RU"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ru-RU"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2/15/13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ru-RU"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F1909345-DEE0-4B07-8E32-441AC9DA095E}" type="datetime1">
              <a:rPr lang="en-US" smtClean="0"/>
              <a:pPr/>
              <a:t>2/15/13</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Lst>
  <p:hf sldNum="0"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rgbClr val="FFFFFF"/>
          </a:solidFill>
          <a:ln>
            <a:noFill/>
          </a:ln>
        </p:spPr>
        <p:txBody>
          <a:bodyPr/>
          <a:lstStyle/>
          <a:p>
            <a:r>
              <a:rPr lang="en-US" dirty="0" smtClean="0">
                <a:solidFill>
                  <a:schemeClr val="tx1">
                    <a:lumMod val="50000"/>
                    <a:lumOff val="50000"/>
                  </a:schemeClr>
                </a:solidFill>
              </a:rPr>
              <a:t>Geography</a:t>
            </a:r>
            <a:endParaRPr lang="en-US" dirty="0">
              <a:solidFill>
                <a:schemeClr val="tx1">
                  <a:lumMod val="50000"/>
                  <a:lumOff val="50000"/>
                </a:schemeClr>
              </a:solidFill>
            </a:endParaRPr>
          </a:p>
        </p:txBody>
      </p:sp>
      <p:pic>
        <p:nvPicPr>
          <p:cNvPr id="4" name="Picture 3" descr="1.jpg"/>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l="1154" t="48966" r="1819" b="9187"/>
          <a:stretch/>
        </p:blipFill>
        <p:spPr>
          <a:xfrm>
            <a:off x="582706" y="478337"/>
            <a:ext cx="7975222" cy="2576615"/>
          </a:xfrm>
          <a:prstGeom prst="rect">
            <a:avLst/>
          </a:prstGeom>
          <a:effectLst/>
        </p:spPr>
      </p:pic>
      <p:sp>
        <p:nvSpPr>
          <p:cNvPr id="6" name="Rectangle 5"/>
          <p:cNvSpPr/>
          <p:nvPr/>
        </p:nvSpPr>
        <p:spPr>
          <a:xfrm>
            <a:off x="1924735" y="2043699"/>
            <a:ext cx="5294538"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Natural Disasters</a:t>
            </a: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096690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112" y="244158"/>
            <a:ext cx="7345362" cy="1339850"/>
          </a:xfrm>
        </p:spPr>
        <p:txBody>
          <a:bodyPr>
            <a:normAutofit/>
          </a:bodyPr>
          <a:lstStyle/>
          <a:p>
            <a:pPr algn="l"/>
            <a:r>
              <a:rPr lang="en-US" sz="2800" dirty="0"/>
              <a:t>A </a:t>
            </a:r>
            <a:r>
              <a:rPr lang="en-US" sz="2800" dirty="0">
                <a:solidFill>
                  <a:schemeClr val="accent3"/>
                </a:solidFill>
              </a:rPr>
              <a:t>natural disaster</a:t>
            </a:r>
            <a:r>
              <a:rPr lang="en-US" sz="2800" dirty="0"/>
              <a:t> is a major adverse event resulting </a:t>
            </a:r>
            <a:r>
              <a:rPr lang="en-US" sz="2800" dirty="0" smtClean="0"/>
              <a:t>from natural processes of the Earth.</a:t>
            </a:r>
            <a:endParaRPr lang="en-US" sz="2800" dirty="0"/>
          </a:p>
        </p:txBody>
      </p:sp>
      <p:sp>
        <p:nvSpPr>
          <p:cNvPr id="2" name="Content Placeholder 1"/>
          <p:cNvSpPr>
            <a:spLocks noGrp="1"/>
          </p:cNvSpPr>
          <p:nvPr>
            <p:ph idx="1"/>
          </p:nvPr>
        </p:nvSpPr>
        <p:spPr/>
        <p:txBody>
          <a:bodyPr/>
          <a:lstStyle/>
          <a:p>
            <a:pPr marL="0" indent="0">
              <a:buNone/>
            </a:pPr>
            <a:r>
              <a:rPr lang="en-US" dirty="0" smtClean="0"/>
              <a:t>Example</a:t>
            </a:r>
            <a:r>
              <a:rPr lang="en-US" dirty="0"/>
              <a:t>s</a:t>
            </a:r>
            <a:r>
              <a:rPr lang="en-US" dirty="0" smtClean="0"/>
              <a:t> include: </a:t>
            </a:r>
            <a:endParaRPr lang="ru-RU" dirty="0" smtClean="0"/>
          </a:p>
          <a:p>
            <a:r>
              <a:rPr lang="en-US" dirty="0" smtClean="0"/>
              <a:t>Floods</a:t>
            </a:r>
          </a:p>
          <a:p>
            <a:r>
              <a:rPr lang="en-US" dirty="0" smtClean="0"/>
              <a:t>Severe weather</a:t>
            </a:r>
          </a:p>
          <a:p>
            <a:r>
              <a:rPr lang="en-US" dirty="0" smtClean="0"/>
              <a:t>Volcanic eruptions </a:t>
            </a:r>
            <a:endParaRPr lang="ru-RU" dirty="0" smtClean="0"/>
          </a:p>
          <a:p>
            <a:r>
              <a:rPr lang="en-US" dirty="0" smtClean="0"/>
              <a:t>Earthquakes</a:t>
            </a:r>
          </a:p>
          <a:p>
            <a:r>
              <a:rPr lang="en-US" dirty="0" smtClean="0"/>
              <a:t>Other geologic </a:t>
            </a:r>
            <a:r>
              <a:rPr lang="en-US" dirty="0"/>
              <a:t>processes</a:t>
            </a:r>
            <a:endParaRPr lang="ru-RU" dirty="0" smtClean="0"/>
          </a:p>
        </p:txBody>
      </p:sp>
      <p:pic>
        <p:nvPicPr>
          <p:cNvPr id="5" name="Picture 4" descr="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459" y="1909462"/>
            <a:ext cx="3435683" cy="42946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81315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776" y="205801"/>
            <a:ext cx="7345362" cy="1339850"/>
          </a:xfrm>
        </p:spPr>
        <p:txBody>
          <a:bodyPr/>
          <a:lstStyle/>
          <a:p>
            <a:r>
              <a:rPr lang="en-US" dirty="0" smtClean="0">
                <a:solidFill>
                  <a:schemeClr val="accent3"/>
                </a:solidFill>
              </a:rPr>
              <a:t>Floods</a:t>
            </a:r>
            <a:endParaRPr lang="en-US" dirty="0">
              <a:solidFill>
                <a:schemeClr val="accent3"/>
              </a:solidFill>
            </a:endParaRPr>
          </a:p>
        </p:txBody>
      </p:sp>
      <p:sp>
        <p:nvSpPr>
          <p:cNvPr id="3" name="Content Placeholder 2"/>
          <p:cNvSpPr>
            <a:spLocks noGrp="1"/>
          </p:cNvSpPr>
          <p:nvPr>
            <p:ph idx="1"/>
          </p:nvPr>
        </p:nvSpPr>
        <p:spPr>
          <a:ln>
            <a:solidFill>
              <a:srgbClr val="FFFFFF"/>
            </a:solidFill>
          </a:ln>
        </p:spPr>
        <p:txBody>
          <a:bodyPr>
            <a:normAutofit/>
          </a:bodyPr>
          <a:lstStyle/>
          <a:p>
            <a:pPr marL="0" indent="0">
              <a:buNone/>
            </a:pPr>
            <a:r>
              <a:rPr lang="en-US" dirty="0"/>
              <a:t>A </a:t>
            </a:r>
            <a:r>
              <a:rPr lang="en-US" b="1" dirty="0">
                <a:solidFill>
                  <a:srgbClr val="2397E2"/>
                </a:solidFill>
              </a:rPr>
              <a:t>flood</a:t>
            </a:r>
            <a:r>
              <a:rPr lang="en-US" dirty="0">
                <a:solidFill>
                  <a:srgbClr val="2397E2"/>
                </a:solidFill>
              </a:rPr>
              <a:t> </a:t>
            </a:r>
            <a:r>
              <a:rPr lang="en-US" dirty="0"/>
              <a:t>is an overflow of an expanse of water that submerges </a:t>
            </a:r>
            <a:r>
              <a:rPr lang="en-US" dirty="0"/>
              <a:t>land</a:t>
            </a:r>
            <a:r>
              <a:rPr lang="en-US" dirty="0" smtClean="0"/>
              <a:t>. </a:t>
            </a:r>
          </a:p>
          <a:p>
            <a:pPr marL="0" indent="0">
              <a:buNone/>
            </a:pPr>
            <a:r>
              <a:rPr lang="en-US" dirty="0"/>
              <a:t>Flooding may result from the volume of water within a body of water, such as a river or lake, which overflows or breaks </a:t>
            </a:r>
            <a:r>
              <a:rPr lang="en-US" dirty="0" smtClean="0"/>
              <a:t>levees, </a:t>
            </a:r>
            <a:r>
              <a:rPr lang="en-US" dirty="0"/>
              <a:t>with the result that some of the water escapes its usual boundaries.</a:t>
            </a:r>
            <a:r>
              <a:rPr lang="en-US" dirty="0" smtClean="0"/>
              <a:t> </a:t>
            </a:r>
          </a:p>
          <a:p>
            <a:pPr marL="0" indent="0">
              <a:buNone/>
            </a:pPr>
            <a:r>
              <a:rPr lang="en-US" dirty="0" smtClean="0"/>
              <a:t>Tropical </a:t>
            </a:r>
            <a:r>
              <a:rPr lang="en-US" dirty="0"/>
              <a:t>cyclones also can result in extensive flooding and storm surge</a:t>
            </a:r>
            <a:r>
              <a:rPr lang="en-US" dirty="0" smtClean="0"/>
              <a:t>.</a:t>
            </a:r>
            <a:endParaRPr lang="ru-RU" dirty="0" smtClean="0"/>
          </a:p>
        </p:txBody>
      </p:sp>
      <p:pic>
        <p:nvPicPr>
          <p:cNvPr id="8" name="Picture 7" descr="1.jpg"/>
          <p:cNvPicPr>
            <a:picLocks noChangeAspect="1"/>
          </p:cNvPicPr>
          <p:nvPr/>
        </p:nvPicPr>
        <p:blipFill rotWithShape="1">
          <a:blip r:embed="rId2">
            <a:alphaModFix amt="50000"/>
            <a:extLst>
              <a:ext uri="{28A0092B-C50C-407E-A947-70E740481C1C}">
                <a14:useLocalDpi xmlns:a14="http://schemas.microsoft.com/office/drawing/2010/main" val="0"/>
              </a:ext>
            </a:extLst>
          </a:blip>
          <a:srcRect l="-2018" t="44305" r="561" b="31975"/>
          <a:stretch/>
        </p:blipFill>
        <p:spPr>
          <a:xfrm>
            <a:off x="2933307" y="262044"/>
            <a:ext cx="5919063" cy="1356030"/>
          </a:xfrm>
          <a:prstGeom prst="rect">
            <a:avLst/>
          </a:prstGeom>
          <a:ln>
            <a:noFill/>
          </a:ln>
          <a:effectLst>
            <a:softEdge rad="112500"/>
          </a:effectLst>
        </p:spPr>
      </p:pic>
    </p:spTree>
    <p:extLst>
      <p:ext uri="{BB962C8B-B14F-4D97-AF65-F5344CB8AC3E}">
        <p14:creationId xmlns:p14="http://schemas.microsoft.com/office/powerpoint/2010/main" val="6770979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solidFill>
                  <a:srgbClr val="2397E2"/>
                </a:solidFill>
              </a:rPr>
              <a:t>Blizzards</a:t>
            </a:r>
            <a:endParaRPr lang="en-US" dirty="0">
              <a:solidFill>
                <a:srgbClr val="2397E2"/>
              </a:solidFill>
            </a:endParaRPr>
          </a:p>
        </p:txBody>
      </p:sp>
      <p:sp>
        <p:nvSpPr>
          <p:cNvPr id="3" name="Content Placeholder 2"/>
          <p:cNvSpPr>
            <a:spLocks noGrp="1"/>
          </p:cNvSpPr>
          <p:nvPr>
            <p:ph idx="1"/>
          </p:nvPr>
        </p:nvSpPr>
        <p:spPr>
          <a:xfrm>
            <a:off x="900112" y="2133601"/>
            <a:ext cx="3276777" cy="3931920"/>
          </a:xfrm>
        </p:spPr>
        <p:txBody>
          <a:bodyPr>
            <a:normAutofit fontScale="92500" lnSpcReduction="10000"/>
          </a:bodyPr>
          <a:lstStyle/>
          <a:p>
            <a:pPr marL="0" indent="0">
              <a:buNone/>
            </a:pPr>
            <a:r>
              <a:rPr lang="en-US" b="1" dirty="0">
                <a:solidFill>
                  <a:srgbClr val="2397E2"/>
                </a:solidFill>
              </a:rPr>
              <a:t>Blizzards</a:t>
            </a:r>
            <a:r>
              <a:rPr lang="en-US" dirty="0"/>
              <a:t> are severe winter storms characterized by heavy snow and strong winds. When high winds stir up snow that has already fallen, it is known as a ground blizzard. Blizzards can impact local economic activities, especially in regions where snowfall is rare.</a:t>
            </a:r>
          </a:p>
        </p:txBody>
      </p:sp>
      <p:pic>
        <p:nvPicPr>
          <p:cNvPr id="4" name="Picture 3" descr="1.jpg"/>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4176889" y="2291644"/>
            <a:ext cx="4572000" cy="3657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53093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2397E2"/>
                </a:solidFill>
              </a:rPr>
              <a:t>Volcanic eruptions </a:t>
            </a:r>
          </a:p>
        </p:txBody>
      </p:sp>
      <p:sp>
        <p:nvSpPr>
          <p:cNvPr id="3" name="Content Placeholder 2"/>
          <p:cNvSpPr>
            <a:spLocks noGrp="1"/>
          </p:cNvSpPr>
          <p:nvPr>
            <p:ph idx="1"/>
          </p:nvPr>
        </p:nvSpPr>
        <p:spPr>
          <a:xfrm>
            <a:off x="900113" y="2133601"/>
            <a:ext cx="3065110" cy="3931920"/>
          </a:xfrm>
        </p:spPr>
        <p:txBody>
          <a:bodyPr>
            <a:normAutofit fontScale="92500"/>
          </a:bodyPr>
          <a:lstStyle/>
          <a:p>
            <a:pPr marL="0" indent="0">
              <a:buNone/>
            </a:pPr>
            <a:r>
              <a:rPr lang="en-US" b="1" dirty="0">
                <a:solidFill>
                  <a:srgbClr val="2397E2"/>
                </a:solidFill>
              </a:rPr>
              <a:t>Volcanoes</a:t>
            </a:r>
            <a:r>
              <a:rPr lang="en-US" dirty="0"/>
              <a:t> can cause widespread destruction and consequent disaster in several ways. The effects include the volcanic eruption itself that may cause harm following the explosion of the volcano or the fall of rock.</a:t>
            </a:r>
          </a:p>
        </p:txBody>
      </p:sp>
      <p:pic>
        <p:nvPicPr>
          <p:cNvPr id="4" name="Picture 3"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271" y="2373489"/>
            <a:ext cx="4572000" cy="33375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324812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2397E2"/>
                </a:solidFill>
              </a:rPr>
              <a:t>Earthquakes</a:t>
            </a:r>
            <a:endParaRPr lang="en-US" dirty="0">
              <a:solidFill>
                <a:srgbClr val="2397E2"/>
              </a:solidFill>
            </a:endParaRPr>
          </a:p>
        </p:txBody>
      </p:sp>
      <p:sp>
        <p:nvSpPr>
          <p:cNvPr id="3" name="Content Placeholder 2"/>
          <p:cNvSpPr>
            <a:spLocks noGrp="1"/>
          </p:cNvSpPr>
          <p:nvPr>
            <p:ph idx="1"/>
          </p:nvPr>
        </p:nvSpPr>
        <p:spPr>
          <a:xfrm>
            <a:off x="900113" y="2133601"/>
            <a:ext cx="4941887" cy="3931920"/>
          </a:xfrm>
        </p:spPr>
        <p:txBody>
          <a:bodyPr>
            <a:normAutofit fontScale="92500" lnSpcReduction="10000"/>
          </a:bodyPr>
          <a:lstStyle/>
          <a:p>
            <a:pPr marL="0" indent="0">
              <a:buNone/>
            </a:pPr>
            <a:r>
              <a:rPr lang="en-US" dirty="0"/>
              <a:t>An </a:t>
            </a:r>
            <a:r>
              <a:rPr lang="en-US" b="1" dirty="0">
                <a:solidFill>
                  <a:srgbClr val="2397E2"/>
                </a:solidFill>
              </a:rPr>
              <a:t>earthquake </a:t>
            </a:r>
            <a:r>
              <a:rPr lang="en-US" dirty="0"/>
              <a:t>is the result of a sudden release of energy in the Earth's crust that creates seismic waves. </a:t>
            </a:r>
            <a:r>
              <a:rPr lang="en-US" dirty="0" smtClean="0"/>
              <a:t>At </a:t>
            </a:r>
            <a:r>
              <a:rPr lang="en-US" dirty="0"/>
              <a:t>the Earth's surface, earthquakes manifest themselves by vibration, shaking and sometimes displacement of the ground. The vibrations may vary in magnitude. Earthquakes are caused mostly by slippage within geological faults, but also by other events such as volcanic activity, landslides, mine blasts, and nuclear tests. </a:t>
            </a:r>
          </a:p>
        </p:txBody>
      </p:sp>
      <p:pic>
        <p:nvPicPr>
          <p:cNvPr id="4" name="Picture 3" descr="1.jpg"/>
          <p:cNvPicPr>
            <a:picLocks noChangeAspect="1"/>
          </p:cNvPicPr>
          <p:nvPr/>
        </p:nvPicPr>
        <p:blipFill>
          <a:blip r:embed="rId2">
            <a:alphaModFix amt="68000"/>
            <a:extLst>
              <a:ext uri="{28A0092B-C50C-407E-A947-70E740481C1C}">
                <a14:useLocalDpi xmlns:a14="http://schemas.microsoft.com/office/drawing/2010/main" val="0"/>
              </a:ext>
            </a:extLst>
          </a:blip>
          <a:stretch>
            <a:fillRect/>
          </a:stretch>
        </p:blipFill>
        <p:spPr>
          <a:xfrm>
            <a:off x="5708951" y="1792110"/>
            <a:ext cx="3096381" cy="4515555"/>
          </a:xfrm>
          <a:prstGeom prst="ellipse">
            <a:avLst/>
          </a:prstGeom>
          <a:ln>
            <a:noFill/>
          </a:ln>
          <a:effectLst>
            <a:softEdge rad="112500"/>
          </a:effectLst>
        </p:spPr>
      </p:pic>
    </p:spTree>
    <p:extLst>
      <p:ext uri="{BB962C8B-B14F-4D97-AF65-F5344CB8AC3E}">
        <p14:creationId xmlns:p14="http://schemas.microsoft.com/office/powerpoint/2010/main" val="33118065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397E2"/>
                </a:solidFill>
              </a:rPr>
              <a:t>Protection by international law</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International </a:t>
            </a:r>
            <a:r>
              <a:rPr lang="en-US" dirty="0"/>
              <a:t>law requires that "States shall take, in accordance with their obligations under international law, including international humanitarian law and international human rights law, all necessary measures to ensure the protection and safety of persons with disabilities in situations of risk, including the occurrence of natural disaster." And further United Nations Office for the Coordination of Humanitarian Affairs is formed by General Assembly Resolution 44/182. People displaced due to natural disasters are currently protected under international law (Guiding Principles of International Displacement, </a:t>
            </a:r>
            <a:r>
              <a:rPr lang="en-US" dirty="0" err="1"/>
              <a:t>Campala</a:t>
            </a:r>
            <a:r>
              <a:rPr lang="en-US" dirty="0"/>
              <a:t> Convention of 2009).</a:t>
            </a:r>
          </a:p>
        </p:txBody>
      </p:sp>
    </p:spTree>
    <p:extLst>
      <p:ext uri="{BB962C8B-B14F-4D97-AF65-F5344CB8AC3E}">
        <p14:creationId xmlns:p14="http://schemas.microsoft.com/office/powerpoint/2010/main" val="32647850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97E2"/>
                </a:solidFill>
              </a:rPr>
              <a:t>References</a:t>
            </a:r>
            <a:endParaRPr lang="en-US" dirty="0">
              <a:solidFill>
                <a:srgbClr val="2397E2"/>
              </a:solidFill>
            </a:endParaRPr>
          </a:p>
        </p:txBody>
      </p:sp>
      <p:sp>
        <p:nvSpPr>
          <p:cNvPr id="3" name="Content Placeholder 2"/>
          <p:cNvSpPr>
            <a:spLocks noGrp="1"/>
          </p:cNvSpPr>
          <p:nvPr>
            <p:ph idx="1"/>
          </p:nvPr>
        </p:nvSpPr>
        <p:spPr/>
        <p:txBody>
          <a:bodyPr/>
          <a:lstStyle/>
          <a:p>
            <a:pPr marL="0" indent="0">
              <a:buNone/>
            </a:pPr>
            <a:r>
              <a:rPr lang="en-US" dirty="0" smtClean="0"/>
              <a:t>Information: </a:t>
            </a:r>
            <a:br>
              <a:rPr lang="en-US" dirty="0" smtClean="0"/>
            </a:br>
            <a:r>
              <a:rPr lang="pl-PL" u="sng" dirty="0" smtClean="0">
                <a:solidFill>
                  <a:srgbClr val="2397E2"/>
                </a:solidFill>
              </a:rPr>
              <a:t>http</a:t>
            </a:r>
            <a:r>
              <a:rPr lang="pl-PL" u="sng" dirty="0">
                <a:solidFill>
                  <a:srgbClr val="2397E2"/>
                </a:solidFill>
              </a:rPr>
              <a:t>://</a:t>
            </a:r>
            <a:r>
              <a:rPr lang="pl-PL" u="sng" dirty="0" err="1">
                <a:solidFill>
                  <a:srgbClr val="2397E2"/>
                </a:solidFill>
              </a:rPr>
              <a:t>en.wikipedia.org</a:t>
            </a:r>
            <a:r>
              <a:rPr lang="pl-PL" u="sng" dirty="0">
                <a:solidFill>
                  <a:srgbClr val="2397E2"/>
                </a:solidFill>
              </a:rPr>
              <a:t>/</a:t>
            </a:r>
            <a:r>
              <a:rPr lang="pl-PL" u="sng" dirty="0" err="1">
                <a:solidFill>
                  <a:srgbClr val="2397E2"/>
                </a:solidFill>
              </a:rPr>
              <a:t>wiki</a:t>
            </a:r>
            <a:r>
              <a:rPr lang="pl-PL" u="sng" dirty="0">
                <a:solidFill>
                  <a:srgbClr val="2397E2"/>
                </a:solidFill>
              </a:rPr>
              <a:t>/</a:t>
            </a:r>
            <a:r>
              <a:rPr lang="pl-PL" u="sng" dirty="0" err="1" smtClean="0">
                <a:solidFill>
                  <a:srgbClr val="2397E2"/>
                </a:solidFill>
              </a:rPr>
              <a:t>Natural_disaster</a:t>
            </a:r>
            <a:r>
              <a:rPr lang="pl-PL" dirty="0" smtClean="0"/>
              <a:t/>
            </a:r>
            <a:br>
              <a:rPr lang="pl-PL" dirty="0" smtClean="0"/>
            </a:br>
            <a:r>
              <a:rPr lang="pl-PL" dirty="0" smtClean="0"/>
              <a:t/>
            </a:r>
            <a:br>
              <a:rPr lang="pl-PL" dirty="0" smtClean="0"/>
            </a:br>
            <a:endParaRPr lang="pl-PL" dirty="0" smtClean="0"/>
          </a:p>
          <a:p>
            <a:pPr marL="0" indent="0">
              <a:buNone/>
            </a:pPr>
            <a:endParaRPr lang="pl-PL" dirty="0"/>
          </a:p>
          <a:p>
            <a:pPr marL="0" indent="0">
              <a:buNone/>
            </a:pPr>
            <a:r>
              <a:rPr lang="pl-PL" dirty="0" err="1" smtClean="0"/>
              <a:t>Pictures</a:t>
            </a:r>
            <a:r>
              <a:rPr lang="pl-PL" dirty="0" smtClean="0"/>
              <a:t>:</a:t>
            </a:r>
            <a:br>
              <a:rPr lang="pl-PL" dirty="0" smtClean="0"/>
            </a:br>
            <a:r>
              <a:rPr lang="pl-PL" u="sng" dirty="0">
                <a:solidFill>
                  <a:srgbClr val="2397E2"/>
                </a:solidFill>
              </a:rPr>
              <a:t>http://</a:t>
            </a:r>
            <a:r>
              <a:rPr lang="pl-PL" u="sng" dirty="0" smtClean="0">
                <a:solidFill>
                  <a:srgbClr val="2397E2"/>
                </a:solidFill>
              </a:rPr>
              <a:t>weheartit.com</a:t>
            </a:r>
          </a:p>
          <a:p>
            <a:pPr marL="0" indent="0">
              <a:buNone/>
            </a:pPr>
            <a:r>
              <a:rPr lang="pl-PL" u="sng" dirty="0">
                <a:solidFill>
                  <a:srgbClr val="2397E2"/>
                </a:solidFill>
              </a:rPr>
              <a:t>http:/</a:t>
            </a:r>
            <a:r>
              <a:rPr lang="pl-PL" u="sng" dirty="0" smtClean="0">
                <a:solidFill>
                  <a:srgbClr val="2397E2"/>
                </a:solidFill>
              </a:rPr>
              <a:t>/</a:t>
            </a:r>
            <a:r>
              <a:rPr lang="pl-PL" u="sng" dirty="0" err="1" smtClean="0">
                <a:solidFill>
                  <a:srgbClr val="2397E2"/>
                </a:solidFill>
              </a:rPr>
              <a:t>tumblr.com</a:t>
            </a:r>
            <a:endParaRPr lang="en-US" u="sng" dirty="0">
              <a:solidFill>
                <a:srgbClr val="2397E2"/>
              </a:solidFill>
            </a:endParaRPr>
          </a:p>
        </p:txBody>
      </p:sp>
    </p:spTree>
    <p:extLst>
      <p:ext uri="{BB962C8B-B14F-4D97-AF65-F5344CB8AC3E}">
        <p14:creationId xmlns:p14="http://schemas.microsoft.com/office/powerpoint/2010/main" val="12245000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jpg"/>
          <p:cNvPicPr>
            <a:picLocks noChangeAspect="1"/>
          </p:cNvPicPr>
          <p:nvPr/>
        </p:nvPicPr>
        <p:blipFill rotWithShape="1">
          <a:blip r:embed="rId3">
            <a:alphaModFix amt="58000"/>
            <a:extLst>
              <a:ext uri="{28A0092B-C50C-407E-A947-70E740481C1C}">
                <a14:useLocalDpi xmlns:a14="http://schemas.microsoft.com/office/drawing/2010/main" val="0"/>
              </a:ext>
            </a:extLst>
          </a:blip>
          <a:srcRect l="885" t="54366" r="826"/>
          <a:stretch/>
        </p:blipFill>
        <p:spPr>
          <a:xfrm>
            <a:off x="649111" y="532191"/>
            <a:ext cx="7817556" cy="2419048"/>
          </a:xfrm>
          <a:prstGeom prst="rect">
            <a:avLst/>
          </a:prstGeom>
          <a:ln>
            <a:noFill/>
          </a:ln>
          <a:effectLst>
            <a:softEdge rad="112500"/>
          </a:effectLst>
        </p:spPr>
      </p:pic>
      <p:sp>
        <p:nvSpPr>
          <p:cNvPr id="7" name="Rectangle 6"/>
          <p:cNvSpPr/>
          <p:nvPr/>
        </p:nvSpPr>
        <p:spPr>
          <a:xfrm>
            <a:off x="1536096" y="1083337"/>
            <a:ext cx="6144381" cy="1200329"/>
          </a:xfrm>
          <a:prstGeom prst="rect">
            <a:avLst/>
          </a:prstGeom>
          <a:noFill/>
        </p:spPr>
        <p:txBody>
          <a:bodyPr wrap="square" lIns="91440" tIns="45720" rIns="91440" bIns="45720">
            <a:spAutoFit/>
          </a:bodyP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ru-RU"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7"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206448"/>
            <a:ext cx="5486400" cy="2743200"/>
          </a:xfrm>
          <a:prstGeom prst="rect">
            <a:avLst/>
          </a:prstGeom>
        </p:spPr>
      </p:pic>
    </p:spTree>
    <p:extLst>
      <p:ext uri="{BB962C8B-B14F-4D97-AF65-F5344CB8AC3E}">
        <p14:creationId xmlns:p14="http://schemas.microsoft.com/office/powerpoint/2010/main" val="132752041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160</TotalTime>
  <Words>371</Words>
  <Application>Microsoft Macintosh PowerPoint</Application>
  <PresentationFormat>On-screen Show (4:3)</PresentationFormat>
  <Paragraphs>29</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Capital</vt:lpstr>
      <vt:lpstr>PowerPoint Presentation</vt:lpstr>
      <vt:lpstr>A natural disaster is a major adverse event resulting from natural processes of the Earth.</vt:lpstr>
      <vt:lpstr>Floods</vt:lpstr>
      <vt:lpstr>Blizzards</vt:lpstr>
      <vt:lpstr>Volcanic eruptions </vt:lpstr>
      <vt:lpstr>Earthquakes</vt:lpstr>
      <vt:lpstr>Protection by international law</vt:lpstr>
      <vt:lpstr>References</vt:lpstr>
      <vt:lpstr>PowerPoint Presentation</vt:lpstr>
    </vt:vector>
  </TitlesOfParts>
  <Compan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Sergey Zbaranskyi</dc:creator>
  <cp:lastModifiedBy>Sergey Zbaranskyi</cp:lastModifiedBy>
  <cp:revision>14</cp:revision>
  <dcterms:created xsi:type="dcterms:W3CDTF">2013-02-15T14:02:56Z</dcterms:created>
  <dcterms:modified xsi:type="dcterms:W3CDTF">2013-02-15T16:42:58Z</dcterms:modified>
</cp:coreProperties>
</file>