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Еколог</a:t>
            </a:r>
            <a:r>
              <a:rPr lang="en-US" dirty="0" smtClean="0"/>
              <a:t>i</a:t>
            </a:r>
            <a:r>
              <a:rPr lang="ru-RU" dirty="0" err="1" smtClean="0"/>
              <a:t>чн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1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629400" cy="1069299"/>
          </a:xfrm>
        </p:spPr>
        <p:txBody>
          <a:bodyPr/>
          <a:lstStyle/>
          <a:p>
            <a:pPr algn="ctr"/>
            <a:r>
              <a:rPr lang="ru-RU" dirty="0" err="1" smtClean="0"/>
              <a:t>Біотичні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3744416" cy="1080120"/>
          </a:xfrm>
        </p:spPr>
        <p:txBody>
          <a:bodyPr/>
          <a:lstStyle/>
          <a:p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рослинності</a:t>
            </a:r>
            <a:r>
              <a:rPr lang="ru-RU" dirty="0"/>
              <a:t>,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 smtClean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видової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pt-BR" dirty="0"/>
          </a:p>
        </p:txBody>
      </p:sp>
      <p:pic>
        <p:nvPicPr>
          <p:cNvPr id="6146" name="Picture 2" descr="http://ipress.ua/media/gallery/full/3/6/36830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32" y="3511928"/>
            <a:ext cx="4860568" cy="3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-TbHop32DpNo/UX-rriWuiqI/AAAAAAAAAAc/JwJYmCqubNY/s1600/d0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500"/>
            <a:ext cx="4491361" cy="33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u.if.ua/depart/Biology/resource/image/Gora%20Pog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61" y="1029326"/>
            <a:ext cx="4652639" cy="24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72/654/72654049_fores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95536" y="3278128"/>
            <a:ext cx="8640960" cy="3312368"/>
          </a:xfrm>
          <a:prstGeom prst="rect">
            <a:avLst/>
          </a:prstGeom>
        </p:spPr>
        <p:txBody>
          <a:bodyPr vert="horz" lIns="45720" tIns="0" rIns="45720" bIns="0" anchor="b">
            <a:normAutofit fontScale="2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err="1" smtClean="0"/>
              <a:t>Значення</a:t>
            </a:r>
            <a:r>
              <a:rPr lang="ru-RU" sz="9600" dirty="0" smtClean="0"/>
              <a:t> </a:t>
            </a:r>
            <a:r>
              <a:rPr lang="ru-RU" sz="9600" dirty="0" err="1" smtClean="0"/>
              <a:t>лісів</a:t>
            </a:r>
            <a:r>
              <a:rPr lang="ru-RU" sz="9600" dirty="0" smtClean="0"/>
              <a:t> є </a:t>
            </a:r>
            <a:r>
              <a:rPr lang="ru-RU" sz="9600" dirty="0" err="1" smtClean="0"/>
              <a:t>глобальним</a:t>
            </a:r>
            <a:r>
              <a:rPr lang="ru-RU" sz="9600" dirty="0" smtClean="0"/>
              <a:t> і </a:t>
            </a:r>
            <a:r>
              <a:rPr lang="ru-RU" sz="9600" dirty="0" err="1" smtClean="0"/>
              <a:t>життєво</a:t>
            </a:r>
            <a:r>
              <a:rPr lang="ru-RU" sz="9600" dirty="0" smtClean="0"/>
              <a:t> </a:t>
            </a:r>
            <a:r>
              <a:rPr lang="ru-RU" sz="9600" dirty="0" err="1" smtClean="0"/>
              <a:t>важливим</a:t>
            </a:r>
            <a:r>
              <a:rPr lang="ru-RU" sz="9600" dirty="0" smtClean="0"/>
              <a:t> для </a:t>
            </a:r>
            <a:r>
              <a:rPr lang="ru-RU" sz="9600" dirty="0" err="1" smtClean="0"/>
              <a:t>всього</a:t>
            </a:r>
            <a:r>
              <a:rPr lang="ru-RU" sz="9600" dirty="0" smtClean="0"/>
              <a:t> комплексу </a:t>
            </a:r>
            <a:r>
              <a:rPr lang="ru-RU" sz="9600" dirty="0" err="1" smtClean="0"/>
              <a:t>екологічних</a:t>
            </a:r>
            <a:r>
              <a:rPr lang="ru-RU" sz="9600" dirty="0" smtClean="0"/>
              <a:t> систем </a:t>
            </a:r>
            <a:r>
              <a:rPr lang="ru-RU" sz="9600" dirty="0" err="1" smtClean="0"/>
              <a:t>Землі</a:t>
            </a:r>
            <a:r>
              <a:rPr lang="ru-RU" sz="9600" dirty="0" smtClean="0"/>
              <a:t>. </a:t>
            </a:r>
            <a:r>
              <a:rPr lang="ru-RU" sz="9600" dirty="0" err="1" smtClean="0"/>
              <a:t>Ліси</a:t>
            </a:r>
            <a:r>
              <a:rPr lang="ru-RU" sz="9600" dirty="0" smtClean="0"/>
              <a:t> – </a:t>
            </a:r>
            <a:r>
              <a:rPr lang="ru-RU" sz="9600" dirty="0" err="1" smtClean="0"/>
              <a:t>акумулятори</a:t>
            </a:r>
            <a:r>
              <a:rPr lang="ru-RU" sz="9600" dirty="0" smtClean="0"/>
              <a:t> і </a:t>
            </a:r>
            <a:r>
              <a:rPr lang="ru-RU" sz="9600" dirty="0" err="1" smtClean="0"/>
              <a:t>носії</a:t>
            </a:r>
            <a:r>
              <a:rPr lang="ru-RU" sz="9600" dirty="0" smtClean="0"/>
              <a:t>  </a:t>
            </a:r>
            <a:r>
              <a:rPr lang="ru-RU" sz="9600" dirty="0" err="1" smtClean="0"/>
              <a:t>енергії</a:t>
            </a:r>
            <a:r>
              <a:rPr lang="ru-RU" sz="9600" dirty="0" smtClean="0"/>
              <a:t>, яка </a:t>
            </a:r>
            <a:r>
              <a:rPr lang="ru-RU" sz="9600" dirty="0" err="1" smtClean="0"/>
              <a:t>бере</a:t>
            </a:r>
            <a:r>
              <a:rPr lang="ru-RU" sz="9600" dirty="0" smtClean="0"/>
              <a:t> участь у </a:t>
            </a:r>
            <a:r>
              <a:rPr lang="ru-RU" sz="9600" dirty="0" err="1" smtClean="0"/>
              <a:t>ході</a:t>
            </a:r>
            <a:r>
              <a:rPr lang="ru-RU" sz="9600" dirty="0" smtClean="0"/>
              <a:t> </a:t>
            </a:r>
            <a:r>
              <a:rPr lang="ru-RU" sz="9600" dirty="0" err="1" smtClean="0"/>
              <a:t>природних</a:t>
            </a:r>
            <a:r>
              <a:rPr lang="ru-RU" sz="9600" dirty="0" smtClean="0"/>
              <a:t> </a:t>
            </a:r>
            <a:r>
              <a:rPr lang="ru-RU" sz="9600" dirty="0" err="1" smtClean="0"/>
              <a:t>процесів</a:t>
            </a:r>
            <a:r>
              <a:rPr lang="ru-RU" sz="9600" dirty="0" smtClean="0"/>
              <a:t> і </a:t>
            </a:r>
            <a:r>
              <a:rPr lang="ru-RU" sz="9600" dirty="0" err="1" smtClean="0"/>
              <a:t>розвитку</a:t>
            </a:r>
            <a:r>
              <a:rPr lang="ru-RU" sz="9600" dirty="0" smtClean="0"/>
              <a:t> </a:t>
            </a:r>
            <a:r>
              <a:rPr lang="ru-RU" sz="9600" dirty="0" err="1" smtClean="0"/>
              <a:t>біосфери</a:t>
            </a:r>
            <a:r>
              <a:rPr lang="ru-RU" sz="9600" dirty="0" smtClean="0"/>
              <a:t>. </a:t>
            </a:r>
            <a:r>
              <a:rPr lang="ru-RU" sz="9600" dirty="0" err="1" smtClean="0"/>
              <a:t>Донедавна</a:t>
            </a:r>
            <a:r>
              <a:rPr lang="ru-RU" sz="9600" dirty="0" smtClean="0"/>
              <a:t> </a:t>
            </a:r>
            <a:r>
              <a:rPr lang="ru-RU" sz="9600" dirty="0" err="1" smtClean="0"/>
              <a:t>вважалося</a:t>
            </a:r>
            <a:r>
              <a:rPr lang="ru-RU" sz="9600" dirty="0" smtClean="0"/>
              <a:t>, </a:t>
            </a:r>
            <a:r>
              <a:rPr lang="ru-RU" sz="9600" dirty="0" err="1" smtClean="0"/>
              <a:t>що</a:t>
            </a:r>
            <a:r>
              <a:rPr lang="ru-RU" sz="9600" dirty="0" smtClean="0"/>
              <a:t> </a:t>
            </a:r>
            <a:r>
              <a:rPr lang="ru-RU" sz="9600" dirty="0" err="1" smtClean="0"/>
              <a:t>лісам</a:t>
            </a:r>
            <a:r>
              <a:rPr lang="ru-RU" sz="9600" dirty="0" smtClean="0"/>
              <a:t> як </a:t>
            </a:r>
          </a:p>
          <a:p>
            <a:r>
              <a:rPr lang="ru-RU" sz="9600" dirty="0" err="1" smtClean="0"/>
              <a:t>винятково</a:t>
            </a:r>
            <a:r>
              <a:rPr lang="ru-RU" sz="9600" dirty="0" smtClean="0"/>
              <a:t> </a:t>
            </a:r>
            <a:r>
              <a:rPr lang="ru-RU" sz="9600" dirty="0" err="1" smtClean="0"/>
              <a:t>складним</a:t>
            </a:r>
            <a:r>
              <a:rPr lang="ru-RU" sz="9600" dirty="0" smtClean="0"/>
              <a:t> </a:t>
            </a:r>
            <a:r>
              <a:rPr lang="ru-RU" sz="9600" dirty="0" err="1" smtClean="0"/>
              <a:t>екосистемам</a:t>
            </a:r>
            <a:r>
              <a:rPr lang="ru-RU" sz="9600" dirty="0" smtClean="0"/>
              <a:t> </a:t>
            </a:r>
            <a:r>
              <a:rPr lang="ru-RU" sz="9600" dirty="0" err="1" smtClean="0"/>
              <a:t>притаманна</a:t>
            </a:r>
            <a:r>
              <a:rPr lang="ru-RU" sz="9600" dirty="0" smtClean="0"/>
              <a:t> </a:t>
            </a:r>
            <a:r>
              <a:rPr lang="ru-RU" sz="9600" dirty="0" err="1" smtClean="0"/>
              <a:t>висока</a:t>
            </a:r>
            <a:r>
              <a:rPr lang="ru-RU" sz="9600" dirty="0" smtClean="0"/>
              <a:t> </a:t>
            </a:r>
            <a:r>
              <a:rPr lang="ru-RU" sz="9600" dirty="0" err="1" smtClean="0"/>
              <a:t>стійкість</a:t>
            </a:r>
            <a:r>
              <a:rPr lang="ru-RU" sz="9600" dirty="0" smtClean="0"/>
              <a:t> до </a:t>
            </a:r>
            <a:r>
              <a:rPr lang="ru-RU" sz="9600" dirty="0" err="1" smtClean="0"/>
              <a:t>антропогенних</a:t>
            </a:r>
            <a:r>
              <a:rPr lang="ru-RU" sz="9600" dirty="0" smtClean="0"/>
              <a:t> </a:t>
            </a:r>
            <a:r>
              <a:rPr lang="ru-RU" sz="9600" dirty="0" err="1" smtClean="0"/>
              <a:t>навантажень</a:t>
            </a:r>
            <a:r>
              <a:rPr lang="ru-RU" sz="9600" dirty="0" smtClean="0"/>
              <a:t>. </a:t>
            </a:r>
            <a:r>
              <a:rPr lang="ru-RU" sz="9600" dirty="0" err="1" smtClean="0"/>
              <a:t>Однак</a:t>
            </a:r>
            <a:r>
              <a:rPr lang="ru-RU" sz="9600" dirty="0" smtClean="0"/>
              <a:t> </a:t>
            </a:r>
            <a:r>
              <a:rPr lang="ru-RU" sz="9600" dirty="0" err="1" smtClean="0"/>
              <a:t>нагромаджені</a:t>
            </a:r>
            <a:r>
              <a:rPr lang="ru-RU" sz="9600" dirty="0" smtClean="0"/>
              <a:t> </a:t>
            </a:r>
            <a:r>
              <a:rPr lang="ru-RU" sz="9600" dirty="0" err="1" smtClean="0"/>
              <a:t>протягом</a:t>
            </a:r>
            <a:r>
              <a:rPr lang="ru-RU" sz="9600" dirty="0" smtClean="0"/>
              <a:t> </a:t>
            </a:r>
            <a:r>
              <a:rPr lang="ru-RU" sz="9600" dirty="0" err="1" smtClean="0"/>
              <a:t>останнього</a:t>
            </a:r>
            <a:r>
              <a:rPr lang="ru-RU" sz="9600" dirty="0" smtClean="0"/>
              <a:t> десятка </a:t>
            </a:r>
            <a:r>
              <a:rPr lang="ru-RU" sz="9600" dirty="0" err="1" smtClean="0"/>
              <a:t>років</a:t>
            </a:r>
            <a:r>
              <a:rPr lang="ru-RU" sz="9600" dirty="0" smtClean="0"/>
              <a:t> </a:t>
            </a:r>
            <a:r>
              <a:rPr lang="ru-RU" sz="9600" dirty="0" err="1" smtClean="0"/>
              <a:t>дані</a:t>
            </a:r>
            <a:r>
              <a:rPr lang="ru-RU" sz="9600" dirty="0" smtClean="0"/>
              <a:t> </a:t>
            </a:r>
            <a:r>
              <a:rPr lang="ru-RU" sz="9600" dirty="0" err="1" smtClean="0"/>
              <a:t>похитнули</a:t>
            </a:r>
            <a:r>
              <a:rPr lang="ru-RU" sz="9600" dirty="0" smtClean="0"/>
              <a:t> </a:t>
            </a:r>
            <a:r>
              <a:rPr lang="ru-RU" sz="9600" dirty="0" err="1" smtClean="0"/>
              <a:t>оптимістичні</a:t>
            </a:r>
            <a:r>
              <a:rPr lang="ru-RU" sz="9600" dirty="0" smtClean="0"/>
              <a:t> </a:t>
            </a:r>
            <a:r>
              <a:rPr lang="ru-RU" sz="9600" dirty="0" err="1" smtClean="0"/>
              <a:t>концепції</a:t>
            </a:r>
            <a:r>
              <a:rPr lang="ru-RU" sz="9600" dirty="0" smtClean="0"/>
              <a:t> про </a:t>
            </a:r>
            <a:r>
              <a:rPr lang="ru-RU" sz="9600" dirty="0" err="1" smtClean="0"/>
              <a:t>динамічну</a:t>
            </a:r>
            <a:r>
              <a:rPr lang="ru-RU" sz="9600" dirty="0" smtClean="0"/>
              <a:t> </a:t>
            </a:r>
            <a:r>
              <a:rPr lang="ru-RU" sz="9600" dirty="0" err="1" smtClean="0"/>
              <a:t>стійкість</a:t>
            </a:r>
            <a:r>
              <a:rPr lang="ru-RU" sz="9600" dirty="0" smtClean="0"/>
              <a:t> </a:t>
            </a:r>
            <a:r>
              <a:rPr lang="ru-RU" sz="9600" dirty="0" err="1" smtClean="0"/>
              <a:t>лісових</a:t>
            </a:r>
            <a:r>
              <a:rPr lang="ru-RU" sz="9600" dirty="0" smtClean="0"/>
              <a:t> </a:t>
            </a:r>
            <a:r>
              <a:rPr lang="ru-RU" sz="9600" dirty="0" err="1" smtClean="0"/>
              <a:t>екосистем</a:t>
            </a:r>
            <a:r>
              <a:rPr lang="ru-RU" sz="9600" dirty="0" smtClean="0"/>
              <a:t> до </a:t>
            </a:r>
            <a:r>
              <a:rPr lang="ru-RU" sz="9600" dirty="0" err="1" smtClean="0"/>
              <a:t>тривалого</a:t>
            </a:r>
            <a:r>
              <a:rPr lang="ru-RU" sz="9600" dirty="0" smtClean="0"/>
              <a:t> </a:t>
            </a:r>
            <a:r>
              <a:rPr lang="ru-RU" sz="9600" dirty="0" err="1" smtClean="0"/>
              <a:t>поглинання</a:t>
            </a:r>
            <a:r>
              <a:rPr lang="ru-RU" sz="9600" dirty="0" smtClean="0"/>
              <a:t> доз </a:t>
            </a:r>
            <a:r>
              <a:rPr lang="ru-RU" sz="9600" dirty="0" err="1" smtClean="0"/>
              <a:t>речовин</a:t>
            </a:r>
            <a:r>
              <a:rPr lang="ru-RU" sz="9600" dirty="0" smtClean="0"/>
              <a:t> - </a:t>
            </a:r>
            <a:r>
              <a:rPr lang="ru-RU" sz="9600" dirty="0" err="1" smtClean="0"/>
              <a:t>забрудників</a:t>
            </a:r>
            <a:r>
              <a:rPr lang="ru-RU" sz="9600" dirty="0" smtClean="0"/>
              <a:t>.</a:t>
            </a:r>
          </a:p>
          <a:p>
            <a:r>
              <a:rPr lang="ru-RU" sz="9600" dirty="0" err="1" smtClean="0"/>
              <a:t>Обезліснення</a:t>
            </a:r>
            <a:r>
              <a:rPr lang="ru-RU" sz="9600" dirty="0" smtClean="0"/>
              <a:t> та </a:t>
            </a:r>
            <a:r>
              <a:rPr lang="ru-RU" sz="9600" dirty="0" err="1" smtClean="0"/>
              <a:t>деградація</a:t>
            </a:r>
            <a:r>
              <a:rPr lang="ru-RU" sz="9600" dirty="0" smtClean="0"/>
              <a:t> </a:t>
            </a:r>
            <a:r>
              <a:rPr lang="ru-RU" sz="9600" dirty="0" err="1" smtClean="0"/>
              <a:t>лісових</a:t>
            </a:r>
            <a:r>
              <a:rPr lang="ru-RU" sz="9600" dirty="0" smtClean="0"/>
              <a:t> </a:t>
            </a:r>
            <a:r>
              <a:rPr lang="ru-RU" sz="9600" dirty="0" err="1" smtClean="0"/>
              <a:t>екосистем</a:t>
            </a:r>
            <a:r>
              <a:rPr lang="ru-RU" sz="9600" dirty="0" smtClean="0"/>
              <a:t> є </a:t>
            </a:r>
            <a:r>
              <a:rPr lang="ru-RU" sz="9600" dirty="0" err="1" smtClean="0"/>
              <a:t>однією</a:t>
            </a:r>
            <a:r>
              <a:rPr lang="ru-RU" sz="9600" dirty="0" smtClean="0"/>
              <a:t> з </a:t>
            </a:r>
            <a:r>
              <a:rPr lang="ru-RU" sz="9600" dirty="0" err="1" smtClean="0"/>
              <a:t>найактуальніших</a:t>
            </a:r>
            <a:r>
              <a:rPr lang="ru-RU" sz="9600" dirty="0" smtClean="0"/>
              <a:t> </a:t>
            </a:r>
            <a:r>
              <a:rPr lang="ru-RU" sz="9600" dirty="0" err="1" smtClean="0"/>
              <a:t>екологічних</a:t>
            </a:r>
            <a:r>
              <a:rPr lang="ru-RU" sz="9600" dirty="0" smtClean="0"/>
              <a:t> проблем </a:t>
            </a:r>
            <a:r>
              <a:rPr lang="ru-RU" sz="9600" dirty="0" err="1" smtClean="0"/>
              <a:t>сучасності</a:t>
            </a:r>
            <a:r>
              <a:rPr lang="ru-RU" sz="9600" dirty="0" smtClean="0"/>
              <a:t>. </a:t>
            </a:r>
            <a:r>
              <a:rPr lang="ru-RU" sz="9600" dirty="0" err="1" smtClean="0"/>
              <a:t>Зменшення</a:t>
            </a:r>
            <a:r>
              <a:rPr lang="ru-RU" sz="9600" dirty="0" smtClean="0"/>
              <a:t> </a:t>
            </a:r>
            <a:r>
              <a:rPr lang="ru-RU" sz="9600" dirty="0" err="1" smtClean="0"/>
              <a:t>площі</a:t>
            </a:r>
            <a:r>
              <a:rPr lang="ru-RU" sz="9600" dirty="0" smtClean="0"/>
              <a:t> </a:t>
            </a:r>
            <a:r>
              <a:rPr lang="ru-RU" sz="9600" dirty="0" err="1" smtClean="0"/>
              <a:t>лісів</a:t>
            </a:r>
            <a:r>
              <a:rPr lang="ru-RU" sz="9600" dirty="0" smtClean="0"/>
              <a:t> і </a:t>
            </a:r>
            <a:r>
              <a:rPr lang="ru-RU" sz="9600" dirty="0" err="1" smtClean="0"/>
              <a:t>зниження</a:t>
            </a:r>
            <a:r>
              <a:rPr lang="ru-RU" sz="9600" dirty="0" smtClean="0"/>
              <a:t> </a:t>
            </a:r>
            <a:r>
              <a:rPr lang="ru-RU" sz="9600" dirty="0" err="1" smtClean="0"/>
              <a:t>їхньої</a:t>
            </a:r>
            <a:r>
              <a:rPr lang="ru-RU" sz="9600" dirty="0" smtClean="0"/>
              <a:t> </a:t>
            </a:r>
            <a:r>
              <a:rPr lang="ru-RU" sz="9600" dirty="0" err="1" smtClean="0"/>
              <a:t>стійкості</a:t>
            </a:r>
            <a:r>
              <a:rPr lang="ru-RU" sz="9600" dirty="0" smtClean="0"/>
              <a:t> </a:t>
            </a:r>
            <a:r>
              <a:rPr lang="ru-RU" sz="9600" dirty="0" err="1" smtClean="0"/>
              <a:t>залежать</a:t>
            </a:r>
            <a:r>
              <a:rPr lang="ru-RU" sz="9600" dirty="0" smtClean="0"/>
              <a:t> не </a:t>
            </a:r>
            <a:r>
              <a:rPr lang="ru-RU" sz="9600" dirty="0" err="1" smtClean="0"/>
              <a:t>тільки</a:t>
            </a:r>
            <a:r>
              <a:rPr lang="ru-RU" sz="9600" dirty="0" smtClean="0"/>
              <a:t> </a:t>
            </a:r>
            <a:r>
              <a:rPr lang="ru-RU" sz="9600" dirty="0" err="1" smtClean="0"/>
              <a:t>від</a:t>
            </a:r>
            <a:r>
              <a:rPr lang="ru-RU" sz="9600" dirty="0" smtClean="0"/>
              <a:t> </a:t>
            </a:r>
            <a:r>
              <a:rPr lang="ru-RU" sz="9600" dirty="0" err="1" smtClean="0"/>
              <a:t>надмірного</a:t>
            </a:r>
            <a:r>
              <a:rPr lang="ru-RU" sz="9600" dirty="0" smtClean="0"/>
              <a:t> </a:t>
            </a:r>
            <a:r>
              <a:rPr lang="ru-RU" sz="9600" dirty="0" err="1" smtClean="0"/>
              <a:t>споживання</a:t>
            </a:r>
            <a:r>
              <a:rPr lang="ru-RU" sz="9600" dirty="0" smtClean="0"/>
              <a:t> </a:t>
            </a:r>
            <a:r>
              <a:rPr lang="ru-RU" sz="9600" dirty="0" err="1" smtClean="0"/>
              <a:t>лісових</a:t>
            </a:r>
            <a:r>
              <a:rPr lang="ru-RU" sz="9600" dirty="0" smtClean="0"/>
              <a:t> </a:t>
            </a:r>
            <a:r>
              <a:rPr lang="ru-RU" sz="9600" dirty="0" err="1" smtClean="0"/>
              <a:t>ресурсів</a:t>
            </a:r>
            <a:r>
              <a:rPr lang="ru-RU" sz="9600" dirty="0" smtClean="0"/>
              <a:t> та </a:t>
            </a:r>
            <a:r>
              <a:rPr lang="ru-RU" sz="9600" dirty="0" err="1" smtClean="0"/>
              <a:t>ступеня</a:t>
            </a:r>
            <a:r>
              <a:rPr lang="ru-RU" sz="9600" dirty="0" smtClean="0"/>
              <a:t> </a:t>
            </a:r>
            <a:r>
              <a:rPr lang="ru-RU" sz="9600" dirty="0" err="1" smtClean="0"/>
              <a:t>забрудненості</a:t>
            </a:r>
            <a:r>
              <a:rPr lang="ru-RU" sz="9600" dirty="0" smtClean="0"/>
              <a:t> </a:t>
            </a:r>
            <a:r>
              <a:rPr lang="ru-RU" sz="9600" dirty="0" err="1" smtClean="0"/>
              <a:t>середовища</a:t>
            </a:r>
            <a:r>
              <a:rPr lang="ru-RU" sz="9600" dirty="0" smtClean="0"/>
              <a:t>, а й </a:t>
            </a:r>
            <a:r>
              <a:rPr lang="ru-RU" sz="9600" dirty="0" err="1" smtClean="0"/>
              <a:t>від</a:t>
            </a:r>
            <a:r>
              <a:rPr lang="ru-RU" sz="9600" dirty="0" smtClean="0"/>
              <a:t> </a:t>
            </a:r>
            <a:r>
              <a:rPr lang="ru-RU" sz="9600" dirty="0" err="1" smtClean="0"/>
              <a:t>економічного</a:t>
            </a:r>
            <a:r>
              <a:rPr lang="ru-RU" sz="9600" dirty="0" smtClean="0"/>
              <a:t> </a:t>
            </a:r>
            <a:r>
              <a:rPr lang="ru-RU" sz="9600" dirty="0" err="1" smtClean="0"/>
              <a:t>розвитку</a:t>
            </a:r>
            <a:r>
              <a:rPr lang="ru-RU" sz="9600" dirty="0" smtClean="0"/>
              <a:t> </a:t>
            </a:r>
            <a:r>
              <a:rPr lang="ru-RU" sz="9600" dirty="0" err="1" smtClean="0"/>
              <a:t>держави</a:t>
            </a:r>
            <a:r>
              <a:rPr lang="ru-RU" sz="9600" dirty="0" smtClean="0"/>
              <a:t> та </a:t>
            </a:r>
            <a:r>
              <a:rPr lang="ru-RU" sz="9600" dirty="0" err="1" smtClean="0"/>
              <a:t>рівня</a:t>
            </a:r>
            <a:r>
              <a:rPr lang="ru-RU" sz="9600" dirty="0" smtClean="0"/>
              <a:t> культурного </a:t>
            </a:r>
            <a:r>
              <a:rPr lang="ru-RU" sz="9600" dirty="0" err="1" smtClean="0"/>
              <a:t>розвитку</a:t>
            </a:r>
            <a:r>
              <a:rPr lang="ru-RU" sz="9600" dirty="0" smtClean="0"/>
              <a:t> </a:t>
            </a:r>
            <a:r>
              <a:rPr lang="ru-RU" sz="9600" dirty="0" err="1" smtClean="0"/>
              <a:t>населення</a:t>
            </a:r>
            <a:r>
              <a:rPr lang="ru-RU" sz="9600" dirty="0" smtClean="0"/>
              <a:t>.</a:t>
            </a:r>
          </a:p>
          <a:p>
            <a:endParaRPr lang="pt-BR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60648"/>
            <a:ext cx="6629400" cy="100811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/>
              <a:t>Біотичні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4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" y="2132856"/>
            <a:ext cx="8640960" cy="16561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найзабрудненіших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світу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версією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Інституту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Блексміта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 2013 р</a:t>
            </a:r>
            <a:r>
              <a:rPr lang="en-US" dirty="0" smtClean="0">
                <a:effectLst/>
              </a:rPr>
              <a:t>i</a:t>
            </a:r>
            <a:r>
              <a:rPr lang="ru-RU" dirty="0" smtClean="0">
                <a:effectLst/>
              </a:rPr>
              <a:t>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6" y="6165304"/>
            <a:ext cx="6629400" cy="815044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err="1" smtClean="0"/>
              <a:t>нститут</a:t>
            </a:r>
            <a:r>
              <a:rPr lang="ru-RU" dirty="0" smtClean="0"/>
              <a:t> США, </a:t>
            </a:r>
            <a:r>
              <a:rPr lang="ru-RU" dirty="0" err="1"/>
              <a:t>щ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/>
              <a:t>проблемами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8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629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Агбогблоши, Гана</a:t>
            </a:r>
            <a:r>
              <a:rPr lang="ru-RU" dirty="0"/>
              <a:t/>
            </a:r>
            <a:br>
              <a:rPr lang="ru-RU" dirty="0"/>
            </a:b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88" y="1484784"/>
            <a:ext cx="4464496" cy="144016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Тип </a:t>
            </a:r>
            <a:r>
              <a:rPr lang="ru-RU" dirty="0" err="1"/>
              <a:t>забруднення</a:t>
            </a:r>
            <a:r>
              <a:rPr lang="ru-RU" dirty="0"/>
              <a:t> - </a:t>
            </a:r>
            <a:r>
              <a:rPr lang="ru-RU" dirty="0" err="1"/>
              <a:t>свинець</a:t>
            </a:r>
            <a:r>
              <a:rPr lang="ru-RU" dirty="0"/>
              <a:t>. Тут </a:t>
            </a:r>
            <a:r>
              <a:rPr lang="ru-RU" dirty="0" err="1" smtClean="0"/>
              <a:t>розташоване</a:t>
            </a:r>
            <a:r>
              <a:rPr lang="ru-RU" dirty="0" smtClean="0"/>
              <a:t> друге </a:t>
            </a:r>
            <a:r>
              <a:rPr lang="ru-RU" dirty="0"/>
              <a:t>за величиною </a:t>
            </a:r>
            <a:r>
              <a:rPr lang="ru-RU" dirty="0" err="1"/>
              <a:t>звалище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електроніки</a:t>
            </a:r>
            <a:r>
              <a:rPr lang="ru-RU" dirty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endParaRPr lang="ru-RU" dirty="0"/>
          </a:p>
          <a:p>
            <a:endParaRPr lang="pt-BR" dirty="0"/>
          </a:p>
        </p:txBody>
      </p:sp>
      <p:pic>
        <p:nvPicPr>
          <p:cNvPr id="2050" name="Picture 2" descr="http://www.photo-finish.ru/wp-content/uploads/2010/05/15/20100515124259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4432926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oto-finish.ru/wp-content/uploads/2010/05/15/20100515124312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33" y="3717032"/>
            <a:ext cx="471616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oto-finish.ru/wp-content/uploads/2010/05/15/20100515124251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26" y="911866"/>
            <a:ext cx="4711075" cy="28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6629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Чорнобиль, Україна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129" y="1700808"/>
            <a:ext cx="3528392" cy="1275616"/>
          </a:xfrm>
        </p:spPr>
        <p:txBody>
          <a:bodyPr/>
          <a:lstStyle/>
          <a:p>
            <a:r>
              <a:rPr lang="uk-UA" dirty="0"/>
              <a:t>Тип забруднення - радіація (уран, плутоній, цезій-137, стронцій-90 і інші метали</a:t>
            </a:r>
            <a:r>
              <a:rPr lang="uk-UA" dirty="0" smtClean="0"/>
              <a:t>).</a:t>
            </a:r>
            <a:endParaRPr lang="pt-BR" dirty="0"/>
          </a:p>
        </p:txBody>
      </p:sp>
      <p:pic>
        <p:nvPicPr>
          <p:cNvPr id="3074" name="Picture 2" descr="http://images.china.cn/attachement/jpg/site1005/20110119/0019b91ec8260ea1110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" y="3706024"/>
            <a:ext cx="4089600" cy="31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alipsoua.com/images/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25" y="3706024"/>
            <a:ext cx="5013223" cy="31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shtab.ru/wp-content/content/greatplace/chernobil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24" y="980728"/>
            <a:ext cx="502887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6629400" cy="1008112"/>
          </a:xfrm>
        </p:spPr>
        <p:txBody>
          <a:bodyPr/>
          <a:lstStyle/>
          <a:p>
            <a:pPr algn="ctr"/>
            <a:r>
              <a:rPr lang="uk-UA" dirty="0" smtClean="0"/>
              <a:t>Річка </a:t>
            </a:r>
            <a:r>
              <a:rPr lang="uk-UA" dirty="0" err="1"/>
              <a:t>Чітарум</a:t>
            </a:r>
            <a:r>
              <a:rPr lang="uk-UA" dirty="0"/>
              <a:t>, Індонезія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4030216" cy="1131600"/>
          </a:xfrm>
        </p:spPr>
        <p:txBody>
          <a:bodyPr/>
          <a:lstStyle/>
          <a:p>
            <a:r>
              <a:rPr lang="uk-UA" dirty="0"/>
              <a:t>Тип забруднення - свинець, кадмій, хром, пестициди та інші речовини</a:t>
            </a:r>
            <a:endParaRPr lang="pt-BR" dirty="0"/>
          </a:p>
        </p:txBody>
      </p:sp>
      <p:pic>
        <p:nvPicPr>
          <p:cNvPr id="4098" name="Picture 2" descr="citarum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3239550"/>
            <a:ext cx="4298032" cy="36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tarum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9551"/>
            <a:ext cx="4864844" cy="36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629400" cy="99729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Дзержинськ, Росія </a:t>
            </a:r>
            <a:br>
              <a:rPr lang="uk-UA" dirty="0"/>
            </a:b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2734072" cy="1872208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Тип забруднення - численні токсичні речовини. Дзержинськ - один з найбільших центрів хімічної промисловості в СРСР і Росії, в т.ч. виробництва хімічної зброї</a:t>
            </a:r>
            <a:endParaRPr lang="pt-BR" dirty="0"/>
          </a:p>
        </p:txBody>
      </p:sp>
      <p:pic>
        <p:nvPicPr>
          <p:cNvPr id="5122" name="Picture 2" descr="http://doseng.org/uploads/posts/2008-02/1202249298_him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73" y="3322836"/>
            <a:ext cx="4674427" cy="35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gnews.com.ua/files/upl/19%281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94" y="3356993"/>
            <a:ext cx="490306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29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/>
              </a:rPr>
              <a:t>Хазарібагх</a:t>
            </a:r>
            <a:r>
              <a:rPr lang="ru-RU" dirty="0">
                <a:effectLst/>
              </a:rPr>
              <a:t>, Бангладеш </a:t>
            </a:r>
            <a:br>
              <a:rPr lang="ru-RU" dirty="0">
                <a:effectLst/>
              </a:rPr>
            </a:b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3240360" cy="12241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Тип забруднення - шестивалентний хром. </a:t>
            </a:r>
            <a:r>
              <a:rPr lang="uk-UA" dirty="0" err="1"/>
              <a:t>Хазарібагх</a:t>
            </a:r>
            <a:r>
              <a:rPr lang="uk-UA" dirty="0"/>
              <a:t> - центр шкіряного виробництва в </a:t>
            </a:r>
            <a:r>
              <a:rPr lang="uk-UA" dirty="0" err="1"/>
              <a:t>Бангладеші</a:t>
            </a:r>
            <a:r>
              <a:rPr lang="uk-UA" dirty="0"/>
              <a:t>.</a:t>
            </a:r>
            <a:endParaRPr lang="pt-BR" dirty="0"/>
          </a:p>
        </p:txBody>
      </p:sp>
      <p:pic>
        <p:nvPicPr>
          <p:cNvPr id="6146" name="Picture 2" descr="http://www.ecoindustry.ru/i/ecorecords/42/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2409" cy="32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coindustry.ru/i/ecorecords/42/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74" y="3573016"/>
            <a:ext cx="453222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coindustry.ru/i/ecorecords/42/4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09" y="980729"/>
            <a:ext cx="44855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9400" cy="92528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effectLst/>
              </a:rPr>
              <a:t>Кабве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Замбія</a:t>
            </a:r>
            <a:r>
              <a:rPr lang="ru-RU" dirty="0">
                <a:effectLst/>
              </a:rPr>
              <a:t> 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310136" cy="165618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Тип забруднення - свинець. Забруднення свинцем відбулося в результаті неконтрольованої видобутку свинцю в XX столітті. В даний час рудники </a:t>
            </a:r>
            <a:r>
              <a:rPr lang="uk-UA" dirty="0" err="1" smtClean="0"/>
              <a:t>закрит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pt-BR" dirty="0"/>
          </a:p>
        </p:txBody>
      </p:sp>
      <p:pic>
        <p:nvPicPr>
          <p:cNvPr id="7170" name="Picture 2" descr="http://haynews.am/attachments/76ttQGwSSYn30wOYKzHUD9EA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644008" cy="34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amcdn.net/lookatme.ru/post_image-image/I362iESOIL3Pq1s2qyMgRg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117762"/>
            <a:ext cx="4499991" cy="37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9400" cy="78126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effectLst/>
              </a:rPr>
              <a:t>Калімантан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Індонезія</a:t>
            </a:r>
            <a:r>
              <a:rPr lang="ru-RU" dirty="0">
                <a:effectLst/>
              </a:rPr>
              <a:t> 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670176" cy="108012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Тип забруднення - ртуть, кадмій. Ртуть використовувалася золотодобувними компаніями в технологічних </a:t>
            </a:r>
            <a:r>
              <a:rPr lang="uk-UA" dirty="0" smtClean="0"/>
              <a:t>процесах.</a:t>
            </a:r>
            <a:endParaRPr lang="pt-BR" dirty="0"/>
          </a:p>
        </p:txBody>
      </p:sp>
      <p:pic>
        <p:nvPicPr>
          <p:cNvPr id="8194" name="Picture 2" descr="http://www.forbes.ru/sites/default/files/gallery/0794577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1" cy="40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7063680" cy="228372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Picture 4" descr="lack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7" y="0"/>
            <a:ext cx="9180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082" y="1556792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chemeClr val="bg1"/>
                </a:solidFill>
              </a:rPr>
              <a:t>Екологічна проблема</a:t>
            </a:r>
            <a:r>
              <a:rPr lang="uk-UA" sz="3600" dirty="0">
                <a:solidFill>
                  <a:schemeClr val="bg1"/>
                </a:solidFill>
              </a:rPr>
              <a:t> -  це зміна природного середовища в результаті антропогенних впливів, що зумовлює порушення структури і функціонування природних систем (ландшафтів) і призводить до негативних соціальних, економічних та інших наслідків.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55576" y="188640"/>
            <a:ext cx="7848872" cy="1152128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еколог</a:t>
            </a:r>
            <a:r>
              <a:rPr lang="en-US" dirty="0" smtClean="0"/>
              <a:t>i</a:t>
            </a:r>
            <a:r>
              <a:rPr lang="ru-RU" dirty="0" err="1" smtClean="0"/>
              <a:t>чн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9400" cy="997291"/>
          </a:xfrm>
        </p:spPr>
        <p:txBody>
          <a:bodyPr/>
          <a:lstStyle/>
          <a:p>
            <a:pPr algn="ctr"/>
            <a:r>
              <a:rPr lang="uk-UA" dirty="0" smtClean="0"/>
              <a:t>Річка </a:t>
            </a:r>
            <a:r>
              <a:rPr lang="uk-UA" dirty="0" err="1"/>
              <a:t>Ріачуело</a:t>
            </a:r>
            <a:r>
              <a:rPr lang="uk-UA" dirty="0"/>
              <a:t>, Аргентина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3744416" cy="936104"/>
          </a:xfrm>
        </p:spPr>
        <p:txBody>
          <a:bodyPr/>
          <a:lstStyle/>
          <a:p>
            <a:r>
              <a:rPr lang="uk-UA" dirty="0"/>
              <a:t>Тип забруднення - летючі органічні сполуки</a:t>
            </a:r>
            <a:endParaRPr lang="pt-BR" dirty="0"/>
          </a:p>
        </p:txBody>
      </p:sp>
      <p:pic>
        <p:nvPicPr>
          <p:cNvPr id="9220" name="Picture 4" descr="http://www.meteoprog.ua/thumbnails/newsweather/cropr_681x280/big_4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" y="3645024"/>
            <a:ext cx="5643612" cy="3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eteoprog.ua/pictures/news_v_2/b57dc0745849493fbb4d27911506d2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6780"/>
            <a:ext cx="37694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29400" cy="997291"/>
          </a:xfrm>
        </p:spPr>
        <p:txBody>
          <a:bodyPr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ічка </a:t>
            </a:r>
            <a:r>
              <a:rPr lang="uk-UA" dirty="0"/>
              <a:t>Нігер, Нігерія 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3382144" cy="555536"/>
          </a:xfrm>
        </p:spPr>
        <p:txBody>
          <a:bodyPr/>
          <a:lstStyle/>
          <a:p>
            <a:r>
              <a:rPr lang="uk-UA" dirty="0"/>
              <a:t>Тип забруднення </a:t>
            </a:r>
            <a:r>
              <a:rPr lang="uk-UA" dirty="0" smtClean="0"/>
              <a:t>– нафта.</a:t>
            </a:r>
            <a:endParaRPr lang="pt-BR" dirty="0"/>
          </a:p>
        </p:txBody>
      </p:sp>
      <p:pic>
        <p:nvPicPr>
          <p:cNvPr id="10242" name="Picture 2" descr="http://www.business.hr/UserDocsImages/storage/images/naslovnica/svijet/slovenija-se-bori-za-juzni-tok-bez-obzira-na-posljedice-koje-prijete/1915053-1-cro-HR/Slovenija-se-bori-za-Juzni-tok-bez-obzira-na-posljedice-koje-prij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0760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uinguinbali.com/libraries/ckeditor/uploads/images/dZ62RScPgr3OZa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932040" cy="34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niger 10 &amp;scy;&amp;acy;&amp;mcy;&amp;ycy;&amp;khcy; &amp;zcy;&amp;acy;&amp;gcy;&amp;rcy;&amp;yacy;&amp;zcy;&amp;ncy;&amp;iecy;&amp;ncy;&amp;ncy;&amp;ycy;&amp;khcy; &amp;mcy;&amp;iecy;&amp;scy;&amp;tcy; &amp;pcy;&amp;lcy;&amp;acy;&amp;ncy;&amp;iecy;&amp;tcy;&amp;ycy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9320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629400" cy="853275"/>
          </a:xfrm>
        </p:spPr>
        <p:txBody>
          <a:bodyPr/>
          <a:lstStyle/>
          <a:p>
            <a:pPr algn="ctr"/>
            <a:r>
              <a:rPr lang="ru-RU" dirty="0" err="1" smtClean="0"/>
              <a:t>Норильськ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 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240360" cy="165618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Тип забруднення - мідь, оксиди нікелю, інші важкі метали, </a:t>
            </a:r>
            <a:r>
              <a:rPr lang="uk-UA" dirty="0" err="1"/>
              <a:t>діоксид</a:t>
            </a:r>
            <a:r>
              <a:rPr lang="uk-UA" dirty="0"/>
              <a:t> сірки, феноли. У Норильську розташований один з найбільших в світі центрів кольорової </a:t>
            </a:r>
            <a:r>
              <a:rPr lang="uk-UA" dirty="0" smtClean="0"/>
              <a:t>металургії.</a:t>
            </a:r>
            <a:endParaRPr lang="pt-BR" dirty="0"/>
          </a:p>
        </p:txBody>
      </p:sp>
      <p:pic>
        <p:nvPicPr>
          <p:cNvPr id="11266" name="Picture 2" descr="http://vashrieltor.com/wp-content/uploads/noril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43" y="1124744"/>
            <a:ext cx="4934957" cy="32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ebturizm.ru/country/pics/2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155"/>
            <a:ext cx="5184576" cy="34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05" y="332656"/>
            <a:ext cx="7848872" cy="1296144"/>
          </a:xfrm>
        </p:spPr>
        <p:txBody>
          <a:bodyPr/>
          <a:lstStyle/>
          <a:p>
            <a:pPr algn="ctr"/>
            <a:r>
              <a:rPr lang="ru-RU" dirty="0" err="1" smtClean="0"/>
              <a:t>Атмосферні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464496" cy="142768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: </a:t>
            </a:r>
            <a:r>
              <a:rPr lang="ru-RU" sz="2400" dirty="0" err="1"/>
              <a:t>радіологічне</a:t>
            </a:r>
            <a:r>
              <a:rPr lang="ru-RU" sz="2400" dirty="0"/>
              <a:t>, </a:t>
            </a:r>
            <a:r>
              <a:rPr lang="ru-RU" sz="2400" dirty="0" err="1"/>
              <a:t>хімічне</a:t>
            </a:r>
            <a:r>
              <a:rPr lang="ru-RU" sz="2400" dirty="0"/>
              <a:t>, </a:t>
            </a:r>
            <a:r>
              <a:rPr lang="ru-RU" sz="2400" dirty="0" err="1"/>
              <a:t>механічне</a:t>
            </a:r>
            <a:r>
              <a:rPr lang="ru-RU" sz="2400" dirty="0"/>
              <a:t>, </a:t>
            </a:r>
            <a:r>
              <a:rPr lang="ru-RU" sz="2400" dirty="0" err="1" smtClean="0"/>
              <a:t>теплове</a:t>
            </a:r>
            <a:r>
              <a:rPr lang="ru-RU" sz="2400" dirty="0" smtClean="0"/>
              <a:t>.</a:t>
            </a:r>
            <a:endParaRPr lang="pt-BR" sz="2400" dirty="0"/>
          </a:p>
        </p:txBody>
      </p:sp>
      <p:pic>
        <p:nvPicPr>
          <p:cNvPr id="4" name="Picture 7" descr="0_58050_2320c297_L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929"/>
            <a:ext cx="4533141" cy="31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player.myshared.ru/52310/data/images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41" y="4581128"/>
            <a:ext cx="4578935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yer.myshared.ru/52310/data/images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41" y="2058587"/>
            <a:ext cx="4610859" cy="25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2624" cy="1080120"/>
          </a:xfrm>
        </p:spPr>
        <p:txBody>
          <a:bodyPr/>
          <a:lstStyle/>
          <a:p>
            <a:pPr algn="ctr"/>
            <a:r>
              <a:rPr lang="ru-RU" dirty="0" err="1" smtClean="0"/>
              <a:t>Атмосферні</a:t>
            </a:r>
            <a:r>
              <a:rPr lang="ru-RU" dirty="0" smtClean="0"/>
              <a:t> </a:t>
            </a:r>
            <a:r>
              <a:rPr lang="ru-RU" dirty="0" err="1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568952" cy="2952328"/>
          </a:xfrm>
        </p:spPr>
        <p:txBody>
          <a:bodyPr>
            <a:noAutofit/>
          </a:bodyPr>
          <a:lstStyle/>
          <a:p>
            <a:r>
              <a:rPr lang="uk-UA" sz="2400" dirty="0"/>
              <a:t>В атмосферу  </a:t>
            </a:r>
            <a:r>
              <a:rPr lang="uk-UA" sz="2400" dirty="0" smtClean="0"/>
              <a:t>щорічно викидається </a:t>
            </a:r>
            <a:r>
              <a:rPr lang="uk-UA" sz="2400" dirty="0"/>
              <a:t>понад </a:t>
            </a:r>
            <a:r>
              <a:rPr lang="uk-UA" sz="2400" dirty="0" smtClean="0"/>
              <a:t> 20 </a:t>
            </a:r>
            <a:r>
              <a:rPr lang="uk-UA" sz="2400" dirty="0"/>
              <a:t>млрд. т </a:t>
            </a:r>
            <a:r>
              <a:rPr lang="uk-UA" sz="2400" dirty="0" err="1"/>
              <a:t>пилогазових</a:t>
            </a:r>
            <a:r>
              <a:rPr lang="uk-UA" sz="2400" dirty="0"/>
              <a:t>  </a:t>
            </a:r>
            <a:r>
              <a:rPr lang="uk-UA" sz="2400" dirty="0" smtClean="0"/>
              <a:t>відходів</a:t>
            </a:r>
            <a:r>
              <a:rPr lang="uk-UA" sz="2400" dirty="0"/>
              <a:t>. Особливо їх  б</a:t>
            </a:r>
            <a:r>
              <a:rPr lang="uk-UA" sz="2400" dirty="0" smtClean="0"/>
              <a:t>агато </a:t>
            </a:r>
            <a:r>
              <a:rPr lang="uk-UA" sz="2400" dirty="0"/>
              <a:t>там, </a:t>
            </a:r>
            <a:r>
              <a:rPr lang="uk-UA" sz="2400" dirty="0" smtClean="0"/>
              <a:t>де електроенергетика базується </a:t>
            </a:r>
            <a:r>
              <a:rPr lang="uk-UA" sz="2400" dirty="0"/>
              <a:t>на </a:t>
            </a:r>
            <a:r>
              <a:rPr lang="uk-UA" sz="2400" dirty="0" smtClean="0"/>
              <a:t>спалюванні </a:t>
            </a:r>
            <a:r>
              <a:rPr lang="uk-UA" sz="2400" dirty="0"/>
              <a:t>великої </a:t>
            </a:r>
            <a:r>
              <a:rPr lang="uk-UA" sz="2400" dirty="0" smtClean="0"/>
              <a:t>кількості вугілля. Результатом такого забруднення є </a:t>
            </a:r>
            <a:r>
              <a:rPr lang="uk-UA" sz="2400" dirty="0"/>
              <a:t>кислотні дощі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>Унаслідок </a:t>
            </a:r>
            <a:r>
              <a:rPr lang="uk-UA" sz="2400" dirty="0" smtClean="0"/>
              <a:t>згорання органічного палива вміст вуглекислого газу </a:t>
            </a:r>
            <a:r>
              <a:rPr lang="uk-UA" sz="2400" dirty="0"/>
              <a:t>у </a:t>
            </a:r>
            <a:r>
              <a:rPr lang="uk-UA" sz="2400" dirty="0" smtClean="0"/>
              <a:t>повітрі підвищений. Тим </a:t>
            </a:r>
            <a:r>
              <a:rPr lang="uk-UA" sz="2400" dirty="0"/>
              <a:t>самим </a:t>
            </a:r>
            <a:r>
              <a:rPr lang="uk-UA" sz="2400" dirty="0" smtClean="0"/>
              <a:t>порушений природний </a:t>
            </a:r>
            <a:r>
              <a:rPr lang="uk-UA" sz="2400" dirty="0" err="1"/>
              <a:t>колообіг</a:t>
            </a:r>
            <a:r>
              <a:rPr lang="uk-UA" sz="2400" dirty="0"/>
              <a:t> </a:t>
            </a:r>
            <a:r>
              <a:rPr lang="uk-UA" sz="2400" dirty="0" smtClean="0"/>
              <a:t>вуглекислого </a:t>
            </a:r>
            <a:r>
              <a:rPr lang="uk-UA" sz="2400" dirty="0"/>
              <a:t>газу </a:t>
            </a:r>
            <a:r>
              <a:rPr lang="uk-UA" sz="2400" dirty="0" smtClean="0"/>
              <a:t>в </a:t>
            </a:r>
            <a:r>
              <a:rPr lang="uk-UA" sz="2400" dirty="0"/>
              <a:t>природі, що й </a:t>
            </a:r>
            <a:r>
              <a:rPr lang="uk-UA" sz="2400" dirty="0" smtClean="0"/>
              <a:t>спричинило </a:t>
            </a:r>
            <a:r>
              <a:rPr lang="uk-UA" sz="2400" dirty="0"/>
              <a:t>так </a:t>
            </a:r>
            <a:r>
              <a:rPr lang="uk-UA" sz="2400" dirty="0" smtClean="0"/>
              <a:t>званий </a:t>
            </a:r>
            <a:r>
              <a:rPr lang="uk-UA" sz="2400" dirty="0"/>
              <a:t>парниковий </a:t>
            </a:r>
            <a:r>
              <a:rPr lang="uk-UA" sz="2400" dirty="0" smtClean="0"/>
              <a:t>ефект </a:t>
            </a:r>
            <a:r>
              <a:rPr lang="uk-UA" sz="2400" dirty="0"/>
              <a:t>і, як </a:t>
            </a:r>
            <a:r>
              <a:rPr lang="uk-UA" sz="2400" dirty="0" smtClean="0"/>
              <a:t>наслідок,загальне потепління клімату</a:t>
            </a:r>
            <a:r>
              <a:rPr lang="uk-UA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19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064896" cy="202332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 descr="http://900igr.net/datai/ekologija/Ozon/0001-004-Ozonovye-Dy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1052736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У 70-90-х роках ХХ ст. вчені все частіше стали фіксувати зменшення концентрації озону у стратосфері. Це явище отримало назву озонових дір. Вони небезпечні тим, що зменшення вмісту озону дає змогу вільно проникати на Землю ультрафіолетовим променям.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Над </a:t>
            </a:r>
            <a:r>
              <a:rPr lang="ru-RU" sz="2400" dirty="0" err="1">
                <a:solidFill>
                  <a:schemeClr val="bg1"/>
                </a:solidFill>
              </a:rPr>
              <a:t>Антарктидою</a:t>
            </a:r>
            <a:r>
              <a:rPr lang="ru-RU" sz="2400" dirty="0">
                <a:solidFill>
                  <a:schemeClr val="bg1"/>
                </a:solidFill>
              </a:rPr>
              <a:t> і над </a:t>
            </a:r>
            <a:r>
              <a:rPr lang="ru-RU" sz="2400" dirty="0" err="1">
                <a:solidFill>
                  <a:schemeClr val="bg1"/>
                </a:solidFill>
              </a:rPr>
              <a:t>Антарктикою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з'явилися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озонові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діри</a:t>
            </a:r>
            <a:r>
              <a:rPr lang="ru-RU" sz="2400" dirty="0">
                <a:solidFill>
                  <a:schemeClr val="bg1"/>
                </a:solidFill>
              </a:rPr>
              <a:t> і вони </a:t>
            </a:r>
            <a:r>
              <a:rPr lang="ru-RU" sz="2400" dirty="0" err="1">
                <a:solidFill>
                  <a:schemeClr val="bg1"/>
                </a:solidFill>
              </a:rPr>
              <a:t>збільшуються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розмірах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загрожує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людству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спалахом</a:t>
            </a:r>
            <a:r>
              <a:rPr lang="ru-RU" sz="2400" dirty="0">
                <a:solidFill>
                  <a:schemeClr val="bg1"/>
                </a:solidFill>
              </a:rPr>
              <a:t> раку </a:t>
            </a:r>
            <a:r>
              <a:rPr lang="ru-RU" sz="2400" dirty="0" err="1">
                <a:solidFill>
                  <a:schemeClr val="bg1"/>
                </a:solidFill>
              </a:rPr>
              <a:t>шкіри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захворювань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очей.Також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збільшення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дози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ультрафіолетового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проміння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послабити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імунну</a:t>
            </a:r>
            <a:r>
              <a:rPr lang="ru-RU" sz="2400" dirty="0">
                <a:solidFill>
                  <a:schemeClr val="bg1"/>
                </a:solidFill>
              </a:rPr>
              <a:t> систему </a:t>
            </a:r>
            <a:r>
              <a:rPr lang="ru-RU" sz="2400" dirty="0" err="1">
                <a:solidFill>
                  <a:schemeClr val="bg1"/>
                </a:solidFill>
              </a:rPr>
              <a:t>людини</a:t>
            </a:r>
            <a:r>
              <a:rPr lang="ru-RU" sz="2400" dirty="0">
                <a:solidFill>
                  <a:schemeClr val="bg1"/>
                </a:solidFill>
              </a:rPr>
              <a:t>, а за одно </a:t>
            </a:r>
            <a:r>
              <a:rPr lang="ru-RU" sz="2400" dirty="0" err="1">
                <a:solidFill>
                  <a:schemeClr val="bg1"/>
                </a:solidFill>
              </a:rPr>
              <a:t>зменшити</a:t>
            </a:r>
            <a:r>
              <a:rPr lang="ru-RU" sz="2400" dirty="0">
                <a:solidFill>
                  <a:schemeClr val="bg1"/>
                </a:solidFill>
              </a:rPr>
              <a:t> урожай </a:t>
            </a:r>
            <a:r>
              <a:rPr lang="ru-RU" sz="2400" dirty="0" err="1">
                <a:solidFill>
                  <a:schemeClr val="bg1"/>
                </a:solidFill>
              </a:rPr>
              <a:t>полів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скоротивши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тим</a:t>
            </a:r>
            <a:r>
              <a:rPr lang="ru-RU" sz="2400" dirty="0">
                <a:solidFill>
                  <a:schemeClr val="bg1"/>
                </a:solidFill>
              </a:rPr>
              <a:t> самим </a:t>
            </a:r>
            <a:r>
              <a:rPr lang="ru-RU" sz="2400" dirty="0" err="1">
                <a:solidFill>
                  <a:schemeClr val="bg1"/>
                </a:solidFill>
              </a:rPr>
              <a:t>продовольче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постачання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Землі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88640"/>
            <a:ext cx="7632848" cy="1224136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/>
              <a:t>Атмосферні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29400" cy="936104"/>
          </a:xfrm>
        </p:spPr>
        <p:txBody>
          <a:bodyPr/>
          <a:lstStyle/>
          <a:p>
            <a:pPr algn="ctr"/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88" y="1765300"/>
            <a:ext cx="4747213" cy="929705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Виснаження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поверхневих</a:t>
            </a:r>
            <a:r>
              <a:rPr lang="ru-RU" sz="2400" dirty="0"/>
              <a:t> і </a:t>
            </a:r>
            <a:r>
              <a:rPr lang="ru-RU" sz="2400" dirty="0" err="1"/>
              <a:t>підземних</a:t>
            </a:r>
            <a:r>
              <a:rPr lang="ru-RU" sz="2400" dirty="0"/>
              <a:t> вод, </a:t>
            </a: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морів</a:t>
            </a:r>
            <a:r>
              <a:rPr lang="ru-RU" sz="2400" dirty="0"/>
              <a:t> і </a:t>
            </a:r>
            <a:r>
              <a:rPr lang="ru-RU" sz="2400" dirty="0" err="1" smtClean="0"/>
              <a:t>океанів</a:t>
            </a:r>
            <a:r>
              <a:rPr lang="ru-RU" sz="2400" dirty="0" smtClean="0"/>
              <a:t>.</a:t>
            </a:r>
            <a:endParaRPr lang="pt-BR" sz="2400" dirty="0"/>
          </a:p>
        </p:txBody>
      </p:sp>
      <p:pic>
        <p:nvPicPr>
          <p:cNvPr id="4" name="Picture 11" descr="1  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780"/>
            <a:ext cx="4794829" cy="35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17" y="4025900"/>
            <a:ext cx="4371883" cy="28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player.myshared.ru/52310/data/images/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28" y="1364111"/>
            <a:ext cx="4349171" cy="26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ratovlive.ru/content/doska/other/2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2" y="0"/>
            <a:ext cx="9178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53049" y="1113923"/>
            <a:ext cx="8424936" cy="424847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Щорічно до гідросфери надходить близько 1800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млрд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метрів кубічних викидів неочищених і слабо очищених стічних вод.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Проблема дефіциту чистої прісної води виникла через забруднення багатьох водойм, зміни клімату, а також  зростання водоспоживання у зв'язку із зростанням чисельності населення. Як наслідок нині приблизно 1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млрд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осіб не мають доступу до чистої води.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pt-BR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116632"/>
            <a:ext cx="6629400" cy="997291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Водні проблеми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3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334472" cy="853275"/>
          </a:xfrm>
        </p:spPr>
        <p:txBody>
          <a:bodyPr/>
          <a:lstStyle/>
          <a:p>
            <a:pPr algn="ctr"/>
            <a:r>
              <a:rPr lang="ru-RU" dirty="0" err="1" smtClean="0"/>
              <a:t>Ґрунтові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4085726" cy="18002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/>
              <a:t>ґрунтів</a:t>
            </a:r>
            <a:r>
              <a:rPr lang="ru-RU" sz="2400" dirty="0"/>
              <a:t>, </a:t>
            </a:r>
            <a:r>
              <a:rPr lang="ru-RU" sz="2400" dirty="0" err="1" smtClean="0"/>
              <a:t>ерозія</a:t>
            </a:r>
            <a:r>
              <a:rPr lang="ru-RU" sz="2400" dirty="0" smtClean="0"/>
              <a:t>, </a:t>
            </a:r>
            <a:r>
              <a:rPr lang="ru-RU" sz="2400" dirty="0" err="1" smtClean="0"/>
              <a:t>дефляція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вторинне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заболочування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pt-BR" sz="2400" dirty="0"/>
          </a:p>
        </p:txBody>
      </p:sp>
      <p:pic>
        <p:nvPicPr>
          <p:cNvPr id="4" name="Picture 10" descr="d0b3d0b8d0b1d0b5d0bbd18c-d0bfd0bed181d0b5d0b2d0bed0b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61" y="1196752"/>
            <a:ext cx="4205639" cy="26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eo_smittja_new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662738" cy="30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ecology.at.ua/ecok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49999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9400" cy="997291"/>
          </a:xfrm>
        </p:spPr>
        <p:txBody>
          <a:bodyPr/>
          <a:lstStyle/>
          <a:p>
            <a:pPr algn="ctr"/>
            <a:r>
              <a:rPr lang="ru-RU" dirty="0" err="1"/>
              <a:t>Ґрунтові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pt-B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4864"/>
            <a:ext cx="7918648" cy="3456384"/>
          </a:xfrm>
        </p:spPr>
        <p:txBody>
          <a:bodyPr>
            <a:noAutofit/>
          </a:bodyPr>
          <a:lstStyle/>
          <a:p>
            <a:r>
              <a:rPr lang="ru-RU" sz="2400" dirty="0"/>
              <a:t>Одна з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екологічних</a:t>
            </a:r>
            <a:r>
              <a:rPr lang="ru-RU" sz="2400" dirty="0"/>
              <a:t> проблем </a:t>
            </a:r>
            <a:r>
              <a:rPr lang="ru-RU" sz="2400" dirty="0" err="1"/>
              <a:t>пов'язана</a:t>
            </a:r>
            <a:r>
              <a:rPr lang="ru-RU" sz="2400" dirty="0"/>
              <a:t> з </a:t>
            </a:r>
            <a:r>
              <a:rPr lang="ru-RU" sz="2400" dirty="0" err="1"/>
              <a:t>погіршенням</a:t>
            </a:r>
            <a:r>
              <a:rPr lang="ru-RU" sz="2400" dirty="0"/>
              <a:t> стану </a:t>
            </a:r>
            <a:r>
              <a:rPr lang="ru-RU" sz="2400" dirty="0" err="1"/>
              <a:t>земельних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. За </a:t>
            </a:r>
            <a:r>
              <a:rPr lang="ru-RU" sz="2400" dirty="0" err="1"/>
              <a:t>історичний</a:t>
            </a:r>
            <a:r>
              <a:rPr lang="ru-RU" sz="2400" dirty="0"/>
              <a:t> час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прискореної</a:t>
            </a:r>
            <a:r>
              <a:rPr lang="ru-RU" sz="2400" dirty="0"/>
              <a:t> </a:t>
            </a:r>
            <a:r>
              <a:rPr lang="ru-RU" sz="2400" dirty="0" err="1"/>
              <a:t>ерозії</a:t>
            </a:r>
            <a:r>
              <a:rPr lang="ru-RU" sz="2400" dirty="0"/>
              <a:t>, </a:t>
            </a:r>
            <a:r>
              <a:rPr lang="ru-RU" sz="2400" dirty="0" err="1"/>
              <a:t>дефляції</a:t>
            </a:r>
            <a:r>
              <a:rPr lang="ru-RU" sz="2400" dirty="0"/>
              <a:t> і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негативних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людство</a:t>
            </a:r>
            <a:r>
              <a:rPr lang="ru-RU" sz="2400" dirty="0"/>
              <a:t> </a:t>
            </a:r>
            <a:r>
              <a:rPr lang="ru-RU" sz="2400" dirty="0" err="1"/>
              <a:t>втратило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2 млрд га </a:t>
            </a:r>
            <a:r>
              <a:rPr lang="ru-RU" sz="2400" dirty="0" err="1"/>
              <a:t>продуктивних</a:t>
            </a:r>
            <a:r>
              <a:rPr lang="ru-RU" sz="2400" dirty="0"/>
              <a:t> земель. До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пустель</a:t>
            </a:r>
            <a:r>
              <a:rPr lang="ru-RU" sz="2400" dirty="0"/>
              <a:t> </a:t>
            </a:r>
            <a:r>
              <a:rPr lang="ru-RU" sz="2400" dirty="0" err="1"/>
              <a:t>схильна</a:t>
            </a:r>
            <a:r>
              <a:rPr lang="ru-RU" sz="2400" dirty="0"/>
              <a:t> </a:t>
            </a:r>
            <a:r>
              <a:rPr lang="ru-RU" sz="2400" dirty="0" err="1"/>
              <a:t>площа</a:t>
            </a:r>
            <a:r>
              <a:rPr lang="ru-RU" sz="2400" dirty="0"/>
              <a:t> в 4,5 млрд га, на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проживає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850 млн </a:t>
            </a:r>
            <a:r>
              <a:rPr lang="ru-RU" sz="2400" dirty="0" err="1"/>
              <a:t>чол</a:t>
            </a:r>
            <a:r>
              <a:rPr lang="ru-RU" sz="2400" dirty="0"/>
              <a:t>. </a:t>
            </a:r>
            <a:r>
              <a:rPr lang="ru-RU" sz="2400" dirty="0" err="1"/>
              <a:t>Пустелі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розвиваються</a:t>
            </a:r>
            <a:r>
              <a:rPr lang="ru-RU" sz="2400" dirty="0"/>
              <a:t> (до 5 — 7 млн га на </a:t>
            </a:r>
            <a:r>
              <a:rPr lang="ru-RU" sz="2400" dirty="0" err="1"/>
              <a:t>рік</a:t>
            </a:r>
            <a:r>
              <a:rPr lang="ru-RU" sz="2400" dirty="0"/>
              <a:t>) у </a:t>
            </a:r>
            <a:r>
              <a:rPr lang="ru-RU" sz="2400" dirty="0" err="1"/>
              <a:t>тропічних</a:t>
            </a:r>
            <a:r>
              <a:rPr lang="ru-RU" sz="2400" dirty="0"/>
              <a:t> районах Африки, </a:t>
            </a:r>
            <a:r>
              <a:rPr lang="ru-RU" sz="2400" dirty="0" err="1"/>
              <a:t>Азії</a:t>
            </a:r>
            <a:r>
              <a:rPr lang="ru-RU" sz="2400" dirty="0"/>
              <a:t> і Америки, а </a:t>
            </a:r>
            <a:r>
              <a:rPr lang="ru-RU" sz="2400" dirty="0" err="1"/>
              <a:t>також</a:t>
            </a:r>
            <a:r>
              <a:rPr lang="ru-RU" sz="2400" dirty="0"/>
              <a:t> в </a:t>
            </a:r>
            <a:r>
              <a:rPr lang="ru-RU" sz="2400" dirty="0" err="1"/>
              <a:t>субтропіках</a:t>
            </a:r>
            <a:r>
              <a:rPr lang="ru-RU" sz="2400" dirty="0"/>
              <a:t> Мексики.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зникнення</a:t>
            </a:r>
            <a:r>
              <a:rPr lang="ru-RU" sz="2400" dirty="0"/>
              <a:t> </a:t>
            </a:r>
            <a:r>
              <a:rPr lang="ru-RU" sz="2400" dirty="0" err="1"/>
              <a:t>лісів</a:t>
            </a:r>
            <a:r>
              <a:rPr lang="ru-RU" sz="2400" dirty="0"/>
              <a:t> становить 6 — 20 млн га на </a:t>
            </a:r>
            <a:r>
              <a:rPr lang="ru-RU" sz="2400" dirty="0" err="1"/>
              <a:t>рік</a:t>
            </a:r>
            <a:r>
              <a:rPr lang="ru-RU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722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Начальная">
      <a:dk1>
        <a:sysClr val="windowText" lastClr="1F2029"/>
      </a:dk1>
      <a:lt1>
        <a:sysClr val="window" lastClr="F4F4F4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659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Екологiчнi проблеми людства</vt:lpstr>
      <vt:lpstr>Презентация PowerPoint</vt:lpstr>
      <vt:lpstr>Атмосферні проблеми</vt:lpstr>
      <vt:lpstr>Атмосферні проблеми</vt:lpstr>
      <vt:lpstr>Презентация PowerPoint</vt:lpstr>
      <vt:lpstr>Водні проблеми</vt:lpstr>
      <vt:lpstr>Презентация PowerPoint</vt:lpstr>
      <vt:lpstr>Ґрунтові проблеми</vt:lpstr>
      <vt:lpstr>Ґрунтові проблеми</vt:lpstr>
      <vt:lpstr>Біотичні проблеми</vt:lpstr>
      <vt:lpstr>Презентация PowerPoint</vt:lpstr>
      <vt:lpstr>10  найзабрудненіших місць світу за версією Інституту Блексміта за 2013 рiк </vt:lpstr>
      <vt:lpstr>Агбогблоши, Гана </vt:lpstr>
      <vt:lpstr>Чорнобиль, Україна  </vt:lpstr>
      <vt:lpstr>Річка Чітарум, Індонезія</vt:lpstr>
      <vt:lpstr>Дзержинськ, Росія  </vt:lpstr>
      <vt:lpstr>Хазарібагх, Бангладеш  </vt:lpstr>
      <vt:lpstr>Кабве, Замбія </vt:lpstr>
      <vt:lpstr>Калімантан, Індонезія </vt:lpstr>
      <vt:lpstr>Річка Ріачуело, Аргентина</vt:lpstr>
      <vt:lpstr>Річка Нігер, Нігерія </vt:lpstr>
      <vt:lpstr>Норильськ, Росія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Екологiчнi проблеми людства</dc:title>
  <cp:lastModifiedBy>Рыжая</cp:lastModifiedBy>
  <cp:revision>16</cp:revision>
  <dcterms:modified xsi:type="dcterms:W3CDTF">2014-05-05T19:02:26Z</dcterms:modified>
</cp:coreProperties>
</file>