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r>
              <a:rPr lang="uk-UA" dirty="0" smtClean="0"/>
              <a:t>Ядерна енергетика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algn="ctr"/>
            <a:r>
              <a:rPr lang="uk-UA" dirty="0" smtClean="0"/>
              <a:t>Бородай Денис 11-А клас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62785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Ядерна</a:t>
            </a:r>
            <a:r>
              <a:rPr lang="ru-RU" dirty="0" smtClean="0"/>
              <a:t> </a:t>
            </a:r>
            <a:r>
              <a:rPr lang="ru-RU" dirty="0" err="1" smtClean="0"/>
              <a:t>енергетика</a:t>
            </a:r>
            <a:r>
              <a:rPr lang="ru-RU" dirty="0" smtClean="0"/>
              <a:t> (</a:t>
            </a:r>
            <a:r>
              <a:rPr lang="ru-RU" dirty="0" err="1" smtClean="0"/>
              <a:t>Атомна</a:t>
            </a:r>
            <a:r>
              <a:rPr lang="ru-RU" dirty="0" smtClean="0"/>
              <a:t> </a:t>
            </a:r>
            <a:r>
              <a:rPr lang="ru-RU" dirty="0" err="1" smtClean="0"/>
              <a:t>енергетика</a:t>
            </a:r>
            <a:r>
              <a:rPr lang="ru-RU" dirty="0" smtClean="0"/>
              <a:t>)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енергетики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електричної</a:t>
            </a:r>
            <a:r>
              <a:rPr lang="ru-RU" dirty="0" smtClean="0"/>
              <a:t> та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шляхом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atom-energ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0" y="1143000"/>
            <a:ext cx="3072130" cy="1920081"/>
          </a:xfrm>
        </p:spPr>
      </p:pic>
      <p:pic>
        <p:nvPicPr>
          <p:cNvPr id="5" name="Рисунок 4" descr="67052847_45cdaf2cbb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733800"/>
            <a:ext cx="3086100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27856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Зазвичай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ядерної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ланцюгову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ядерну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поділу</a:t>
            </a:r>
            <a:r>
              <a:rPr lang="ru-RU" sz="2400" dirty="0" smtClean="0"/>
              <a:t> ядер урану-235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плутонію</a:t>
            </a:r>
            <a:r>
              <a:rPr lang="ru-RU" sz="2400" dirty="0" smtClean="0"/>
              <a:t>. Ядра </a:t>
            </a:r>
            <a:r>
              <a:rPr lang="ru-RU" sz="2400" dirty="0" err="1" smtClean="0"/>
              <a:t>діляться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попаданні</a:t>
            </a:r>
            <a:r>
              <a:rPr lang="ru-RU" sz="2400" dirty="0" smtClean="0"/>
              <a:t> в них нейтрона,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нейтрони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осколки </a:t>
            </a:r>
            <a:r>
              <a:rPr lang="ru-RU" sz="2400" dirty="0" err="1" smtClean="0"/>
              <a:t>поділу</a:t>
            </a:r>
            <a:r>
              <a:rPr lang="ru-RU" sz="2400" dirty="0" smtClean="0"/>
              <a:t>. </a:t>
            </a:r>
            <a:r>
              <a:rPr lang="ru-RU" sz="2400" dirty="0" err="1" smtClean="0"/>
              <a:t>Нейтрони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осколки </a:t>
            </a:r>
            <a:r>
              <a:rPr lang="ru-RU" sz="2400" dirty="0" err="1" smtClean="0"/>
              <a:t>поділу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кінетичної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енергією</a:t>
            </a:r>
            <a:r>
              <a:rPr lang="ru-RU" sz="2400" dirty="0" smtClean="0"/>
              <a:t>. 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зіткнень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осколків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атомами </a:t>
            </a:r>
            <a:r>
              <a:rPr lang="ru-RU" sz="2400" dirty="0" err="1" smtClean="0"/>
              <a:t>ця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кінетична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енергія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перетворюється</a:t>
            </a:r>
            <a:r>
              <a:rPr lang="ru-RU" sz="2400" dirty="0" smtClean="0"/>
              <a:t> в тепло.</a:t>
            </a:r>
            <a:endParaRPr lang="ru-RU" sz="2400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990600"/>
            <a:ext cx="3458240" cy="2144109"/>
          </a:xfr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3864429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620236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Ядерна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енергія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виробляється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атомних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станціях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атомних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криголамах</a:t>
            </a:r>
            <a:r>
              <a:rPr lang="ru-RU" sz="2800" dirty="0" smtClean="0"/>
              <a:t>, </a:t>
            </a:r>
            <a:r>
              <a:rPr lang="ru-RU" sz="2800" dirty="0" err="1" smtClean="0"/>
              <a:t>атомних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човнах</a:t>
            </a:r>
            <a:r>
              <a:rPr lang="ru-RU" sz="2800" dirty="0" smtClean="0"/>
              <a:t>; США </a:t>
            </a:r>
            <a:r>
              <a:rPr lang="ru-RU" sz="2800" dirty="0" err="1" smtClean="0"/>
              <a:t>здійснюють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програму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ядерної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двигуна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космічних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кораблів</a:t>
            </a:r>
            <a:r>
              <a:rPr lang="ru-RU" sz="2800" dirty="0" smtClean="0"/>
              <a:t>, </a:t>
            </a:r>
            <a:r>
              <a:rPr lang="ru-RU" sz="2800" dirty="0" err="1" smtClean="0"/>
              <a:t>крім</a:t>
            </a:r>
            <a:r>
              <a:rPr lang="ru-RU" sz="2800" dirty="0" smtClean="0"/>
              <a:t> того, </a:t>
            </a:r>
            <a:r>
              <a:rPr lang="ru-RU" sz="2800" dirty="0" err="1" smtClean="0"/>
              <a:t>робилися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спроби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ядерний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двигун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літаків</a:t>
            </a:r>
            <a:r>
              <a:rPr lang="ru-RU" sz="2800" dirty="0" smtClean="0"/>
              <a:t> (</a:t>
            </a:r>
            <a:r>
              <a:rPr lang="ru-RU" sz="2800" dirty="0" err="1" smtClean="0"/>
              <a:t>атомолетов</a:t>
            </a:r>
            <a:r>
              <a:rPr lang="ru-RU" sz="2800" dirty="0" smtClean="0"/>
              <a:t>) </a:t>
            </a:r>
            <a:r>
              <a:rPr lang="ru-RU" sz="2800" dirty="0" err="1" smtClean="0"/>
              <a:t>і</a:t>
            </a:r>
            <a:r>
              <a:rPr lang="ru-RU" sz="2800" dirty="0" smtClean="0"/>
              <a:t> «</a:t>
            </a:r>
            <a:r>
              <a:rPr lang="ru-RU" sz="2800" dirty="0" err="1" smtClean="0"/>
              <a:t>атомних</a:t>
            </a:r>
            <a:r>
              <a:rPr lang="ru-RU" sz="2800" dirty="0" smtClean="0"/>
              <a:t>» </a:t>
            </a:r>
            <a:r>
              <a:rPr lang="ru-RU" sz="2800" dirty="0" err="1" smtClean="0"/>
              <a:t>танків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304800"/>
            <a:ext cx="2157876" cy="3048000"/>
          </a:xfrm>
        </p:spPr>
      </p:pic>
      <p:pic>
        <p:nvPicPr>
          <p:cNvPr id="5" name="Рисунок 4" descr="TV-1_tank_conce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57600"/>
            <a:ext cx="3776573" cy="21073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620236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У 2010 </a:t>
            </a:r>
            <a:r>
              <a:rPr lang="ru-RU" sz="2700" dirty="0" err="1" smtClean="0"/>
              <a:t>році</a:t>
            </a:r>
            <a:r>
              <a:rPr lang="ru-RU" sz="2700" dirty="0" smtClean="0"/>
              <a:t> </a:t>
            </a:r>
            <a:r>
              <a:rPr lang="ru-RU" sz="2700" dirty="0" err="1" smtClean="0"/>
              <a:t>ядерна</a:t>
            </a:r>
            <a:r>
              <a:rPr lang="ru-RU" sz="2700" dirty="0" smtClean="0"/>
              <a:t> </a:t>
            </a:r>
            <a:r>
              <a:rPr lang="ru-RU" sz="2700" dirty="0" err="1" smtClean="0"/>
              <a:t>енергія</a:t>
            </a:r>
            <a:r>
              <a:rPr lang="ru-RU" sz="2700" dirty="0" smtClean="0"/>
              <a:t> </a:t>
            </a:r>
            <a:r>
              <a:rPr lang="ru-RU" sz="2700" dirty="0" err="1" smtClean="0"/>
              <a:t>забезпечувала</a:t>
            </a:r>
            <a:r>
              <a:rPr lang="ru-RU" sz="2700" dirty="0" smtClean="0"/>
              <a:t> 2,7% </a:t>
            </a:r>
            <a:r>
              <a:rPr lang="ru-RU" sz="2700" dirty="0" err="1" smtClean="0"/>
              <a:t>всієї</a:t>
            </a:r>
            <a:r>
              <a:rPr lang="ru-RU" sz="2700" dirty="0" smtClean="0"/>
              <a:t> </a:t>
            </a:r>
            <a:r>
              <a:rPr lang="ru-RU" sz="2700" dirty="0" err="1" smtClean="0"/>
              <a:t>споживаної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людством</a:t>
            </a:r>
            <a:r>
              <a:rPr lang="ru-RU" sz="2700" dirty="0" smtClean="0"/>
              <a:t> </a:t>
            </a:r>
            <a:r>
              <a:rPr lang="ru-RU" sz="2700" dirty="0" err="1" smtClean="0"/>
              <a:t>енергії</a:t>
            </a:r>
            <a:r>
              <a:rPr lang="ru-RU" sz="2700" dirty="0" smtClean="0"/>
              <a:t>. </a:t>
            </a:r>
            <a:r>
              <a:rPr lang="ru-RU" sz="2700" dirty="0" err="1" smtClean="0"/>
              <a:t>Ядерний</a:t>
            </a:r>
            <a:r>
              <a:rPr lang="ru-RU" sz="2700" dirty="0" smtClean="0"/>
              <a:t> сектор </a:t>
            </a:r>
            <a:r>
              <a:rPr lang="ru-RU" sz="2700" dirty="0" err="1" smtClean="0"/>
              <a:t>енергетики</a:t>
            </a:r>
            <a:r>
              <a:rPr lang="ru-RU" sz="2700" dirty="0" smtClean="0"/>
              <a:t> </a:t>
            </a:r>
            <a:r>
              <a:rPr lang="ru-RU" sz="2700" dirty="0" err="1" smtClean="0"/>
              <a:t>найбільш</a:t>
            </a:r>
            <a:r>
              <a:rPr lang="ru-RU" sz="2700" dirty="0" smtClean="0"/>
              <a:t> </a:t>
            </a:r>
            <a:r>
              <a:rPr lang="ru-RU" sz="2700" dirty="0" err="1" smtClean="0"/>
              <a:t>значний</a:t>
            </a:r>
            <a:r>
              <a:rPr lang="ru-RU" sz="2700" dirty="0" smtClean="0"/>
              <a:t> в </a:t>
            </a:r>
            <a:r>
              <a:rPr lang="ru-RU" sz="2700" dirty="0" err="1" smtClean="0"/>
              <a:t>промислово</a:t>
            </a:r>
            <a:r>
              <a:rPr lang="ru-RU" sz="2700" dirty="0" smtClean="0"/>
              <a:t> </a:t>
            </a:r>
            <a:r>
              <a:rPr lang="ru-RU" sz="2700" dirty="0" err="1" smtClean="0"/>
              <a:t>розвинених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країнах</a:t>
            </a:r>
            <a:r>
              <a:rPr lang="ru-RU" sz="2700" dirty="0" smtClean="0"/>
              <a:t>, де </a:t>
            </a:r>
            <a:r>
              <a:rPr lang="ru-RU" sz="2700" dirty="0" err="1" smtClean="0"/>
              <a:t>недостатньо</a:t>
            </a:r>
            <a:r>
              <a:rPr lang="ru-RU" sz="2700" dirty="0" smtClean="0"/>
              <a:t> </a:t>
            </a:r>
            <a:r>
              <a:rPr lang="ru-RU" sz="2700" dirty="0" err="1" smtClean="0"/>
              <a:t>природних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енергоресурсів</a:t>
            </a:r>
            <a:r>
              <a:rPr lang="ru-RU" sz="2700" dirty="0" smtClean="0"/>
              <a:t> - у </a:t>
            </a:r>
            <a:r>
              <a:rPr lang="ru-RU" sz="2700" dirty="0" err="1" smtClean="0"/>
              <a:t>Франції</a:t>
            </a:r>
            <a:r>
              <a:rPr lang="ru-RU" sz="2700" dirty="0" smtClean="0"/>
              <a:t>, </a:t>
            </a:r>
            <a:r>
              <a:rPr lang="ru-RU" sz="2700" dirty="0" err="1" smtClean="0"/>
              <a:t>Бельгії</a:t>
            </a:r>
            <a:r>
              <a:rPr lang="ru-RU" sz="2700" dirty="0" smtClean="0"/>
              <a:t>, </a:t>
            </a:r>
            <a:r>
              <a:rPr lang="ru-RU" sz="2700" dirty="0" err="1" smtClean="0"/>
              <a:t>Фінляндії</a:t>
            </a:r>
            <a:r>
              <a:rPr lang="ru-RU" sz="2700" dirty="0" smtClean="0"/>
              <a:t>, </a:t>
            </a:r>
            <a:r>
              <a:rPr lang="ru-RU" sz="2700" dirty="0" err="1" smtClean="0"/>
              <a:t>Швеції</a:t>
            </a:r>
            <a:r>
              <a:rPr lang="ru-RU" sz="2700" dirty="0" smtClean="0"/>
              <a:t>, </a:t>
            </a:r>
            <a:r>
              <a:rPr lang="ru-RU" sz="2700" dirty="0" err="1" smtClean="0"/>
              <a:t>Болгарії</a:t>
            </a:r>
            <a:r>
              <a:rPr lang="ru-RU" sz="2700" dirty="0" smtClean="0"/>
              <a:t> та </a:t>
            </a:r>
            <a:r>
              <a:rPr lang="ru-RU" sz="2700" dirty="0" err="1" smtClean="0"/>
              <a:t>Швейцарії</a:t>
            </a:r>
            <a:r>
              <a:rPr lang="ru-RU" sz="2700" dirty="0" smtClean="0"/>
              <a:t>. </a:t>
            </a:r>
            <a:r>
              <a:rPr lang="ru-RU" sz="2700" dirty="0" err="1" smtClean="0"/>
              <a:t>Ці</a:t>
            </a:r>
            <a:r>
              <a:rPr lang="ru-RU" sz="2700" dirty="0" smtClean="0"/>
              <a:t> </a:t>
            </a:r>
            <a:r>
              <a:rPr lang="ru-RU" sz="2700" dirty="0" err="1" smtClean="0"/>
              <a:t>країни</a:t>
            </a:r>
            <a:r>
              <a:rPr lang="ru-RU" sz="2700" dirty="0" smtClean="0"/>
              <a:t> </a:t>
            </a:r>
            <a:r>
              <a:rPr lang="ru-RU" sz="2700" dirty="0" err="1" smtClean="0"/>
              <a:t>виробляють</a:t>
            </a:r>
            <a:r>
              <a:rPr lang="ru-RU" sz="2700" dirty="0" smtClean="0"/>
              <a:t> </a:t>
            </a:r>
            <a:r>
              <a:rPr lang="ru-RU" sz="2700" dirty="0" err="1" smtClean="0"/>
              <a:t>від</a:t>
            </a:r>
            <a:r>
              <a:rPr lang="ru-RU" sz="2700" dirty="0" smtClean="0"/>
              <a:t> 20 до 74% (у </a:t>
            </a:r>
            <a:r>
              <a:rPr lang="ru-RU" sz="2700" dirty="0" err="1" smtClean="0"/>
              <a:t>Франції</a:t>
            </a:r>
            <a:r>
              <a:rPr lang="ru-RU" sz="2700" dirty="0" smtClean="0"/>
              <a:t>) </a:t>
            </a:r>
            <a:r>
              <a:rPr lang="ru-RU" sz="2700" dirty="0" err="1" smtClean="0"/>
              <a:t>електроенергії</a:t>
            </a:r>
            <a:r>
              <a:rPr lang="ru-RU" sz="2700" dirty="0" smtClean="0"/>
              <a:t> на АЕС.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05_1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7800" y="228600"/>
            <a:ext cx="3477744" cy="3429941"/>
          </a:xfrm>
        </p:spPr>
      </p:pic>
      <p:pic>
        <p:nvPicPr>
          <p:cNvPr id="5" name="Рисунок 4" descr="yadenergiy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18" y="4114800"/>
            <a:ext cx="3824432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5821362"/>
          </a:xfrm>
        </p:spPr>
        <p:txBody>
          <a:bodyPr>
            <a:noAutofit/>
          </a:bodyPr>
          <a:lstStyle/>
          <a:p>
            <a:r>
              <a:rPr lang="uk-UA" sz="3600" dirty="0" smtClean="0"/>
              <a:t>Але ядерна </a:t>
            </a:r>
            <a:r>
              <a:rPr lang="uk-UA" sz="3600" dirty="0" smtClean="0"/>
              <a:t>е</a:t>
            </a:r>
            <a:r>
              <a:rPr lang="uk-UA" sz="3600" dirty="0" smtClean="0"/>
              <a:t>нергетика відома не тільки тим, що дає велику кількість електроенергії, але й тим що забруднює навколишнє середовище. Найвідомішим випадком, безумовно вважається аварію на ЧАЕС. </a:t>
            </a:r>
            <a:endParaRPr lang="ru-RU" sz="3600" dirty="0"/>
          </a:p>
        </p:txBody>
      </p:sp>
      <p:pic>
        <p:nvPicPr>
          <p:cNvPr id="4" name="Содержимое 3" descr="800px-Tschernoby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3298539"/>
            <a:ext cx="3657600" cy="1129284"/>
          </a:xfrm>
        </p:spPr>
      </p:pic>
      <p:pic>
        <p:nvPicPr>
          <p:cNvPr id="6" name="Рисунок 5" descr="10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999" y="381000"/>
            <a:ext cx="3142033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4876800" cy="5897562"/>
          </a:xfrm>
        </p:spPr>
        <p:txBody>
          <a:bodyPr>
            <a:noAutofit/>
          </a:bodyPr>
          <a:lstStyle/>
          <a:p>
            <a:r>
              <a:rPr lang="ru-RU" sz="2400" dirty="0" smtClean="0"/>
              <a:t>26 </a:t>
            </a:r>
            <a:r>
              <a:rPr lang="ru-RU" sz="2400" dirty="0" err="1" smtClean="0"/>
              <a:t>квітня</a:t>
            </a:r>
            <a:r>
              <a:rPr lang="ru-RU" sz="2400" dirty="0" smtClean="0"/>
              <a:t> 1986 в 1:23:47 в </a:t>
            </a:r>
            <a:r>
              <a:rPr lang="ru-RU" sz="2400" dirty="0" err="1" smtClean="0"/>
              <a:t>ході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проектного </a:t>
            </a:r>
            <a:r>
              <a:rPr lang="ru-RU" sz="2400" dirty="0" err="1" smtClean="0"/>
              <a:t>випробування</a:t>
            </a:r>
            <a:r>
              <a:rPr lang="ru-RU" sz="2400" dirty="0" smtClean="0"/>
              <a:t> турбогенератора № 8 на </a:t>
            </a:r>
            <a:r>
              <a:rPr lang="ru-RU" sz="2400" dirty="0" err="1" smtClean="0"/>
              <a:t>енергоблоці</a:t>
            </a:r>
            <a:r>
              <a:rPr lang="ru-RU" sz="2400" dirty="0" smtClean="0"/>
              <a:t> № 4 </a:t>
            </a:r>
            <a:r>
              <a:rPr lang="ru-RU" sz="2400" dirty="0" err="1" smtClean="0"/>
              <a:t>стався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вибух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зруйнував</a:t>
            </a:r>
            <a:r>
              <a:rPr lang="ru-RU" sz="2400" dirty="0" smtClean="0"/>
              <a:t> реактор. </a:t>
            </a:r>
            <a:r>
              <a:rPr lang="ru-RU" sz="2400" dirty="0" err="1" smtClean="0"/>
              <a:t>Будівля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енергоблока</a:t>
            </a:r>
            <a:r>
              <a:rPr lang="ru-RU" sz="2400" dirty="0" smtClean="0"/>
              <a:t>, </a:t>
            </a:r>
            <a:r>
              <a:rPr lang="ru-RU" sz="2400" dirty="0" err="1" smtClean="0"/>
              <a:t>покрівля</a:t>
            </a:r>
            <a:r>
              <a:rPr lang="ru-RU" sz="2400" dirty="0" smtClean="0"/>
              <a:t> машинного залу </a:t>
            </a:r>
            <a:r>
              <a:rPr lang="ru-RU" sz="2400" dirty="0" err="1" smtClean="0"/>
              <a:t>частково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обвалилися</a:t>
            </a:r>
            <a:r>
              <a:rPr lang="ru-RU" sz="2400" dirty="0" smtClean="0"/>
              <a:t>. У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приміщеннях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даху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виникло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30 </a:t>
            </a:r>
            <a:r>
              <a:rPr lang="ru-RU" sz="2400" dirty="0" err="1" smtClean="0"/>
              <a:t>вогнищ</a:t>
            </a:r>
            <a:r>
              <a:rPr lang="ru-RU" sz="2400" dirty="0" smtClean="0"/>
              <a:t> </a:t>
            </a:r>
            <a:r>
              <a:rPr lang="ru-RU" sz="2400" dirty="0" err="1" smtClean="0"/>
              <a:t>пожежі</a:t>
            </a:r>
            <a:r>
              <a:rPr lang="ru-RU" sz="2400" dirty="0" smtClean="0"/>
              <a:t>.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осередки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пожежі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даху</a:t>
            </a:r>
            <a:r>
              <a:rPr lang="ru-RU" sz="2400" dirty="0" smtClean="0"/>
              <a:t> машинного залу до 2 годинах 10 </a:t>
            </a:r>
            <a:r>
              <a:rPr lang="ru-RU" sz="2400" dirty="0" err="1" smtClean="0"/>
              <a:t>хвилинах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даху</a:t>
            </a:r>
            <a:r>
              <a:rPr lang="ru-RU" sz="2400" dirty="0" smtClean="0"/>
              <a:t> реакторного </a:t>
            </a:r>
            <a:r>
              <a:rPr lang="ru-RU" sz="2400" dirty="0" err="1" smtClean="0"/>
              <a:t>відділення</a:t>
            </a:r>
            <a:r>
              <a:rPr lang="ru-RU" sz="2400" dirty="0" smtClean="0"/>
              <a:t> до 2 годин 30 </a:t>
            </a:r>
            <a:r>
              <a:rPr lang="ru-RU" sz="2400" dirty="0" err="1" smtClean="0"/>
              <a:t>хвилин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пригнічені</a:t>
            </a:r>
            <a:r>
              <a:rPr lang="ru-RU" sz="2400" dirty="0" smtClean="0"/>
              <a:t>. До 5 </a:t>
            </a:r>
            <a:r>
              <a:rPr lang="ru-RU" sz="2400" dirty="0" err="1" smtClean="0"/>
              <a:t>години</a:t>
            </a:r>
            <a:r>
              <a:rPr lang="ru-RU" sz="2400" dirty="0" smtClean="0"/>
              <a:t> 26 </a:t>
            </a:r>
            <a:r>
              <a:rPr lang="ru-RU" sz="2400" dirty="0" err="1" smtClean="0"/>
              <a:t>квітня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пожежа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ліквідована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Chernobyl_Disa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1066800"/>
            <a:ext cx="3657648" cy="42611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800600" cy="627856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Основна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робіт</a:t>
            </a:r>
            <a:r>
              <a:rPr lang="ru-RU" sz="2800" dirty="0" smtClean="0"/>
              <a:t> </a:t>
            </a:r>
            <a:r>
              <a:rPr lang="ru-RU" sz="2800" dirty="0" smtClean="0"/>
              <a:t>по </a:t>
            </a:r>
            <a:r>
              <a:rPr lang="ru-RU" sz="2800" dirty="0" err="1" smtClean="0"/>
              <a:t>ліквідації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аварії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виконана</a:t>
            </a:r>
            <a:r>
              <a:rPr lang="ru-RU" sz="2800" dirty="0" smtClean="0"/>
              <a:t> в 1986-1987 роках, в них взяли участь </a:t>
            </a:r>
            <a:r>
              <a:rPr lang="ru-RU" sz="2800" dirty="0" err="1" smtClean="0"/>
              <a:t>приблизно</a:t>
            </a:r>
            <a:r>
              <a:rPr lang="ru-RU" sz="2800" dirty="0" smtClean="0"/>
              <a:t> 240 000 </a:t>
            </a:r>
            <a:r>
              <a:rPr lang="ru-RU" sz="2800" dirty="0" err="1" smtClean="0"/>
              <a:t>чоловік</a:t>
            </a:r>
            <a:r>
              <a:rPr lang="ru-RU" sz="2800" dirty="0" smtClean="0"/>
              <a:t>. </a:t>
            </a:r>
            <a:r>
              <a:rPr lang="ru-RU" sz="2800" dirty="0" err="1" smtClean="0"/>
              <a:t>Загальна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ліквідаторів</a:t>
            </a:r>
            <a:r>
              <a:rPr lang="ru-RU" sz="2800" dirty="0" smtClean="0"/>
              <a:t> (</a:t>
            </a:r>
            <a:r>
              <a:rPr lang="ru-RU" sz="2800" dirty="0" err="1" smtClean="0"/>
              <a:t>включаючи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подальші</a:t>
            </a:r>
            <a:r>
              <a:rPr lang="ru-RU" sz="2800" dirty="0" smtClean="0"/>
              <a:t> роки) </a:t>
            </a:r>
            <a:r>
              <a:rPr lang="ru-RU" sz="2800" dirty="0" err="1" smtClean="0"/>
              <a:t>склала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600 000. У </a:t>
            </a:r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зусилля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спрямовані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зниження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радіоактивних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зруйнованого</a:t>
            </a:r>
            <a:r>
              <a:rPr lang="ru-RU" sz="2800" dirty="0" smtClean="0"/>
              <a:t> реактора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запобігання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серйозних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наслідків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685800"/>
            <a:ext cx="4032664" cy="2767806"/>
          </a:xfrm>
        </p:spPr>
      </p:pic>
      <p:pic>
        <p:nvPicPr>
          <p:cNvPr id="5" name="Рисунок 4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57600"/>
            <a:ext cx="4038600" cy="25210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5181600" cy="589756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Таким чином, аварія на ЧАЕС сильно вплинула на світ. Радіоактивні ізотопи розповсюдились по всьому світу та підвищили загальний радіаційний фон. Ця аварія і зараз також впливає на людей, збільшивши кількість </a:t>
            </a:r>
            <a:r>
              <a:rPr lang="uk-UA" sz="3200" dirty="0" err="1" smtClean="0"/>
              <a:t>онкохворих</a:t>
            </a:r>
            <a:r>
              <a:rPr lang="uk-UA" sz="3200" dirty="0" smtClean="0"/>
              <a:t> та хворих на щитоподібну залозу.</a:t>
            </a:r>
            <a:endParaRPr lang="ru-RU" sz="3200" dirty="0"/>
          </a:p>
        </p:txBody>
      </p:sp>
      <p:pic>
        <p:nvPicPr>
          <p:cNvPr id="6" name="Рисунок 5" descr="184157d2-c4f1-4b80-97ed-272ee3c234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09" y="1600200"/>
            <a:ext cx="4118241" cy="30116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</TotalTime>
  <Words>397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Ядерна енергетика</vt:lpstr>
      <vt:lpstr>Ядерна енергетика (Атомна енергетика) - це галузь енергетики, що займається виробництвом електричної та теплової енергії шляхом перетворення ядерної енергії.</vt:lpstr>
      <vt:lpstr>Зазвичай для отримання ядерної енергії використовують ланцюгову ядерну реакцію поділу ядер урану-235 або плутонію. Ядра діляться при попаданні в них нейтрона, при цьому виходять нові нейтрони і осколки поділу. Нейтрони ділення і осколки поділу мають велику кінетичної енергією. В результаті зіткнень осколків з іншими атомами ця кінетична енергія швидко перетворюється в тепло.</vt:lpstr>
      <vt:lpstr>Ядерна енергія виробляється в атомних електричних станціях, використовується на атомних криголамах, атомних підводних човнах; США здійснюють програму зі створення ядерної двигуна для космічних кораблів, крім того, робилися спроби створити ядерний двигун для літаків (атомолетов) і «атомних» танків.</vt:lpstr>
      <vt:lpstr>У 2010 році ядерна енергія забезпечувала 2,7% всієї споживаної людством енергії. Ядерний сектор енергетики найбільш значний в промислово розвинених країнах, де недостатньо природних енергоресурсів - у Франції, Бельгії, Фінляндії, Швеції, Болгарії та Швейцарії. Ці країни виробляють від 20 до 74% (у Франції) електроенергії на АЕС. </vt:lpstr>
      <vt:lpstr>Але ядерна енергетика відома не тільки тим, що дає велику кількість електроенергії, але й тим що забруднює навколишнє середовище. Найвідомішим випадком, безумовно вважається аварію на ЧАЕС. </vt:lpstr>
      <vt:lpstr>26 квітня 1986 в 1:23:47 в ході проведення проектного випробування турбогенератора № 8 на енергоблоці № 4 стався вибух, який повністю зруйнував реактор. Будівля енергоблока, покрівля машинного залу частково обвалилися. У різних приміщеннях і на даху виникло понад 30 вогнищ пожежі. Основні осередки пожежі на даху машинного залу до 2 годинах 10 хвилинах і на даху реакторного відділення до 2 годин 30 хвилин були пригнічені. До 5 години 26 квітня пожежа була ліквідована.</vt:lpstr>
      <vt:lpstr>Основна частина робіт по ліквідації аварії була виконана в 1986-1987 роках, в них взяли участь приблизно 240 000 чоловік. Загальна кількість ліквідаторів (включаючи подальші роки) склала близько 600 000. У перші дні основні зусилля були спрямовані на зниження радіоактивних викидів із зруйнованого реактора і запобігання ще більш серйозних наслідків. </vt:lpstr>
      <vt:lpstr>Таким чином, аварія на ЧАЕС сильно вплинула на світ. Радіоактивні ізотопи розповсюдились по всьому світу та підвищили загальний радіаційний фон. Ця аварія і зараз також впливає на людей, збільшивши кількість онкохворих та хворих на щитоподібну залозу.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Ядерна енергетика</dc:title>
  <dc:creator>я</dc:creator>
  <cp:lastModifiedBy>я</cp:lastModifiedBy>
  <cp:revision>8</cp:revision>
  <dcterms:created xsi:type="dcterms:W3CDTF">2014-04-03T14:35:11Z</dcterms:created>
  <dcterms:modified xsi:type="dcterms:W3CDTF">2014-04-03T15:48:17Z</dcterms:modified>
</cp:coreProperties>
</file>