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D6AE0AB-3B1E-4660-85A0-97EC980B4207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CA5376E-A381-4B57-942B-66E8EB573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15B4-6B8C-498B-B42F-87FF73D0FA3F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5A2D-4FD1-493F-9321-F6BA67A78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293EF2-9219-4ABC-88DB-DA4FC4A9430B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AD2619D-4556-4CBE-A3FF-277DCBCC7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43F9-9AA0-4B39-8874-C88DB17834F4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8C31-FCA4-4D5D-9747-0E6647065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F080CE8-4B88-46DF-8C86-E9DE237F5A82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7DB34B-CA26-4A20-A5EB-288934637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F961-8E46-43E7-9105-0F728EC0FF39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E2FE1-5244-4CBA-97D4-95A823B88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5BED-ED9F-413C-A1B7-8200B7FB586D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8CF2-F4B9-4758-8F3B-2DE6E1963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9840-6401-4483-8EC6-605EEC9595A3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B484-8A77-4EDC-BD71-2F3FFC824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1FC3-F0DC-49B3-BD9F-C125CE773F76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DF6E-086D-4351-B410-907051F42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E2F5-0003-4BDD-8DDC-00F93909E670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947A-5AC5-4AB8-B6EB-0DB9D2B21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F6BB8F-9227-4861-9EBC-6B28CBA3BE73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DA3864-6625-48C4-AAA8-C0718BD05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37970F2-EC34-4802-B0F9-941FBBA0EC89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A7CE731-5DBF-4A3F-8240-8D2310133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9C9C9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9C9C9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Зарубежка\стендаль\accueil_stendh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5572164" cy="1571636"/>
          </a:xfrm>
        </p:spPr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8000" dirty="0" smtClean="0"/>
              <a:t>Стендаль</a:t>
            </a:r>
            <a:br>
              <a:rPr lang="ru-RU" sz="8000" dirty="0" smtClean="0"/>
            </a:br>
            <a:r>
              <a:rPr lang="ru-RU" sz="8000" dirty="0" smtClean="0"/>
              <a:t>  </a:t>
            </a:r>
            <a:r>
              <a:rPr lang="ru-RU" sz="5400" dirty="0" smtClean="0"/>
              <a:t>(1783—1842) 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0" y="6211669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Виконали</a:t>
            </a:r>
            <a:r>
              <a:rPr lang="ru-RU" dirty="0" smtClean="0"/>
              <a:t> учениц</a:t>
            </a:r>
            <a:r>
              <a:rPr lang="uk-UA" dirty="0" smtClean="0"/>
              <a:t>і </a:t>
            </a:r>
            <a:r>
              <a:rPr lang="uk-UA" smtClean="0"/>
              <a:t>10 </a:t>
            </a:r>
            <a:r>
              <a:rPr lang="uk-UA" smtClean="0"/>
              <a:t>класу</a:t>
            </a:r>
            <a:endParaRPr lang="uk-UA" dirty="0" smtClean="0"/>
          </a:p>
          <a:p>
            <a:r>
              <a:rPr lang="uk-UA" dirty="0" err="1" smtClean="0"/>
              <a:t>Михейдіна</a:t>
            </a:r>
            <a:r>
              <a:rPr lang="uk-UA" dirty="0" smtClean="0"/>
              <a:t> Олена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Users\Дарина\Desktop\stendh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0"/>
            <a:ext cx="1857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6"/>
            <a:ext cx="9358346" cy="25717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Стендаль </a:t>
            </a:r>
            <a:r>
              <a:rPr lang="ru-RU" sz="2400" dirty="0" err="1" smtClean="0"/>
              <a:t>почував</a:t>
            </a:r>
            <a:r>
              <a:rPr lang="ru-RU" sz="2400" dirty="0" smtClean="0"/>
              <a:t> себе </a:t>
            </a:r>
            <a:r>
              <a:rPr lang="ru-RU" sz="2400" dirty="0" err="1" smtClean="0"/>
              <a:t>хворим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часто </a:t>
            </a:r>
            <a:r>
              <a:rPr lang="ru-RU" sz="2400" dirty="0" err="1" smtClean="0"/>
              <a:t>їздив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Чівітавеккії</a:t>
            </a:r>
            <a:r>
              <a:rPr lang="ru-RU" sz="2400" dirty="0" smtClean="0"/>
              <a:t> до Рима. У 1841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ним </a:t>
            </a:r>
            <a:r>
              <a:rPr lang="ru-RU" sz="2400" dirty="0" err="1" smtClean="0"/>
              <a:t>стався</a:t>
            </a:r>
            <a:r>
              <a:rPr lang="ru-RU" sz="2400" dirty="0" smtClean="0"/>
              <a:t> перший </a:t>
            </a:r>
            <a:r>
              <a:rPr lang="ru-RU" sz="2400" dirty="0" err="1" smtClean="0"/>
              <a:t>апоплексичний</a:t>
            </a:r>
            <a:r>
              <a:rPr lang="ru-RU" sz="2400" dirty="0" smtClean="0"/>
              <a:t> удар.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дали </a:t>
            </a:r>
            <a:r>
              <a:rPr lang="ru-RU" sz="2400" dirty="0" err="1" smtClean="0"/>
              <a:t>відпустку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восени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приїхав</a:t>
            </a:r>
            <a:r>
              <a:rPr lang="ru-RU" sz="2400" dirty="0" smtClean="0"/>
              <a:t> до Парижа, </a:t>
            </a:r>
            <a:r>
              <a:rPr lang="ru-RU" sz="2400" dirty="0" err="1" smtClean="0"/>
              <a:t>маючи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намір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пробути</a:t>
            </a:r>
            <a:r>
              <a:rPr lang="ru-RU" sz="2400" dirty="0" smtClean="0"/>
              <a:t> там </a:t>
            </a:r>
            <a:r>
              <a:rPr lang="ru-RU" sz="2400" dirty="0" err="1" smtClean="0"/>
              <a:t>усього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днів</a:t>
            </a:r>
            <a:r>
              <a:rPr lang="ru-RU" sz="2400" dirty="0" smtClean="0"/>
              <a:t>. І </a:t>
            </a:r>
            <a:r>
              <a:rPr lang="ru-RU" sz="2400" dirty="0" err="1" smtClean="0"/>
              <a:t>несподівано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звалив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другий</a:t>
            </a:r>
            <a:r>
              <a:rPr lang="ru-RU" sz="2400" dirty="0" smtClean="0"/>
              <a:t> удар.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4786346" cy="664371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 smtClean="0"/>
              <a:t>Після</a:t>
            </a:r>
            <a:r>
              <a:rPr lang="ru-RU" sz="3600" dirty="0" smtClean="0"/>
              <a:t> </a:t>
            </a:r>
            <a:r>
              <a:rPr lang="ru-RU" sz="3600" dirty="0" err="1" smtClean="0"/>
              <a:t>смерті</a:t>
            </a:r>
            <a:r>
              <a:rPr lang="ru-RU" sz="3600" dirty="0" smtClean="0"/>
              <a:t> </a:t>
            </a:r>
            <a:r>
              <a:rPr lang="ru-RU" sz="3600" dirty="0" err="1" smtClean="0"/>
              <a:t>письменника</a:t>
            </a:r>
            <a:r>
              <a:rPr lang="ru-RU" sz="3600" dirty="0" smtClean="0"/>
              <a:t> </a:t>
            </a:r>
            <a:r>
              <a:rPr lang="ru-RU" sz="3600" dirty="0" err="1" smtClean="0"/>
              <a:t>навколо</a:t>
            </a:r>
            <a:r>
              <a:rPr lang="ru-RU" sz="3600" dirty="0" smtClean="0"/>
              <a:t>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імені</a:t>
            </a:r>
            <a:r>
              <a:rPr lang="ru-RU" sz="3600" dirty="0" smtClean="0"/>
              <a:t> критики створили «</a:t>
            </a:r>
            <a:r>
              <a:rPr lang="ru-RU" sz="3600" dirty="0" err="1" smtClean="0"/>
              <a:t>змову</a:t>
            </a:r>
            <a:r>
              <a:rPr lang="ru-RU" sz="3600" dirty="0" smtClean="0"/>
              <a:t> </a:t>
            </a:r>
            <a:r>
              <a:rPr lang="ru-RU" sz="3600" dirty="0" err="1" smtClean="0"/>
              <a:t>мовчання</a:t>
            </a:r>
            <a:r>
              <a:rPr lang="ru-RU" sz="3600" dirty="0" smtClean="0"/>
              <a:t>». Першим, </a:t>
            </a:r>
            <a:r>
              <a:rPr lang="ru-RU" sz="3600" dirty="0" err="1" smtClean="0"/>
              <a:t>хто</a:t>
            </a:r>
            <a:r>
              <a:rPr lang="ru-RU" sz="3600" dirty="0" smtClean="0"/>
              <a:t> заговорив про </a:t>
            </a:r>
            <a:r>
              <a:rPr lang="ru-RU" sz="3600" dirty="0" err="1" smtClean="0"/>
              <a:t>нього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змусив</a:t>
            </a:r>
            <a:r>
              <a:rPr lang="ru-RU" sz="3600" dirty="0" smtClean="0"/>
              <a:t> </a:t>
            </a:r>
            <a:r>
              <a:rPr lang="ru-RU" sz="3600" dirty="0" err="1" smtClean="0"/>
              <a:t>звернути</a:t>
            </a:r>
            <a:r>
              <a:rPr lang="ru-RU" sz="3600" dirty="0" smtClean="0"/>
              <a:t> </a:t>
            </a:r>
            <a:r>
              <a:rPr lang="ru-RU" sz="3600" dirty="0" err="1" smtClean="0"/>
              <a:t>увагу</a:t>
            </a:r>
            <a:r>
              <a:rPr lang="ru-RU" sz="3600" dirty="0" smtClean="0"/>
              <a:t> на Стендаля, </a:t>
            </a:r>
            <a:r>
              <a:rPr lang="ru-RU" sz="3600" dirty="0" err="1" smtClean="0"/>
              <a:t>був</a:t>
            </a:r>
            <a:r>
              <a:rPr lang="ru-RU" sz="3600" dirty="0" smtClean="0"/>
              <a:t> Бальзак. </a:t>
            </a:r>
            <a:endParaRPr lang="ru-RU" sz="3600" dirty="0"/>
          </a:p>
        </p:txBody>
      </p:sp>
      <p:pic>
        <p:nvPicPr>
          <p:cNvPr id="23554" name="Picture 3" descr="C:\Users\Дарина\Desktop\d0bcd0bed0b3d0b8d0bbd0b0-d181d182d0b5d0bdd0b4d0b0d0bbd18f-d0bdd0b0-d0bad0bbd0b0d0b4d0b1d0b8d189d0b5-d0bcd0bed0bdd0bcd0b0d180d182d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18"/>
            <a:ext cx="421781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084" y="285728"/>
            <a:ext cx="5857916" cy="63951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err="1" smtClean="0"/>
              <a:t>Називаючи</a:t>
            </a:r>
            <a:r>
              <a:rPr lang="ru-RU" sz="4400" dirty="0" smtClean="0"/>
              <a:t> Стендаля </a:t>
            </a:r>
            <a:r>
              <a:rPr lang="ru-RU" sz="4400" dirty="0" err="1" smtClean="0"/>
              <a:t>чудовим</a:t>
            </a:r>
            <a:r>
              <a:rPr lang="ru-RU" sz="4400" dirty="0" smtClean="0"/>
              <a:t> художником, Бальзак </a:t>
            </a:r>
            <a:r>
              <a:rPr lang="ru-RU" sz="4400" dirty="0" err="1" smtClean="0"/>
              <a:t>стверджував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зрозуміти</a:t>
            </a:r>
            <a:r>
              <a:rPr lang="ru-RU" sz="4400" dirty="0" smtClean="0"/>
              <a:t> </a:t>
            </a:r>
            <a:r>
              <a:rPr lang="ru-RU" sz="4400" dirty="0" err="1" smtClean="0"/>
              <a:t>його</a:t>
            </a:r>
            <a:r>
              <a:rPr lang="ru-RU" sz="4400" dirty="0" smtClean="0"/>
              <a:t> </a:t>
            </a:r>
            <a:r>
              <a:rPr lang="ru-RU" sz="4400" dirty="0" err="1" smtClean="0"/>
              <a:t>можуть</a:t>
            </a:r>
            <a:r>
              <a:rPr lang="ru-RU" sz="4400" dirty="0" smtClean="0"/>
              <a:t> </a:t>
            </a:r>
            <a:r>
              <a:rPr lang="ru-RU" sz="4400" dirty="0" err="1" smtClean="0"/>
              <a:t>тільки</a:t>
            </a:r>
            <a:r>
              <a:rPr lang="ru-RU" sz="4400" dirty="0" smtClean="0"/>
              <a:t> </a:t>
            </a:r>
            <a:r>
              <a:rPr lang="ru-RU" sz="4400" dirty="0" err="1" smtClean="0"/>
              <a:t>найбільш</a:t>
            </a:r>
            <a:r>
              <a:rPr lang="ru-RU" sz="4400" dirty="0" smtClean="0"/>
              <a:t> </a:t>
            </a:r>
            <a:r>
              <a:rPr lang="ru-RU" sz="4400" dirty="0" err="1" smtClean="0"/>
              <a:t>піднесені</a:t>
            </a:r>
            <a:r>
              <a:rPr lang="ru-RU" sz="4400" dirty="0" smtClean="0"/>
              <a:t> </a:t>
            </a:r>
            <a:r>
              <a:rPr lang="ru-RU" sz="4400" dirty="0" err="1" smtClean="0"/>
              <a:t>уми</a:t>
            </a:r>
            <a:r>
              <a:rPr lang="ru-RU" sz="4400" dirty="0" smtClean="0"/>
              <a:t> </a:t>
            </a:r>
            <a:r>
              <a:rPr lang="ru-RU" sz="4400" dirty="0" err="1" smtClean="0"/>
              <a:t>суспільства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24578" name="Picture 4" descr="C:\Users\Дарина\Desktop\balz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35755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ШКОЛА\Зарубежка\стендаль\6922_pisa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858280" cy="62865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i="1" dirty="0" err="1" smtClean="0">
                <a:latin typeface="Century" pitchFamily="18" charset="0"/>
              </a:rPr>
              <a:t>Творчість</a:t>
            </a:r>
            <a:r>
              <a:rPr lang="ru-RU" sz="3600" b="0" i="1" dirty="0" smtClean="0">
                <a:latin typeface="Century" pitchFamily="18" charset="0"/>
              </a:rPr>
              <a:t> Стендаля </a:t>
            </a:r>
            <a:r>
              <a:rPr lang="ru-RU" sz="3600" b="0" i="1" dirty="0" err="1" smtClean="0">
                <a:latin typeface="Century" pitchFamily="18" charset="0"/>
              </a:rPr>
              <a:t>належить</a:t>
            </a:r>
            <a:r>
              <a:rPr lang="ru-RU" sz="3600" b="0" i="1" dirty="0" smtClean="0">
                <a:latin typeface="Century" pitchFamily="18" charset="0"/>
              </a:rPr>
              <a:t> до </a:t>
            </a:r>
            <a:r>
              <a:rPr lang="ru-RU" sz="3600" b="0" i="1" dirty="0" err="1" smtClean="0">
                <a:latin typeface="Century" pitchFamily="18" charset="0"/>
              </a:rPr>
              <a:t>першого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етапу</a:t>
            </a:r>
            <a:r>
              <a:rPr lang="ru-RU" sz="3600" b="0" i="1" dirty="0" smtClean="0">
                <a:latin typeface="Century" pitchFamily="18" charset="0"/>
              </a:rPr>
              <a:t> в </a:t>
            </a:r>
            <a:r>
              <a:rPr lang="ru-RU" sz="3600" b="0" i="1" dirty="0" err="1" smtClean="0">
                <a:latin typeface="Century" pitchFamily="18" charset="0"/>
              </a:rPr>
              <a:t>розвитку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французького</a:t>
            </a:r>
            <a:r>
              <a:rPr lang="ru-RU" sz="3600" b="0" i="1" dirty="0" smtClean="0">
                <a:latin typeface="Century" pitchFamily="18" charset="0"/>
              </a:rPr>
              <a:t> критичного </a:t>
            </a:r>
            <a:r>
              <a:rPr lang="ru-RU" sz="3600" b="0" i="1" dirty="0" err="1" smtClean="0">
                <a:latin typeface="Century" pitchFamily="18" charset="0"/>
              </a:rPr>
              <a:t>реалізму</a:t>
            </a:r>
            <a:r>
              <a:rPr lang="ru-RU" sz="3600" b="0" i="1" dirty="0" smtClean="0">
                <a:latin typeface="Century" pitchFamily="18" charset="0"/>
              </a:rPr>
              <a:t>. Стендаль вносить у </a:t>
            </a:r>
            <a:r>
              <a:rPr lang="ru-RU" sz="3600" b="0" i="1" dirty="0" err="1" smtClean="0">
                <a:latin typeface="Century" pitchFamily="18" charset="0"/>
              </a:rPr>
              <a:t>літературу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бойовий</a:t>
            </a:r>
            <a:r>
              <a:rPr lang="ru-RU" sz="3600" b="0" i="1" dirty="0" smtClean="0">
                <a:latin typeface="Century" pitchFamily="18" charset="0"/>
              </a:rPr>
              <a:t> дух </a:t>
            </a:r>
            <a:r>
              <a:rPr lang="ru-RU" sz="3600" b="0" i="1" dirty="0" err="1" smtClean="0">
                <a:latin typeface="Century" pitchFamily="18" charset="0"/>
              </a:rPr>
              <a:t>і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героїчні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традиції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нещодавньої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революції</a:t>
            </a:r>
            <a:r>
              <a:rPr lang="ru-RU" sz="3600" b="0" i="1" dirty="0" smtClean="0">
                <a:latin typeface="Century" pitchFamily="18" charset="0"/>
              </a:rPr>
              <a:t>. </a:t>
            </a:r>
            <a:r>
              <a:rPr lang="ru-RU" sz="3600" b="0" i="1" dirty="0" err="1" smtClean="0">
                <a:latin typeface="Century" pitchFamily="18" charset="0"/>
              </a:rPr>
              <a:t>Зв'язок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його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з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просвітителями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можна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спостерігати</a:t>
            </a:r>
            <a:r>
              <a:rPr lang="ru-RU" sz="3600" b="0" i="1" dirty="0" smtClean="0">
                <a:latin typeface="Century" pitchFamily="18" charset="0"/>
              </a:rPr>
              <a:t> як у </a:t>
            </a:r>
            <a:r>
              <a:rPr lang="ru-RU" sz="3600" b="0" i="1" dirty="0" err="1" smtClean="0">
                <a:latin typeface="Century" pitchFamily="18" charset="0"/>
              </a:rPr>
              <a:t>творчості</a:t>
            </a:r>
            <a:r>
              <a:rPr lang="ru-RU" sz="3600" b="0" i="1" dirty="0" smtClean="0">
                <a:latin typeface="Century" pitchFamily="18" charset="0"/>
              </a:rPr>
              <a:t>, так </a:t>
            </a:r>
            <a:r>
              <a:rPr lang="ru-RU" sz="3600" b="0" i="1" dirty="0" err="1" smtClean="0">
                <a:latin typeface="Century" pitchFamily="18" charset="0"/>
              </a:rPr>
              <a:t>і</a:t>
            </a:r>
            <a:r>
              <a:rPr lang="ru-RU" sz="3600" b="0" i="1" dirty="0" smtClean="0">
                <a:latin typeface="Century" pitchFamily="18" charset="0"/>
              </a:rPr>
              <a:t> в </a:t>
            </a:r>
            <a:r>
              <a:rPr lang="ru-RU" sz="3600" b="0" i="1" dirty="0" err="1" smtClean="0">
                <a:latin typeface="Century" pitchFamily="18" charset="0"/>
              </a:rPr>
              <a:t>його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філософії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й</a:t>
            </a:r>
            <a:r>
              <a:rPr lang="ru-RU" sz="3600" b="0" i="1" dirty="0" smtClean="0">
                <a:latin typeface="Century" pitchFamily="18" charset="0"/>
              </a:rPr>
              <a:t> </a:t>
            </a:r>
            <a:r>
              <a:rPr lang="ru-RU" sz="3600" b="0" i="1" dirty="0" err="1" smtClean="0">
                <a:latin typeface="Century" pitchFamily="18" charset="0"/>
              </a:rPr>
              <a:t>естетиці</a:t>
            </a:r>
            <a:r>
              <a:rPr lang="ru-RU" sz="3600" b="0" i="1" dirty="0" smtClean="0">
                <a:latin typeface="Century" pitchFamily="18" charset="0"/>
              </a:rPr>
              <a:t>.</a:t>
            </a:r>
            <a:endParaRPr lang="ru-RU" sz="3600" b="0" i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1571612"/>
            <a:ext cx="4929222" cy="3857628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</a:t>
            </a:r>
            <a:r>
              <a:rPr lang="ru-RU" sz="5400" dirty="0" smtClean="0"/>
              <a:t>«</a:t>
            </a:r>
            <a:r>
              <a:rPr lang="ru-RU" sz="5400" dirty="0" err="1" smtClean="0">
                <a:solidFill>
                  <a:schemeClr val="accent2">
                    <a:lumMod val="75000"/>
                  </a:schemeClr>
                </a:solidFill>
              </a:rPr>
              <a:t>Червоне</a:t>
            </a:r>
            <a:r>
              <a:rPr lang="ru-RU" sz="5400" dirty="0" smtClean="0"/>
              <a:t> </a:t>
            </a:r>
            <a:r>
              <a:rPr lang="ru-RU" sz="5400" dirty="0" err="1" smtClean="0"/>
              <a:t>і</a:t>
            </a:r>
            <a:r>
              <a:rPr lang="ru-RU" sz="5400" dirty="0" smtClean="0"/>
              <a:t> </a:t>
            </a:r>
            <a:r>
              <a:rPr lang="ru-RU" sz="5400" dirty="0" err="1" smtClean="0">
                <a:solidFill>
                  <a:schemeClr val="tx1">
                    <a:lumMod val="75000"/>
                  </a:schemeClr>
                </a:solidFill>
              </a:rPr>
              <a:t>чорне</a:t>
            </a:r>
            <a:r>
              <a:rPr lang="ru-RU" sz="5400" dirty="0" smtClean="0"/>
              <a:t>» 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> </a:t>
            </a:r>
            <a:r>
              <a:rPr lang="ru-RU" sz="5300" b="0" dirty="0" smtClean="0"/>
              <a:t>Цей перший великий роман Стендаля </a:t>
            </a:r>
            <a:r>
              <a:rPr lang="ru-RU" sz="5300" b="0" dirty="0" err="1" smtClean="0"/>
              <a:t>вийшов</a:t>
            </a:r>
            <a:r>
              <a:rPr lang="ru-RU" sz="5300" b="0" dirty="0" smtClean="0"/>
              <a:t> у 1830 </a:t>
            </a:r>
            <a:r>
              <a:rPr lang="ru-RU" sz="5300" b="0" dirty="0" err="1" smtClean="0"/>
              <a:t>році</a:t>
            </a:r>
            <a:r>
              <a:rPr lang="ru-RU" sz="5300" b="0" dirty="0" smtClean="0"/>
              <a:t>, в </a:t>
            </a:r>
            <a:r>
              <a:rPr lang="ru-RU" sz="5300" b="0" dirty="0" err="1" smtClean="0"/>
              <a:t>рік</a:t>
            </a:r>
            <a:r>
              <a:rPr lang="ru-RU" sz="5300" b="0" dirty="0" smtClean="0"/>
              <a:t> </a:t>
            </a:r>
            <a:r>
              <a:rPr lang="ru-RU" sz="5300" b="0" dirty="0" err="1" smtClean="0"/>
              <a:t>Липневої</a:t>
            </a:r>
            <a:r>
              <a:rPr lang="ru-RU" sz="5300" b="0" dirty="0" smtClean="0"/>
              <a:t> </a:t>
            </a:r>
            <a:r>
              <a:rPr lang="ru-RU" sz="5300" b="0" dirty="0" err="1" smtClean="0"/>
              <a:t>революції</a:t>
            </a:r>
            <a:r>
              <a:rPr lang="ru-RU" sz="4900" i="1" dirty="0" smtClean="0"/>
              <a:t>.</a:t>
            </a:r>
            <a:endParaRPr lang="ru-RU" sz="4400" i="1" dirty="0"/>
          </a:p>
        </p:txBody>
      </p:sp>
      <p:pic>
        <p:nvPicPr>
          <p:cNvPr id="26626" name="Picture 2" descr="C:\Users\Дарина\Desktop\1000363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428977" cy="445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08"/>
            <a:ext cx="6143668" cy="60007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 </a:t>
            </a:r>
            <a:r>
              <a:rPr lang="ru-RU" dirty="0" err="1" smtClean="0"/>
              <a:t>глибокий</a:t>
            </a:r>
            <a:r>
              <a:rPr lang="ru-RU" dirty="0" smtClean="0"/>
              <a:t>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роману </a:t>
            </a:r>
            <a:r>
              <a:rPr lang="ru-RU" dirty="0" err="1" smtClean="0"/>
              <a:t>свідчить</a:t>
            </a:r>
            <a:r>
              <a:rPr lang="ru-RU" dirty="0" smtClean="0"/>
              <a:t> уже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«</a:t>
            </a:r>
            <a:r>
              <a:rPr lang="ru-RU" dirty="0" err="1" smtClean="0"/>
              <a:t>червоним</a:t>
            </a:r>
            <a:r>
              <a:rPr lang="ru-RU" dirty="0" smtClean="0"/>
              <a:t>», «</a:t>
            </a:r>
            <a:r>
              <a:rPr lang="ru-RU" dirty="0" err="1" smtClean="0"/>
              <a:t>чорним</a:t>
            </a:r>
            <a:r>
              <a:rPr lang="ru-RU" dirty="0" smtClean="0"/>
              <a:t>» Стендаль </a:t>
            </a:r>
            <a:r>
              <a:rPr lang="ru-RU" dirty="0" err="1" smtClean="0"/>
              <a:t>мав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зіткнення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сил — </a:t>
            </a:r>
            <a:r>
              <a:rPr lang="ru-RU" dirty="0" err="1" smtClean="0"/>
              <a:t>революції</a:t>
            </a:r>
            <a:r>
              <a:rPr lang="ru-RU" dirty="0" smtClean="0"/>
              <a:t> (</a:t>
            </a:r>
            <a:r>
              <a:rPr lang="ru-RU" dirty="0" err="1" smtClean="0"/>
              <a:t>червоне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(</a:t>
            </a:r>
            <a:r>
              <a:rPr lang="ru-RU" dirty="0" err="1" smtClean="0"/>
              <a:t>чорне</a:t>
            </a:r>
            <a:r>
              <a:rPr lang="ru-RU" dirty="0" smtClean="0"/>
              <a:t>). </a:t>
            </a:r>
            <a:r>
              <a:rPr lang="ru-RU" dirty="0" err="1" smtClean="0"/>
              <a:t>Епіграфом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роману Стендаль </a:t>
            </a:r>
            <a:r>
              <a:rPr lang="ru-RU" dirty="0" err="1" smtClean="0"/>
              <a:t>узяв</a:t>
            </a:r>
            <a:r>
              <a:rPr lang="ru-RU" dirty="0" smtClean="0"/>
              <a:t> слова Дантона: </a:t>
            </a:r>
            <a:r>
              <a:rPr lang="ru-RU" i="1" dirty="0" smtClean="0"/>
              <a:t>«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Правда, </a:t>
            </a:r>
            <a:r>
              <a:rPr lang="ru-RU" sz="4400" i="1" dirty="0" err="1" smtClean="0">
                <a:solidFill>
                  <a:schemeClr val="tx2">
                    <a:lumMod val="75000"/>
                  </a:schemeClr>
                </a:solidFill>
              </a:rPr>
              <a:t>сувора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 правда!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 descr="C:\Users\Дарина\Desktop\red_bla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0"/>
            <a:ext cx="285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ШКОЛА\Зарубежка\стендаль\153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928670"/>
            <a:ext cx="5715008" cy="592933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dirty="0" smtClean="0"/>
              <a:t>«</a:t>
            </a:r>
            <a:r>
              <a:rPr lang="ru-RU" sz="4000" dirty="0" err="1" smtClean="0"/>
              <a:t>Історія</a:t>
            </a:r>
            <a:r>
              <a:rPr lang="ru-RU" sz="4000" dirty="0" smtClean="0"/>
              <a:t> </a:t>
            </a:r>
            <a:r>
              <a:rPr lang="ru-RU" sz="4000" dirty="0" err="1" smtClean="0"/>
              <a:t>живопису</a:t>
            </a:r>
            <a:r>
              <a:rPr lang="ru-RU" sz="4000" dirty="0" smtClean="0"/>
              <a:t> в </a:t>
            </a:r>
            <a:r>
              <a:rPr lang="ru-RU" sz="4000" dirty="0" err="1" smtClean="0"/>
              <a:t>Італії</a:t>
            </a:r>
            <a:r>
              <a:rPr lang="ru-RU" sz="4000" dirty="0" smtClean="0"/>
              <a:t>», «</a:t>
            </a:r>
            <a:r>
              <a:rPr lang="ru-RU" sz="4000" dirty="0" err="1" smtClean="0"/>
              <a:t>Прогулянки</a:t>
            </a:r>
            <a:r>
              <a:rPr lang="ru-RU" sz="4000" dirty="0" smtClean="0"/>
              <a:t> по Риму»«</a:t>
            </a:r>
            <a:r>
              <a:rPr lang="ru-RU" sz="4000" dirty="0" err="1" smtClean="0"/>
              <a:t>Італійські</a:t>
            </a:r>
            <a:r>
              <a:rPr lang="ru-RU" sz="4000" dirty="0" smtClean="0"/>
              <a:t> </a:t>
            </a:r>
            <a:r>
              <a:rPr lang="ru-RU" sz="4000" dirty="0" err="1" smtClean="0"/>
              <a:t>хроніки</a:t>
            </a:r>
            <a:r>
              <a:rPr lang="ru-RU" sz="4000" dirty="0" smtClean="0"/>
              <a:t>».«</a:t>
            </a:r>
            <a:r>
              <a:rPr lang="ru-RU" sz="4000" dirty="0" err="1" smtClean="0"/>
              <a:t>Пармська</a:t>
            </a:r>
            <a:r>
              <a:rPr lang="ru-RU" sz="4000" dirty="0" smtClean="0"/>
              <a:t> обитель», «Расин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Шекспір</a:t>
            </a:r>
            <a:r>
              <a:rPr lang="ru-RU" sz="4000" dirty="0" smtClean="0"/>
              <a:t>», «</a:t>
            </a:r>
            <a:r>
              <a:rPr lang="ru-RU" sz="4000" dirty="0" err="1" smtClean="0"/>
              <a:t>Ваніна</a:t>
            </a:r>
            <a:r>
              <a:rPr lang="ru-RU" sz="4000" dirty="0" smtClean="0"/>
              <a:t> </a:t>
            </a:r>
            <a:r>
              <a:rPr lang="ru-RU" sz="4000" dirty="0" err="1" smtClean="0"/>
              <a:t>Ваніні</a:t>
            </a:r>
            <a:r>
              <a:rPr lang="ru-RU" sz="4000" dirty="0" smtClean="0"/>
              <a:t>», «</a:t>
            </a:r>
            <a:r>
              <a:rPr lang="ru-RU" sz="4000" dirty="0" err="1" smtClean="0"/>
              <a:t>Червоне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чорне</a:t>
            </a:r>
            <a:r>
              <a:rPr lang="ru-RU" sz="4000" dirty="0" smtClean="0"/>
              <a:t>».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6215062" cy="1071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ОСНОВНІ ТВОРИ:</a:t>
            </a:r>
            <a:endParaRPr lang="ru-RU" sz="6000" i="1" dirty="0">
              <a:solidFill>
                <a:schemeClr val="accent4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8675" name="Picture 4" descr="C:\Users\Дарина\Desktop\01laboqcb1259421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2643174" cy="350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C:\Users\Дарина\Desktop\1000363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84303"/>
            <a:ext cx="2000232" cy="287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7242048" cy="55721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             </a:t>
            </a:r>
            <a:r>
              <a:rPr lang="ru-RU" sz="5300" dirty="0" smtClean="0">
                <a:solidFill>
                  <a:schemeClr val="accent2">
                    <a:lumMod val="75000"/>
                  </a:schemeClr>
                </a:solidFill>
              </a:rPr>
              <a:t>АФОРИЗМИ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dirty="0" err="1" smtClean="0"/>
              <a:t>юбов</a:t>
            </a:r>
            <a:r>
              <a:rPr lang="ru-RU" dirty="0" smtClean="0"/>
              <a:t> - </a:t>
            </a:r>
            <a:r>
              <a:rPr lang="ru-RU" dirty="0" err="1" smtClean="0"/>
              <a:t>чудова</a:t>
            </a:r>
            <a:r>
              <a:rPr lang="ru-RU" dirty="0" smtClean="0"/>
              <a:t> </a:t>
            </a:r>
            <a:r>
              <a:rPr lang="ru-RU" dirty="0" err="1" smtClean="0"/>
              <a:t>квітка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відвага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підійти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зірвати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на краю </a:t>
            </a:r>
            <a:r>
              <a:rPr lang="ru-RU" dirty="0" err="1" smtClean="0"/>
              <a:t>прірви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dirty="0" smtClean="0"/>
              <a:t>се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пізнати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не самого себе. </a:t>
            </a:r>
            <a:br>
              <a:rPr lang="ru-RU" dirty="0" smtClean="0"/>
            </a:b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dirty="0" err="1" smtClean="0"/>
              <a:t>юбов</a:t>
            </a:r>
            <a:r>
              <a:rPr lang="ru-RU" dirty="0" smtClean="0"/>
              <a:t> - </a:t>
            </a:r>
            <a:r>
              <a:rPr lang="ru-RU" dirty="0" err="1" smtClean="0"/>
              <a:t>єдина</a:t>
            </a:r>
            <a:r>
              <a:rPr lang="ru-RU" dirty="0" smtClean="0"/>
              <a:t> </a:t>
            </a:r>
            <a:r>
              <a:rPr lang="ru-RU" dirty="0" err="1" smtClean="0"/>
              <a:t>пристрасть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оплачується</a:t>
            </a:r>
            <a:r>
              <a:rPr lang="ru-RU" dirty="0" smtClean="0"/>
              <a:t> </a:t>
            </a:r>
            <a:r>
              <a:rPr lang="ru-RU" dirty="0" err="1" smtClean="0"/>
              <a:t>тією</a:t>
            </a:r>
            <a:r>
              <a:rPr lang="ru-RU" dirty="0" smtClean="0"/>
              <a:t> же монетою, яку сама чеканить.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dirty="0" err="1" smtClean="0"/>
              <a:t>едарство</a:t>
            </a:r>
            <a:r>
              <a:rPr lang="ru-RU" dirty="0" smtClean="0"/>
              <a:t> -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нудьги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358114" cy="460915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4400" dirty="0" err="1" smtClean="0"/>
              <a:t>іякість</a:t>
            </a:r>
            <a:r>
              <a:rPr lang="ru-RU" sz="4400" dirty="0" smtClean="0"/>
              <a:t> </a:t>
            </a:r>
            <a:r>
              <a:rPr lang="ru-RU" sz="4400" dirty="0" err="1" smtClean="0"/>
              <a:t>літератури</a:t>
            </a:r>
            <a:r>
              <a:rPr lang="ru-RU" sz="4400" dirty="0" smtClean="0"/>
              <a:t> </a:t>
            </a:r>
            <a:r>
              <a:rPr lang="ru-RU" sz="4400" dirty="0" err="1" smtClean="0"/>
              <a:t>є</a:t>
            </a:r>
            <a:r>
              <a:rPr lang="ru-RU" sz="4400" dirty="0" smtClean="0"/>
              <a:t> симптомом стану </a:t>
            </a:r>
            <a:r>
              <a:rPr lang="ru-RU" sz="4400" dirty="0" err="1" smtClean="0"/>
              <a:t>цивілізації</a:t>
            </a:r>
            <a:r>
              <a:rPr lang="ru-RU" sz="4400" dirty="0" smtClean="0"/>
              <a:t>. </a:t>
            </a:r>
            <a:br>
              <a:rPr lang="ru-RU" sz="4400" dirty="0" smtClean="0"/>
            </a:br>
            <a:r>
              <a:rPr lang="ru-RU" sz="4400" dirty="0" smtClean="0"/>
              <a:t>на </a:t>
            </a:r>
            <a:r>
              <a:rPr lang="ru-RU" sz="4400" dirty="0" err="1" smtClean="0"/>
              <a:t>землі</a:t>
            </a:r>
            <a:r>
              <a:rPr lang="ru-RU" sz="4400" dirty="0" smtClean="0"/>
              <a:t>. </a:t>
            </a:r>
            <a:br>
              <a:rPr lang="ru-RU" sz="4400" dirty="0" smtClean="0"/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4400" dirty="0" smtClean="0"/>
              <a:t>оловне </a:t>
            </a:r>
            <a:r>
              <a:rPr lang="ru-RU" sz="4400" dirty="0" err="1" smtClean="0"/>
              <a:t>достоїнство</a:t>
            </a:r>
            <a:r>
              <a:rPr lang="ru-RU" sz="4400" dirty="0" smtClean="0"/>
              <a:t> </a:t>
            </a:r>
            <a:r>
              <a:rPr lang="ru-RU" sz="4400" dirty="0" err="1" smtClean="0"/>
              <a:t>мови</a:t>
            </a:r>
            <a:r>
              <a:rPr lang="ru-RU" sz="4400" dirty="0" smtClean="0"/>
              <a:t> - у </a:t>
            </a:r>
            <a:r>
              <a:rPr lang="ru-RU" sz="4400" dirty="0" err="1" smtClean="0"/>
              <a:t>ясності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30722" name="Picture 3" descr="C:\Users\Дарина\Desktop\ph0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000504"/>
            <a:ext cx="1931564" cy="26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4429156" cy="21431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Один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французьких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письменників</a:t>
            </a:r>
            <a:r>
              <a:rPr lang="ru-RU" sz="2400" dirty="0" smtClean="0"/>
              <a:t> XIX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Анрі</a:t>
            </a:r>
            <a:r>
              <a:rPr lang="ru-RU" sz="2400" dirty="0" smtClean="0"/>
              <a:t> </a:t>
            </a:r>
            <a:r>
              <a:rPr lang="ru-RU" sz="2400" dirty="0" err="1" smtClean="0"/>
              <a:t>Бейль</a:t>
            </a:r>
            <a:r>
              <a:rPr lang="ru-RU" sz="2400" dirty="0" smtClean="0"/>
              <a:t> творив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псевдонімом</a:t>
            </a:r>
            <a:r>
              <a:rPr lang="ru-RU" sz="2400" dirty="0" smtClean="0"/>
              <a:t> </a:t>
            </a:r>
            <a:r>
              <a:rPr lang="ru-RU" sz="2400" dirty="0" err="1" smtClean="0"/>
              <a:t>Фредеріка</a:t>
            </a:r>
            <a:r>
              <a:rPr lang="ru-RU" sz="2400" dirty="0" smtClean="0"/>
              <a:t> Стендаля (Стендаль — </a:t>
            </a:r>
            <a:r>
              <a:rPr lang="ru-RU" sz="2400" dirty="0" err="1" smtClean="0"/>
              <a:t>назва</a:t>
            </a:r>
            <a:r>
              <a:rPr lang="ru-RU" sz="2400" dirty="0" smtClean="0"/>
              <a:t> </a:t>
            </a:r>
            <a:r>
              <a:rPr lang="ru-RU" sz="2400" dirty="0" err="1" smtClean="0"/>
              <a:t>німецького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4338" name="Picture 2" descr="C:\Users\Дарина\Desktop\ph08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42"/>
            <a:ext cx="4214826" cy="575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2374036" cy="316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857604"/>
            <a:ext cx="7199214" cy="3000396"/>
          </a:xfr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Стендаль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23 </a:t>
            </a:r>
            <a:r>
              <a:rPr lang="ru-RU" sz="2400" dirty="0" err="1" smtClean="0"/>
              <a:t>січня</a:t>
            </a:r>
            <a:r>
              <a:rPr lang="ru-RU" sz="2400" dirty="0" smtClean="0"/>
              <a:t> 1783 року в </a:t>
            </a:r>
            <a:r>
              <a:rPr lang="ru-RU" sz="2400" dirty="0" err="1" smtClean="0"/>
              <a:t>Греноблі</a:t>
            </a:r>
            <a:r>
              <a:rPr lang="ru-RU" sz="2400" dirty="0" smtClean="0"/>
              <a:t>, у </a:t>
            </a:r>
            <a:r>
              <a:rPr lang="ru-RU" sz="2400" dirty="0" err="1" smtClean="0"/>
              <a:t>родині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багатого</a:t>
            </a:r>
            <a:r>
              <a:rPr lang="ru-RU" sz="2400" dirty="0" smtClean="0"/>
              <a:t> адвоката.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хлопчика рано померла. </a:t>
            </a:r>
            <a:r>
              <a:rPr lang="ru-RU" sz="2400" dirty="0" err="1" smtClean="0"/>
              <a:t>Батько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переймався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сина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довіривши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католицькому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абатові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Ральяну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призвело</a:t>
            </a:r>
            <a:r>
              <a:rPr lang="ru-RU" sz="2400" dirty="0" smtClean="0"/>
              <a:t> до того,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Стендаль </a:t>
            </a:r>
            <a:r>
              <a:rPr lang="ru-RU" sz="2400" dirty="0" err="1" smtClean="0"/>
              <a:t>зненавидів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церкву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релігію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500594" cy="4929222"/>
          </a:xfr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У 1797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Стендаль вступив у </a:t>
            </a:r>
            <a:r>
              <a:rPr lang="ru-RU" sz="2400" dirty="0" err="1" smtClean="0"/>
              <a:t>Греноблі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Центральної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школи</a:t>
            </a:r>
            <a:r>
              <a:rPr lang="ru-RU" sz="2400" dirty="0" smtClean="0"/>
              <a:t>, метою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введення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республіці</a:t>
            </a:r>
            <a:r>
              <a:rPr lang="ru-RU" sz="2400" dirty="0" smtClean="0"/>
              <a:t> державного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замість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релігійного</a:t>
            </a:r>
            <a:r>
              <a:rPr lang="ru-RU" sz="2400" dirty="0" smtClean="0"/>
              <a:t>. Тут </a:t>
            </a:r>
            <a:r>
              <a:rPr lang="ru-RU" sz="2400" dirty="0" err="1" smtClean="0"/>
              <a:t>хлопець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захоплювався</a:t>
            </a:r>
            <a:r>
              <a:rPr lang="ru-RU" sz="2400" dirty="0" smtClean="0"/>
              <a:t> математикою.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закінчення</a:t>
            </a:r>
            <a:r>
              <a:rPr lang="ru-RU" sz="2400" dirty="0" smtClean="0"/>
              <a:t> курсу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відправили</a:t>
            </a:r>
            <a:r>
              <a:rPr lang="ru-RU" sz="2400" dirty="0" smtClean="0"/>
              <a:t> до Парижа для </a:t>
            </a:r>
            <a:r>
              <a:rPr lang="ru-RU" sz="2400" dirty="0" err="1" smtClean="0"/>
              <a:t>вступу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Політехнічну</a:t>
            </a:r>
            <a:r>
              <a:rPr lang="ru-RU" sz="2400" dirty="0" smtClean="0"/>
              <a:t> школу, </a:t>
            </a:r>
            <a:r>
              <a:rPr lang="ru-RU" sz="2400" dirty="0" err="1" smtClean="0"/>
              <a:t>куди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вступив.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286908" cy="20002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У 1800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сімнадця-тилітній</a:t>
            </a:r>
            <a:r>
              <a:rPr lang="ru-RU" sz="2400" dirty="0" smtClean="0"/>
              <a:t> Стендаль вступив в </a:t>
            </a:r>
            <a:r>
              <a:rPr lang="ru-RU" sz="2400" dirty="0" err="1" smtClean="0"/>
              <a:t>армію</a:t>
            </a:r>
            <a:r>
              <a:rPr lang="ru-RU" sz="2400" dirty="0" smtClean="0"/>
              <a:t> Наполеона.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прослужив у </a:t>
            </a:r>
            <a:r>
              <a:rPr lang="ru-RU" sz="2400" dirty="0" err="1" smtClean="0"/>
              <a:t>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два роки, а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подав у </a:t>
            </a:r>
            <a:r>
              <a:rPr lang="ru-RU" sz="2400" dirty="0" err="1" smtClean="0"/>
              <a:t>відставку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1802 року </a:t>
            </a:r>
            <a:r>
              <a:rPr lang="ru-RU" sz="2400" dirty="0" err="1" smtClean="0"/>
              <a:t>повернувся</a:t>
            </a:r>
            <a:r>
              <a:rPr lang="ru-RU" sz="2400" dirty="0" smtClean="0"/>
              <a:t> до Парижа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прихованим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наміром</a:t>
            </a:r>
            <a:r>
              <a:rPr lang="ru-RU" sz="2400" dirty="0" smtClean="0"/>
              <a:t> стати </a:t>
            </a:r>
            <a:r>
              <a:rPr lang="ru-RU" sz="2400" dirty="0" err="1" smtClean="0"/>
              <a:t>письменником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643338" cy="6215106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Стендаль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прихильником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ідеалізації</a:t>
            </a:r>
            <a:r>
              <a:rPr lang="ru-RU" sz="2400" dirty="0" smtClean="0"/>
              <a:t> Наполеона,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відбилося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в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творчості</a:t>
            </a:r>
            <a:r>
              <a:rPr lang="ru-RU" sz="2400" dirty="0" smtClean="0"/>
              <a:t>. Але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ставлення</a:t>
            </a:r>
            <a:r>
              <a:rPr lang="ru-RU" sz="2400" dirty="0" smtClean="0"/>
              <a:t> до Наполеона, особливо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останнім</a:t>
            </a:r>
            <a:r>
              <a:rPr lang="ru-RU" sz="2400" dirty="0" smtClean="0"/>
              <a:t> престолу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імператора</a:t>
            </a:r>
            <a:r>
              <a:rPr lang="ru-RU" sz="2400" dirty="0" smtClean="0"/>
              <a:t>,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,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критичним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8434" name="Picture 2" descr="C:\Users\Дарина\Desktop\1856599137_fcc02463f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262" y="0"/>
            <a:ext cx="523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падіння</a:t>
            </a:r>
            <a:r>
              <a:rPr lang="ru-RU" sz="2400" dirty="0" smtClean="0"/>
              <a:t> Наполеона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Бурбонів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Францію</a:t>
            </a:r>
            <a:r>
              <a:rPr lang="ru-RU" sz="2400" dirty="0" smtClean="0"/>
              <a:t> Стендаль </a:t>
            </a:r>
            <a:r>
              <a:rPr lang="ru-RU" sz="2400" dirty="0" err="1" smtClean="0"/>
              <a:t>їде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Італії</a:t>
            </a:r>
            <a:r>
              <a:rPr lang="ru-RU" sz="2400" dirty="0" smtClean="0"/>
              <a:t>,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наїздами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буваючи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батьківщині</a:t>
            </a:r>
            <a:r>
              <a:rPr lang="ru-RU" sz="2400" dirty="0" smtClean="0"/>
              <a:t>. Стендаль полюбив </a:t>
            </a:r>
            <a:r>
              <a:rPr lang="ru-RU" sz="2400" dirty="0" err="1" smtClean="0"/>
              <a:t>Італію</a:t>
            </a:r>
            <a:r>
              <a:rPr lang="ru-RU" sz="2400" dirty="0" smtClean="0"/>
              <a:t>; </a:t>
            </a:r>
            <a:r>
              <a:rPr lang="ru-RU" sz="2400" dirty="0" err="1" smtClean="0"/>
              <a:t>ця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відіграла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чималу</a:t>
            </a:r>
            <a:r>
              <a:rPr lang="ru-RU" sz="2400" dirty="0" smtClean="0"/>
              <a:t> роль у </a:t>
            </a:r>
            <a:r>
              <a:rPr lang="ru-RU" sz="2400" dirty="0" err="1" smtClean="0"/>
              <a:t>формуванні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поглядів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письменника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ШКОЛА\Зарубежка\стендаль\6506681367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4"/>
            <a:ext cx="9144000" cy="71437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876"/>
            <a:ext cx="7643866" cy="30003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Перебування</a:t>
            </a:r>
            <a:r>
              <a:rPr lang="ru-RU" dirty="0" smtClean="0"/>
              <a:t> в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залишило</a:t>
            </a:r>
            <a:r>
              <a:rPr lang="ru-RU" dirty="0" smtClean="0"/>
              <a:t> </a:t>
            </a:r>
            <a:r>
              <a:rPr lang="ru-RU" dirty="0" err="1" smtClean="0"/>
              <a:t>глибокий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у </a:t>
            </a:r>
            <a:r>
              <a:rPr lang="ru-RU" dirty="0" err="1" smtClean="0"/>
              <a:t>творчості</a:t>
            </a:r>
            <a:r>
              <a:rPr lang="ru-RU" dirty="0" smtClean="0"/>
              <a:t> Стендаля.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надихнула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на </a:t>
            </a:r>
            <a:r>
              <a:rPr lang="ru-RU" dirty="0" err="1" smtClean="0"/>
              <a:t>цілу</a:t>
            </a:r>
            <a:r>
              <a:rPr lang="ru-RU" dirty="0" smtClean="0"/>
              <a:t> низку </a:t>
            </a:r>
            <a:r>
              <a:rPr lang="ru-RU" dirty="0" err="1" smtClean="0"/>
              <a:t>творів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робота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«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в </a:t>
            </a:r>
            <a:r>
              <a:rPr lang="ru-RU" dirty="0" err="1" smtClean="0"/>
              <a:t>Італії</a:t>
            </a:r>
            <a:r>
              <a:rPr lang="ru-RU" dirty="0" smtClean="0"/>
              <a:t>», «</a:t>
            </a:r>
            <a:r>
              <a:rPr lang="ru-RU" dirty="0" err="1" smtClean="0"/>
              <a:t>Прогулянки</a:t>
            </a:r>
            <a:r>
              <a:rPr lang="ru-RU" dirty="0" smtClean="0"/>
              <a:t> по Риму», новели «</a:t>
            </a:r>
            <a:r>
              <a:rPr lang="ru-RU" dirty="0" err="1" smtClean="0"/>
              <a:t>Італійські</a:t>
            </a:r>
            <a:r>
              <a:rPr lang="ru-RU" dirty="0" smtClean="0"/>
              <a:t> </a:t>
            </a:r>
            <a:r>
              <a:rPr lang="ru-RU" dirty="0" err="1" smtClean="0"/>
              <a:t>хроніки</a:t>
            </a:r>
            <a:r>
              <a:rPr lang="ru-RU" dirty="0" smtClean="0"/>
              <a:t>». </a:t>
            </a:r>
            <a:r>
              <a:rPr lang="ru-RU" dirty="0" err="1" smtClean="0"/>
              <a:t>Нарешті</a:t>
            </a:r>
            <a:r>
              <a:rPr lang="ru-RU" dirty="0" smtClean="0"/>
              <a:t>, </a:t>
            </a:r>
            <a:r>
              <a:rPr lang="ru-RU" dirty="0" err="1" smtClean="0"/>
              <a:t>Італія</a:t>
            </a:r>
            <a:r>
              <a:rPr lang="ru-RU" dirty="0" smtClean="0"/>
              <a:t> дала </a:t>
            </a:r>
            <a:r>
              <a:rPr lang="ru-RU" dirty="0" err="1" smtClean="0"/>
              <a:t>йому</a:t>
            </a:r>
            <a:r>
              <a:rPr lang="ru-RU" dirty="0" smtClean="0"/>
              <a:t> сюжет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романів</a:t>
            </a:r>
            <a:r>
              <a:rPr lang="ru-RU" dirty="0" smtClean="0"/>
              <a:t> «</a:t>
            </a:r>
            <a:r>
              <a:rPr lang="ru-RU" dirty="0" err="1" smtClean="0"/>
              <a:t>Пармський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482" name="Picture 2" descr="C:\Users\Дарина\Desktop\158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714875"/>
            <a:ext cx="1571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9" y="-24"/>
            <a:ext cx="9149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28718"/>
            <a:ext cx="9144000" cy="321468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Стендаль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консулом у </a:t>
            </a:r>
            <a:r>
              <a:rPr lang="ru-RU" sz="2400" dirty="0" err="1" smtClean="0"/>
              <a:t>папських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володіннях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Чівітавеккія</a:t>
            </a:r>
            <a:r>
              <a:rPr lang="ru-RU" sz="2400" dirty="0" smtClean="0"/>
              <a:t>.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смілива</a:t>
            </a:r>
            <a:r>
              <a:rPr lang="ru-RU" sz="2400" dirty="0" smtClean="0"/>
              <a:t>, </a:t>
            </a:r>
            <a:r>
              <a:rPr lang="ru-RU" sz="2400" dirty="0" err="1" smtClean="0"/>
              <a:t>незалежна</a:t>
            </a:r>
            <a:r>
              <a:rPr lang="ru-RU" sz="2400" dirty="0" smtClean="0"/>
              <a:t> думка, </a:t>
            </a:r>
            <a:r>
              <a:rPr lang="ru-RU" sz="2400" dirty="0" err="1" smtClean="0"/>
              <a:t>співчуття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революції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якобінцям</a:t>
            </a:r>
            <a:r>
              <a:rPr lang="ru-RU" sz="2400" dirty="0" smtClean="0"/>
              <a:t>, </a:t>
            </a:r>
            <a:r>
              <a:rPr lang="ru-RU" sz="2400" dirty="0" err="1" smtClean="0"/>
              <a:t>атеїзм</a:t>
            </a:r>
            <a:r>
              <a:rPr lang="ru-RU" sz="2400" dirty="0" smtClean="0"/>
              <a:t>,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сповнені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бойового</a:t>
            </a:r>
            <a:r>
              <a:rPr lang="ru-RU" sz="2400" dirty="0" smtClean="0"/>
              <a:t> протесту твори </a:t>
            </a:r>
            <a:r>
              <a:rPr lang="ru-RU" sz="2400" dirty="0" err="1" smtClean="0"/>
              <a:t>робили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однаково</a:t>
            </a:r>
            <a:r>
              <a:rPr lang="ru-RU" sz="2400" dirty="0" smtClean="0"/>
              <a:t> тяжким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перебування</a:t>
            </a:r>
            <a:r>
              <a:rPr lang="ru-RU" sz="2400" dirty="0" smtClean="0"/>
              <a:t> як в </a:t>
            </a:r>
            <a:r>
              <a:rPr lang="ru-RU" sz="2400" dirty="0" err="1" smtClean="0"/>
              <a:t>Італії</a:t>
            </a:r>
            <a:r>
              <a:rPr lang="ru-RU" sz="2400" dirty="0" smtClean="0"/>
              <a:t>, так </a:t>
            </a:r>
            <a:r>
              <a:rPr lang="ru-RU" sz="2400" dirty="0" err="1" smtClean="0"/>
              <a:t>і</a:t>
            </a:r>
            <a:r>
              <a:rPr lang="ru-RU" sz="2400" dirty="0" smtClean="0"/>
              <a:t> в себе на </a:t>
            </a:r>
            <a:r>
              <a:rPr lang="ru-RU" sz="2400" dirty="0" err="1" smtClean="0"/>
              <a:t>батьківщині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1">
      <a:dk1>
        <a:srgbClr val="7F7F7F"/>
      </a:dk1>
      <a:lt1>
        <a:srgbClr val="3F3F3F"/>
      </a:lt1>
      <a:dk2>
        <a:srgbClr val="BF0000"/>
      </a:dk2>
      <a:lt2>
        <a:srgbClr val="595959"/>
      </a:lt2>
      <a:accent1>
        <a:srgbClr val="BF0000"/>
      </a:accent1>
      <a:accent2>
        <a:srgbClr val="FF0000"/>
      </a:accent2>
      <a:accent3>
        <a:srgbClr val="FF6566"/>
      </a:accent3>
      <a:accent4>
        <a:srgbClr val="F9B639"/>
      </a:accent4>
      <a:accent5>
        <a:srgbClr val="FF0000"/>
      </a:accent5>
      <a:accent6>
        <a:srgbClr val="FA8D3D"/>
      </a:accent6>
      <a:hlink>
        <a:srgbClr val="FFDE66"/>
      </a:hlink>
      <a:folHlink>
        <a:srgbClr val="FF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1">
    <a:dk1>
      <a:srgbClr val="7F7F7F"/>
    </a:dk1>
    <a:lt1>
      <a:srgbClr val="3F3F3F"/>
    </a:lt1>
    <a:dk2>
      <a:srgbClr val="BF0000"/>
    </a:dk2>
    <a:lt2>
      <a:srgbClr val="595959"/>
    </a:lt2>
    <a:accent1>
      <a:srgbClr val="BF0000"/>
    </a:accent1>
    <a:accent2>
      <a:srgbClr val="FF0000"/>
    </a:accent2>
    <a:accent3>
      <a:srgbClr val="FF6566"/>
    </a:accent3>
    <a:accent4>
      <a:srgbClr val="F9B639"/>
    </a:accent4>
    <a:accent5>
      <a:srgbClr val="FF0000"/>
    </a:accent5>
    <a:accent6>
      <a:srgbClr val="FA8D3D"/>
    </a:accent6>
    <a:hlink>
      <a:srgbClr val="FFDE66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765</TotalTime>
  <Words>563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Стендаль   (1783—1842) </vt:lpstr>
      <vt:lpstr>Один з видатних французьких письменників XIX століття Анрі Бейль творив під псевдонімом Фредеріка Стендаля (Стендаль — назва німецького міста)</vt:lpstr>
      <vt:lpstr>Стендаль народився 23 січня 1783 року в Греноблі, у родині багатого адвоката. Мати хлопчика рано померла. Батько не переймався вихованням сина, довіривши його католицькому абатові Ральяну. Це призвело до того, що Стендаль зненавидів і церкву, і релігію. </vt:lpstr>
      <vt:lpstr>У 1797 році Стендаль вступив у Греноблі до Центральної школи, метою якої було введення в республіці державного і світського навчання замість релігійного. Тут хлопець захоплювався математикою. Після закінчення курсу його відправили до Парижа для вступу в Політехнічну школу, куди він так і не вступив. </vt:lpstr>
      <vt:lpstr>У 1800 році сімнадця-тилітній Стендаль вступив в армію Наполеона. Він прослужив у ній понад два роки, а потім подав у відставку й 1802 року повернувся до Парижа з прихованим наміром стати письменником.</vt:lpstr>
      <vt:lpstr>Стендаль був прихильником ідеалізації Наполеона, що відбилося і в його творчості. Але його ставлення до Наполеона, особливо після захоплення останнім престолу Франції і перетворення на імператора, було, проте, досить критичним. </vt:lpstr>
      <vt:lpstr>Після падіння Наполеона й повернення Бурбонів у Францію Стендаль їде до Італії, лише наїздами буваючи на батьківщині. Стендаль полюбив Італію; ця країна відіграла чималу роль у формуванні поглядів письменника. </vt:lpstr>
      <vt:lpstr>Перебування в Італії залишило глибокий слід у творчості Стендаля. Ця країна надихнула його на цілу низку творів. Це робота з історії мистецтва «Історія живопису в Італії», «Прогулянки по Риму», новели «Італійські хроніки». Нарешті, Італія дала йому сюжет одного з найбільших його романів «Пармський монастир».</vt:lpstr>
      <vt:lpstr>Стендаль стає консулом у папських володіннях у Чівітавеккія. Його смілива, незалежна думка, співчуття революції і якобінцям, атеїзм, його сповнені бойового протесту твори робили однаково тяжким його перебування як в Італії, так і в себе на батьківщині.</vt:lpstr>
      <vt:lpstr>Стендаль почував себе хворим, проте досить часто їздив з Чівітавеккії до Рима. У 1841 році з ним стався перший апоплексичний удар. Йому дали відпустку, і восени він знову приїхав до Парижа, маючи намір пробути там усього кілька днів. І несподівано його звалив другий удар.</vt:lpstr>
      <vt:lpstr>Після смерті письменника навколо його імені критики створили «змову мовчання». Першим, хто заговорив про нього і змусив звернути увагу на Стендаля, був Бальзак. </vt:lpstr>
      <vt:lpstr>Називаючи Стендаля чудовим художником, Бальзак стверджував, що зрозуміти його можуть тільки найбільш піднесені уми суспільства.</vt:lpstr>
      <vt:lpstr>Творчість Стендаля належить до першого етапу в розвитку французького критичного реалізму. Стендаль вносить у літературу бойовий дух і героїчні традиції нещодавньої революції. Зв'язок його з просвітителями можна спостерігати як у творчості, так і в його філософії й естетиці.</vt:lpstr>
      <vt:lpstr>    «Червоне і чорне»   Цей перший великий роман Стендаля вийшов у 1830 році, в рік Липневої революції.</vt:lpstr>
      <vt:lpstr>Про глибокий соціальний зміст роману свідчить уже його назва. Під «червоним», «чорним» Стендаль мав на увазі зіткнення двох сил — революції (червоне) і реакції (чорне). Епіграфом до свого роману Стендаль узяв слова Дантона: «Правда, сувора правда!».</vt:lpstr>
      <vt:lpstr>«Історія живопису в Італії», «Прогулянки по Риму»«Італійські хроніки».«Пармська обитель», «Расин і Шекспір», «Ваніна Ваніні», «Червоне і чорне».</vt:lpstr>
      <vt:lpstr>             АФОРИЗМИ Любов - чудова квітка, але потрібна відвага, щоб підійти й зірвати його на краю прірви.  Усе можна пізнати, тільки не самого себе.  Любов - єдина пристрасть, що оплачується тією же монетою, яку сама чеканить.  Ледарство - мати нудьги.</vt:lpstr>
      <vt:lpstr>Ніякість літератури є симптомом стану цивілізації.  на землі.  Головне достоїнство мови - у ясності.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Дарина</dc:creator>
  <cp:lastModifiedBy>111</cp:lastModifiedBy>
  <cp:revision>79</cp:revision>
  <dcterms:created xsi:type="dcterms:W3CDTF">2011-05-14T13:15:34Z</dcterms:created>
  <dcterms:modified xsi:type="dcterms:W3CDTF">2013-09-19T05:19:57Z</dcterms:modified>
</cp:coreProperties>
</file>