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4" r:id="rId9"/>
    <p:sldId id="265" r:id="rId10"/>
    <p:sldId id="262" r:id="rId11"/>
    <p:sldId id="266" r:id="rId12"/>
    <p:sldId id="267" r:id="rId13"/>
    <p:sldId id="268" r:id="rId14"/>
    <p:sldId id="271" r:id="rId15"/>
    <p:sldId id="274" r:id="rId16"/>
    <p:sldId id="276" r:id="rId17"/>
    <p:sldId id="275" r:id="rId18"/>
    <p:sldId id="273" r:id="rId19"/>
    <p:sldId id="272" r:id="rId20"/>
    <p:sldId id="279" r:id="rId21"/>
    <p:sldId id="278" r:id="rId22"/>
    <p:sldId id="277" r:id="rId23"/>
    <p:sldId id="280" r:id="rId24"/>
    <p:sldId id="270" r:id="rId25"/>
    <p:sldId id="269" r:id="rId26"/>
    <p:sldId id="281" r:id="rId2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64EE37-907A-4943-B048-AE62C0120F7E}" type="datetimeFigureOut">
              <a:rPr lang="uk-UA" smtClean="0"/>
              <a:t>17.08.2013</a:t>
            </a:fld>
            <a:endParaRPr lang="uk-UA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415240-194C-4B97-9198-DDE68FE1831B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64EE37-907A-4943-B048-AE62C0120F7E}" type="datetimeFigureOut">
              <a:rPr lang="uk-UA" smtClean="0"/>
              <a:t>17.08.2013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415240-194C-4B97-9198-DDE68FE1831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64EE37-907A-4943-B048-AE62C0120F7E}" type="datetimeFigureOut">
              <a:rPr lang="uk-UA" smtClean="0"/>
              <a:t>17.08.2013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415240-194C-4B97-9198-DDE68FE1831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64EE37-907A-4943-B048-AE62C0120F7E}" type="datetimeFigureOut">
              <a:rPr lang="uk-UA" smtClean="0"/>
              <a:t>17.08.2013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415240-194C-4B97-9198-DDE68FE1831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64EE37-907A-4943-B048-AE62C0120F7E}" type="datetimeFigureOut">
              <a:rPr lang="uk-UA" smtClean="0"/>
              <a:t>17.08.2013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415240-194C-4B97-9198-DDE68FE1831B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64EE37-907A-4943-B048-AE62C0120F7E}" type="datetimeFigureOut">
              <a:rPr lang="uk-UA" smtClean="0"/>
              <a:t>17.08.2013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415240-194C-4B97-9198-DDE68FE1831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64EE37-907A-4943-B048-AE62C0120F7E}" type="datetimeFigureOut">
              <a:rPr lang="uk-UA" smtClean="0"/>
              <a:t>17.08.2013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415240-194C-4B97-9198-DDE68FE1831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64EE37-907A-4943-B048-AE62C0120F7E}" type="datetimeFigureOut">
              <a:rPr lang="uk-UA" smtClean="0"/>
              <a:t>17.08.2013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415240-194C-4B97-9198-DDE68FE1831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64EE37-907A-4943-B048-AE62C0120F7E}" type="datetimeFigureOut">
              <a:rPr lang="uk-UA" smtClean="0"/>
              <a:t>17.08.2013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415240-194C-4B97-9198-DDE68FE1831B}" type="slidenum">
              <a:rPr lang="uk-UA" smtClean="0"/>
              <a:t>‹#›</a:t>
            </a:fld>
            <a:endParaRPr lang="uk-UA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64EE37-907A-4943-B048-AE62C0120F7E}" type="datetimeFigureOut">
              <a:rPr lang="uk-UA" smtClean="0"/>
              <a:t>17.08.2013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415240-194C-4B97-9198-DDE68FE1831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64EE37-907A-4943-B048-AE62C0120F7E}" type="datetimeFigureOut">
              <a:rPr lang="uk-UA" smtClean="0"/>
              <a:t>17.08.2013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415240-194C-4B97-9198-DDE68FE1831B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264EE37-907A-4943-B048-AE62C0120F7E}" type="datetimeFigureOut">
              <a:rPr lang="uk-UA" smtClean="0"/>
              <a:t>17.08.2013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415240-194C-4B97-9198-DDE68FE1831B}" type="slidenum">
              <a:rPr lang="uk-UA" smtClean="0"/>
              <a:t>‹#›</a:t>
            </a:fld>
            <a:endParaRPr lang="uk-UA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700808"/>
            <a:ext cx="6851104" cy="2924190"/>
          </a:xfrm>
        </p:spPr>
        <p:txBody>
          <a:bodyPr>
            <a:normAutofit fontScale="90000"/>
          </a:bodyPr>
          <a:lstStyle/>
          <a:p>
            <a:pPr marL="182880" indent="0" algn="ctr">
              <a:lnSpc>
                <a:spcPct val="100000"/>
              </a:lnSpc>
              <a:buNone/>
            </a:pPr>
            <a:r>
              <a:rPr lang="uk-UA" sz="5000" dirty="0"/>
              <a:t>Одеський національний академічний театр опери та </a:t>
            </a:r>
            <a:r>
              <a:rPr lang="uk-UA" sz="5000" dirty="0" smtClean="0"/>
              <a:t>балету</a:t>
            </a:r>
            <a:endParaRPr lang="uk-UA" sz="5000" dirty="0"/>
          </a:p>
        </p:txBody>
      </p:sp>
    </p:spTree>
    <p:extLst>
      <p:ext uri="{BB962C8B-B14F-4D97-AF65-F5344CB8AC3E}">
        <p14:creationId xmlns:p14="http://schemas.microsoft.com/office/powerpoint/2010/main" val="239997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5008" y="6093296"/>
            <a:ext cx="7498080" cy="764704"/>
          </a:xfrm>
        </p:spPr>
        <p:txBody>
          <a:bodyPr/>
          <a:lstStyle/>
          <a:p>
            <a:pPr marL="82296" indent="0" algn="ctr">
              <a:buNone/>
            </a:pPr>
            <a:r>
              <a:rPr lang="uk-UA" i="1" dirty="0" err="1"/>
              <a:t>Терпсіхора</a:t>
            </a:r>
            <a:r>
              <a:rPr lang="uk-UA" i="1" dirty="0"/>
              <a:t> з дівчинкою</a:t>
            </a:r>
            <a:endParaRPr lang="uk-UA" dirty="0"/>
          </a:p>
        </p:txBody>
      </p:sp>
      <p:pic>
        <p:nvPicPr>
          <p:cNvPr id="6146" name="Picture 2" descr="&amp;Fcy;&amp;acy;&amp;jcy;&amp;lcy;:Terpsichore-Odes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4085"/>
            <a:ext cx="5976664" cy="5793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4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5966405"/>
            <a:ext cx="7498080" cy="875184"/>
          </a:xfrm>
        </p:spPr>
        <p:txBody>
          <a:bodyPr/>
          <a:lstStyle/>
          <a:p>
            <a:pPr marL="82296" indent="0" algn="ctr">
              <a:buNone/>
            </a:pPr>
            <a:r>
              <a:rPr lang="uk-UA" i="1" dirty="0"/>
              <a:t>Скульптурна група «Трагедія»</a:t>
            </a:r>
            <a:endParaRPr lang="uk-UA" dirty="0"/>
          </a:p>
        </p:txBody>
      </p:sp>
      <p:pic>
        <p:nvPicPr>
          <p:cNvPr id="12290" name="Picture 2" descr="&amp;Fcy;&amp;acy;&amp;jcy;&amp;lcy;:&amp;Tcy;&amp;iecy;&amp;acy;&amp;tcy;&amp;rcy;-&amp;tcy;&amp;rcy;&amp;acy;&amp;gcy;&amp;iecy;&amp;dcy;&amp;iukcy;&amp;yacy;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6632"/>
            <a:ext cx="3816424" cy="5908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76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6102806"/>
            <a:ext cx="7498080" cy="755194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uk-UA" i="1" dirty="0"/>
              <a:t>Скульптурна група «Комедія»</a:t>
            </a:r>
          </a:p>
        </p:txBody>
      </p:sp>
      <p:pic>
        <p:nvPicPr>
          <p:cNvPr id="13314" name="Picture 2" descr="&amp;Fcy;&amp;acy;&amp;jcy;&amp;lcy;:&amp;Tcy;&amp;iecy;&amp;acy;&amp;tcy;&amp;rcy;-&amp;kcy;&amp;ocy;&amp;mcy;&amp;iecy;&amp;dcy;&amp;iukcy;&amp;yacy;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16632"/>
            <a:ext cx="4168899" cy="6017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76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43391"/>
            <a:ext cx="7498080" cy="6552728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dirty="0"/>
              <a:t>З</a:t>
            </a:r>
            <a:r>
              <a:rPr lang="ru-RU" dirty="0" smtClean="0"/>
              <a:t>ала </a:t>
            </a:r>
            <a:r>
              <a:rPr lang="ru-RU" dirty="0" err="1"/>
              <a:t>глядачів</a:t>
            </a:r>
            <a:r>
              <a:rPr lang="ru-RU" dirty="0"/>
              <a:t>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створена </a:t>
            </a:r>
            <a:r>
              <a:rPr lang="ru-RU" dirty="0"/>
              <a:t>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стилі</a:t>
            </a:r>
            <a:r>
              <a:rPr lang="ru-RU" dirty="0" smtClean="0"/>
              <a:t> </a:t>
            </a:r>
            <a:r>
              <a:rPr lang="ru-RU" dirty="0" err="1"/>
              <a:t>пізнього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французького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рококо </a:t>
            </a:r>
            <a:r>
              <a:rPr lang="ru-RU" dirty="0"/>
              <a:t>та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прикрашена </a:t>
            </a:r>
            <a:br>
              <a:rPr lang="ru-RU" dirty="0" smtClean="0"/>
            </a:br>
            <a:r>
              <a:rPr lang="ru-RU" dirty="0" err="1" smtClean="0"/>
              <a:t>ліпними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err="1" smtClean="0"/>
              <a:t>позолоченими</a:t>
            </a:r>
            <a:r>
              <a:rPr lang="ru-RU" dirty="0" smtClean="0"/>
              <a:t> </a:t>
            </a:r>
            <a:r>
              <a:rPr lang="ru-RU" dirty="0"/>
              <a:t>орнаментами. В основу </a:t>
            </a:r>
            <a:r>
              <a:rPr lang="ru-RU" dirty="0" err="1"/>
              <a:t>композиції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прикрашає</a:t>
            </a:r>
            <a:r>
              <a:rPr lang="ru-RU" dirty="0"/>
              <a:t> стелю, </a:t>
            </a:r>
            <a:r>
              <a:rPr lang="ru-RU" dirty="0" err="1"/>
              <a:t>покладено</a:t>
            </a:r>
            <a:r>
              <a:rPr lang="ru-RU" dirty="0"/>
              <a:t> 4 </a:t>
            </a:r>
            <a:r>
              <a:rPr lang="ru-RU" dirty="0" err="1"/>
              <a:t>картини-медальйони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Лефлера</a:t>
            </a:r>
            <a:r>
              <a:rPr lang="ru-RU" dirty="0"/>
              <a:t> на </a:t>
            </a:r>
            <a:r>
              <a:rPr lang="ru-RU" dirty="0" err="1"/>
              <a:t>сюжети</a:t>
            </a:r>
            <a:r>
              <a:rPr lang="ru-RU" dirty="0"/>
              <a:t> з </a:t>
            </a:r>
            <a:r>
              <a:rPr lang="ru-RU" dirty="0" err="1" smtClean="0"/>
              <a:t>Шекспіра</a:t>
            </a:r>
            <a:r>
              <a:rPr lang="ru-RU" dirty="0" smtClean="0"/>
              <a:t>. </a:t>
            </a:r>
            <a:r>
              <a:rPr lang="ru-RU" dirty="0" err="1" smtClean="0"/>
              <a:t>Вражає</a:t>
            </a:r>
            <a:r>
              <a:rPr lang="ru-RU" dirty="0" smtClean="0"/>
              <a:t> </a:t>
            </a:r>
            <a:r>
              <a:rPr lang="ru-RU" dirty="0" err="1"/>
              <a:t>витонченістю</a:t>
            </a:r>
            <a:r>
              <a:rPr lang="ru-RU" dirty="0"/>
              <a:t> </a:t>
            </a:r>
            <a:r>
              <a:rPr lang="ru-RU" dirty="0" err="1"/>
              <a:t>ажурних</a:t>
            </a:r>
            <a:r>
              <a:rPr lang="ru-RU" dirty="0"/>
              <a:t> деталей велика люстра в </a:t>
            </a:r>
            <a:r>
              <a:rPr lang="ru-RU" dirty="0" err="1"/>
              <a:t>центрі</a:t>
            </a:r>
            <a:r>
              <a:rPr lang="ru-RU" dirty="0"/>
              <a:t> </a:t>
            </a:r>
            <a:r>
              <a:rPr lang="ru-RU" dirty="0" err="1"/>
              <a:t>стелі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14338" name="Picture 2" descr="http://img.copypast.ru/uploads/A_J_K/1207271724/foto7a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8"/>
          <a:stretch/>
        </p:blipFill>
        <p:spPr bwMode="auto">
          <a:xfrm>
            <a:off x="4067944" y="116632"/>
            <a:ext cx="4954601" cy="3402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76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6237312"/>
            <a:ext cx="7498080" cy="504056"/>
          </a:xfrm>
        </p:spPr>
        <p:txBody>
          <a:bodyPr>
            <a:normAutofit fontScale="92500" lnSpcReduction="10000"/>
          </a:bodyPr>
          <a:lstStyle/>
          <a:p>
            <a:pPr marL="82296" indent="0" algn="ctr">
              <a:buNone/>
            </a:pPr>
            <a:r>
              <a:rPr lang="ru-RU" i="1" dirty="0"/>
              <a:t>Вид </a:t>
            </a:r>
            <a:r>
              <a:rPr lang="ru-RU" i="1" dirty="0" err="1"/>
              <a:t>із</a:t>
            </a:r>
            <a:r>
              <a:rPr lang="ru-RU" i="1" dirty="0"/>
              <a:t> залу на сцену</a:t>
            </a:r>
            <a:endParaRPr lang="uk-UA" i="1" dirty="0"/>
          </a:p>
        </p:txBody>
      </p:sp>
      <p:pic>
        <p:nvPicPr>
          <p:cNvPr id="15362" name="Picture 2" descr="&amp;Fcy;&amp;acy;&amp;jcy;&amp;lcy;:Hall and sce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60" y="980728"/>
            <a:ext cx="8015024" cy="4598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86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6237312"/>
            <a:ext cx="7498080" cy="619432"/>
          </a:xfrm>
        </p:spPr>
        <p:txBody>
          <a:bodyPr/>
          <a:lstStyle/>
          <a:p>
            <a:pPr marL="82296" indent="0" algn="ctr">
              <a:buNone/>
            </a:pPr>
            <a:r>
              <a:rPr lang="ru-RU" i="1" dirty="0"/>
              <a:t>Вид </a:t>
            </a:r>
            <a:r>
              <a:rPr lang="ru-RU" i="1" dirty="0" err="1"/>
              <a:t>із</a:t>
            </a:r>
            <a:r>
              <a:rPr lang="ru-RU" i="1" dirty="0"/>
              <a:t> залу на стелю</a:t>
            </a:r>
            <a:endParaRPr lang="uk-UA" i="1" dirty="0"/>
          </a:p>
        </p:txBody>
      </p:sp>
      <p:pic>
        <p:nvPicPr>
          <p:cNvPr id="16386" name="Picture 2" descr="&amp;Fcy;&amp;acy;&amp;jcy;&amp;lcy;:Ceiling Odessa opera thea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68846"/>
            <a:ext cx="7908032" cy="5120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01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6237312"/>
            <a:ext cx="7498080" cy="620688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uk-UA" i="1" dirty="0"/>
              <a:t>Золоті скульптури на сходах</a:t>
            </a:r>
          </a:p>
        </p:txBody>
      </p:sp>
      <p:pic>
        <p:nvPicPr>
          <p:cNvPr id="17410" name="Picture 2" descr="&amp;Fcy;&amp;acy;&amp;jcy;&amp;lcy;:Treppenhaus Oper Odessa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573" y="188640"/>
            <a:ext cx="4509779" cy="6013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28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6093296"/>
            <a:ext cx="7498080" cy="659160"/>
          </a:xfrm>
        </p:spPr>
        <p:txBody>
          <a:bodyPr/>
          <a:lstStyle/>
          <a:p>
            <a:pPr marL="82296" indent="0" algn="ctr">
              <a:buNone/>
            </a:pPr>
            <a:r>
              <a:rPr lang="uk-UA" i="1" dirty="0"/>
              <a:t>Люстра у залі</a:t>
            </a:r>
          </a:p>
        </p:txBody>
      </p:sp>
      <p:pic>
        <p:nvPicPr>
          <p:cNvPr id="18434" name="Picture 2" descr="&amp;Fcy;&amp;acy;&amp;jcy;&amp;lcy;:Opernhaus Odessa Kronleuch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298" y="188639"/>
            <a:ext cx="7735190" cy="5801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6056" y="368660"/>
            <a:ext cx="3888432" cy="6300700"/>
          </a:xfrm>
        </p:spPr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r>
              <a:rPr lang="uk-UA" dirty="0"/>
              <a:t>У театрі відбуваються симфонічні концерти, зокрема, органні, бо театр має найкращі в місті акустичні дані та вбудований орган.</a:t>
            </a:r>
          </a:p>
          <a:p>
            <a:pPr marL="82296" indent="0">
              <a:buNone/>
            </a:pPr>
            <a:endParaRPr lang="en-US" dirty="0" smtClean="0"/>
          </a:p>
          <a:p>
            <a:pPr marL="82296" indent="0">
              <a:buNone/>
            </a:pPr>
            <a:endParaRPr lang="en-US" dirty="0"/>
          </a:p>
          <a:p>
            <a:pPr marL="82296" indent="0">
              <a:buNone/>
            </a:pPr>
            <a:r>
              <a:rPr lang="uk-UA" dirty="0" smtClean="0"/>
              <a:t>При </a:t>
            </a:r>
            <a:r>
              <a:rPr lang="uk-UA" dirty="0"/>
              <a:t>театрі впродовж кількох десятків років працює дитяча балетна школа — унікальний творчий заклад міста і «кузня кадрів» для балетної трупи театру</a:t>
            </a:r>
            <a:r>
              <a:rPr lang="uk-UA" dirty="0" smtClean="0"/>
              <a:t>.</a:t>
            </a:r>
          </a:p>
          <a:p>
            <a:pPr marL="82296" indent="0">
              <a:buNone/>
            </a:pPr>
            <a:endParaRPr lang="uk-UA" dirty="0"/>
          </a:p>
        </p:txBody>
      </p:sp>
      <p:pic>
        <p:nvPicPr>
          <p:cNvPr id="19458" name="Picture 2" descr="http://mir-teatra.net/uploads/posts/2012-03/1332871230_odesskiy-teatr-opery-i-baleta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814" y="3573016"/>
            <a:ext cx="3756593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www.odessatourism.in.ua/UploadFiles/iekskursii/opernyteatr/File_24252287Ld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71" y="404664"/>
            <a:ext cx="38100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35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145257"/>
            <a:ext cx="2924565" cy="2520280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ru-RU" dirty="0" err="1"/>
              <a:t>Афіша</a:t>
            </a:r>
            <a:r>
              <a:rPr lang="ru-RU" dirty="0"/>
              <a:t> на </a:t>
            </a:r>
            <a:r>
              <a:rPr lang="ru-RU" dirty="0" err="1"/>
              <a:t>відкриття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1-го </a:t>
            </a:r>
            <a:r>
              <a:rPr lang="ru-RU" dirty="0"/>
              <a:t>сезону театра </a:t>
            </a:r>
            <a:r>
              <a:rPr lang="ru-RU" dirty="0" err="1"/>
              <a:t>Одеси</a:t>
            </a:r>
            <a:r>
              <a:rPr lang="ru-RU" dirty="0"/>
              <a:t>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1887 </a:t>
            </a:r>
            <a:r>
              <a:rPr lang="ru-RU" dirty="0" err="1"/>
              <a:t>рік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20482" name="Picture 2" descr="&amp;Fcy;&amp;acy;&amp;jcy;&amp;lcy;:&amp;Acy;&amp;fcy;&amp;iukcy;&amp;shcy;&amp;acy; &amp;ncy;&amp;acy; &amp;vcy;&amp;iukcy;&amp;dcy;&amp;kcy;&amp;rcy;&amp;icy;&amp;tcy;&amp;tcy;&amp;yacy; &amp;tcy;&amp;iecy;&amp;acy;&amp;tcy;&amp;rcy;&amp;acy; &amp;Ocy;&amp;dcy;&amp;iecy;&amp;scy;&amp;icy;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0648"/>
            <a:ext cx="4101845" cy="6289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59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5164832"/>
            <a:ext cx="7498080" cy="1693168"/>
          </a:xfrm>
        </p:spPr>
        <p:txBody>
          <a:bodyPr/>
          <a:lstStyle/>
          <a:p>
            <a:pPr marL="0" indent="0" algn="ctr">
              <a:buNone/>
            </a:pPr>
            <a:r>
              <a:rPr lang="vi-VN" dirty="0" smtClean="0"/>
              <a:t>Одеський національний академічний театр опери </a:t>
            </a:r>
            <a:r>
              <a:rPr lang="vi-VN" dirty="0"/>
              <a:t>та </a:t>
            </a:r>
            <a:r>
              <a:rPr lang="vi-VN" dirty="0" smtClean="0"/>
              <a:t>балету</a:t>
            </a:r>
            <a:r>
              <a:rPr lang="vi-VN" dirty="0"/>
              <a:t> — один із найдавніших оперних театрів України.</a:t>
            </a:r>
            <a:endParaRPr lang="uk-UA" dirty="0"/>
          </a:p>
        </p:txBody>
      </p:sp>
      <p:pic>
        <p:nvPicPr>
          <p:cNvPr id="1026" name="Picture 2" descr="&amp;Fcy;&amp;acy;&amp;jcy;&amp;lcy;:Odessa theat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8640"/>
            <a:ext cx="6445975" cy="4834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74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1508" name="Picture 4" descr="http://i017.radikal.ru/1207/34/2eb4e15c083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" r="5315"/>
          <a:stretch/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93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2532" name="Picture 4" descr="http://www.pentagon.in.ua/uploads/forum/images/13172772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73" y="1"/>
            <a:ext cx="9176923" cy="688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39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3554" name="Picture 2" descr="http://www.odessatourism.in.ua/UploadFiles/teater/Img_17347209UqU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9"/>
          <a:stretch/>
        </p:blipFill>
        <p:spPr bwMode="auto">
          <a:xfrm>
            <a:off x="-1" y="0"/>
            <a:ext cx="9191174" cy="688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93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4578" name="Picture 2" descr="http://g.io.ua/img_aa/large/1912/45/1912458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8" b="3872"/>
          <a:stretch/>
        </p:blipFill>
        <p:spPr bwMode="auto">
          <a:xfrm>
            <a:off x="0" y="0"/>
            <a:ext cx="91399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17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9218" name="Picture 2" descr="http://www.encyclopediaofukraine.com/pic%5CO%5CD%5COdesa%20Opera%20and%20Ballet%20Theat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1"/>
          <a:stretch/>
        </p:blipFill>
        <p:spPr bwMode="auto">
          <a:xfrm>
            <a:off x="-3509" y="1"/>
            <a:ext cx="9147509" cy="687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76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&amp;Fcy;&amp;acy;&amp;jcy;&amp;lcy;:Operniy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" r="3318"/>
          <a:stretch/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309320"/>
            <a:ext cx="2123728" cy="548680"/>
          </a:xfrm>
          <a:gradFill flip="none" rotWithShape="1"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10800000" scaled="1"/>
            <a:tileRect/>
          </a:gradFill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uk-UA" dirty="0" smtClean="0"/>
              <a:t>Панорама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4376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1835696" y="2492896"/>
            <a:ext cx="5544616" cy="1151383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uk-UA" sz="5800" dirty="0" smtClean="0"/>
              <a:t>Дякую за увагу!</a:t>
            </a:r>
            <a:endParaRPr lang="uk-UA" sz="5800" dirty="0"/>
          </a:p>
        </p:txBody>
      </p:sp>
    </p:spTree>
    <p:extLst>
      <p:ext uri="{BB962C8B-B14F-4D97-AF65-F5344CB8AC3E}">
        <p14:creationId xmlns:p14="http://schemas.microsoft.com/office/powerpoint/2010/main" val="46321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764704"/>
            <a:ext cx="4032448" cy="5616624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3400" dirty="0" smtClean="0"/>
              <a:t>Театр </a:t>
            </a:r>
            <a:r>
              <a:rPr lang="ru-RU" sz="3400" dirty="0" err="1" smtClean="0"/>
              <a:t>був</a:t>
            </a:r>
            <a:r>
              <a:rPr lang="ru-RU" sz="3400" dirty="0" smtClean="0"/>
              <a:t> </a:t>
            </a:r>
            <a:r>
              <a:rPr lang="ru-RU" sz="3400" dirty="0" err="1" smtClean="0"/>
              <a:t>зведений</a:t>
            </a:r>
            <a:r>
              <a:rPr lang="ru-RU" sz="3400" dirty="0" smtClean="0"/>
              <a:t> </a:t>
            </a:r>
            <a:r>
              <a:rPr lang="uk-UA" sz="3400" dirty="0" smtClean="0"/>
              <a:t>в </a:t>
            </a:r>
            <a:r>
              <a:rPr lang="ru-RU" sz="3400" dirty="0"/>
              <a:t>1809 </a:t>
            </a:r>
            <a:r>
              <a:rPr lang="ru-RU" sz="3400" dirty="0" err="1" smtClean="0"/>
              <a:t>році</a:t>
            </a:r>
            <a:r>
              <a:rPr lang="ru-RU" sz="3400" dirty="0" smtClean="0"/>
              <a:t>. </a:t>
            </a:r>
            <a:r>
              <a:rPr lang="ru-RU" sz="3400" dirty="0"/>
              <a:t>Автором </a:t>
            </a:r>
            <a:r>
              <a:rPr lang="ru-RU" sz="3400" dirty="0" err="1"/>
              <a:t>цього</a:t>
            </a:r>
            <a:r>
              <a:rPr lang="ru-RU" sz="3400" dirty="0"/>
              <a:t> проекту </a:t>
            </a:r>
            <a:r>
              <a:rPr lang="ru-RU" sz="3400" dirty="0" err="1"/>
              <a:t>був</a:t>
            </a:r>
            <a:r>
              <a:rPr lang="ru-RU" sz="3400" dirty="0"/>
              <a:t> </a:t>
            </a:r>
            <a:r>
              <a:rPr lang="ru-RU" sz="3400" dirty="0" err="1"/>
              <a:t>відомий</a:t>
            </a:r>
            <a:r>
              <a:rPr lang="ru-RU" sz="3400" dirty="0"/>
              <a:t> </a:t>
            </a:r>
            <a:r>
              <a:rPr lang="ru-RU" sz="3400" dirty="0" err="1"/>
              <a:t>французький</a:t>
            </a:r>
            <a:r>
              <a:rPr lang="ru-RU" sz="3400" dirty="0"/>
              <a:t> </a:t>
            </a:r>
            <a:r>
              <a:rPr lang="ru-RU" sz="3400" dirty="0" err="1"/>
              <a:t>архітектор</a:t>
            </a:r>
            <a:r>
              <a:rPr lang="ru-RU" sz="3400" dirty="0"/>
              <a:t> Тома де </a:t>
            </a:r>
            <a:r>
              <a:rPr lang="ru-RU" sz="3400" dirty="0" err="1"/>
              <a:t>Томон</a:t>
            </a:r>
            <a:r>
              <a:rPr lang="ru-RU" sz="3400" dirty="0"/>
              <a:t>, автор ряду </a:t>
            </a:r>
            <a:r>
              <a:rPr lang="ru-RU" sz="3400" dirty="0" err="1"/>
              <a:t>будівель</a:t>
            </a:r>
            <a:r>
              <a:rPr lang="ru-RU" sz="3400" dirty="0"/>
              <a:t> в </a:t>
            </a:r>
            <a:r>
              <a:rPr lang="ru-RU" sz="3400" dirty="0" err="1" smtClean="0"/>
              <a:t>Петербурзі</a:t>
            </a:r>
            <a:r>
              <a:rPr lang="ru-RU" sz="3400" dirty="0" smtClean="0"/>
              <a:t>. </a:t>
            </a:r>
            <a:endParaRPr lang="uk-UA" sz="3400" dirty="0"/>
          </a:p>
        </p:txBody>
      </p:sp>
      <p:pic>
        <p:nvPicPr>
          <p:cNvPr id="3074" name="Picture 2" descr="Jean Francois Thomas de Thom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124744"/>
            <a:ext cx="3415280" cy="4559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91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rtlib.ru/objects/gallery_551/artlib_gallery-275869-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3" r="-1"/>
          <a:stretch/>
        </p:blipFill>
        <p:spPr bwMode="auto">
          <a:xfrm>
            <a:off x="-44926" y="-33404"/>
            <a:ext cx="9188926" cy="689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2592288"/>
          </a:xfrm>
          <a:gradFill>
            <a:gsLst>
              <a:gs pos="0">
                <a:schemeClr val="bg1">
                  <a:alpha val="60000"/>
                </a:schemeClr>
              </a:gs>
              <a:gs pos="50000">
                <a:schemeClr val="bg1">
                  <a:alpha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uk-UA" dirty="0"/>
              <a:t>10 лютого 1810 року відбулося урочисте відкриття. Першою виставою були одноактна опера </a:t>
            </a:r>
            <a:r>
              <a:rPr lang="uk-UA" dirty="0" err="1"/>
              <a:t>Фреліха</a:t>
            </a:r>
            <a:r>
              <a:rPr lang="uk-UA" dirty="0"/>
              <a:t> «Нове Сімейство» і водевіль «Утішена вдова» російської трупи </a:t>
            </a:r>
            <a:r>
              <a:rPr lang="uk-UA" dirty="0" smtClean="0"/>
              <a:t>Порфирія </a:t>
            </a:r>
            <a:r>
              <a:rPr lang="uk-UA" dirty="0" err="1"/>
              <a:t>Фортунатова</a:t>
            </a:r>
            <a:r>
              <a:rPr lang="uk-UA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137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4359275"/>
            <a:ext cx="7992888" cy="2473951"/>
          </a:xfrm>
        </p:spPr>
        <p:txBody>
          <a:bodyPr>
            <a:noAutofit/>
          </a:bodyPr>
          <a:lstStyle/>
          <a:p>
            <a:pPr marL="82296" indent="0" algn="ctr">
              <a:buNone/>
            </a:pPr>
            <a:r>
              <a:rPr lang="uk-UA" sz="2700" dirty="0"/>
              <a:t>Для виправлення недоліків будівлі театру проводилися неодноразові </a:t>
            </a:r>
            <a:r>
              <a:rPr lang="uk-UA" sz="2700" dirty="0" smtClean="0"/>
              <a:t>перебудови. </a:t>
            </a:r>
            <a:r>
              <a:rPr lang="uk-UA" sz="2700" dirty="0"/>
              <a:t>Роботи по останній переробці будівлі закінчилися 31 грудня 1872 року, а в ніч на 2 січня 1873 театр повністю згорів через загоряння газового ріжка, що висвітлює годинник в нічний час. </a:t>
            </a:r>
          </a:p>
        </p:txBody>
      </p:sp>
      <p:pic>
        <p:nvPicPr>
          <p:cNvPr id="4098" name="Picture 2" descr="&amp;Fcy;&amp;acy;&amp;jcy;&amp;lcy;:&amp;Ocy;&amp;pcy;&amp;iecy;&amp;rcy;&amp;ncy;&amp;icy;&amp;jcy; &amp;tcy;&amp;iecy;&amp;acy;&amp;tcy;&amp;rcy; &amp;vcy; &amp;Ocy;&amp;dcy;&amp;iecy;&amp;scy;&amp;iukcy;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2075"/>
            <a:ext cx="5876925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98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548680"/>
            <a:ext cx="7776864" cy="2736304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dirty="0" err="1"/>
              <a:t>Створити</a:t>
            </a:r>
            <a:r>
              <a:rPr lang="ru-RU" dirty="0"/>
              <a:t> проект нового </a:t>
            </a:r>
            <a:r>
              <a:rPr lang="ru-RU" dirty="0" err="1"/>
              <a:t>міського</a:t>
            </a:r>
            <a:r>
              <a:rPr lang="ru-RU" dirty="0"/>
              <a:t> театру </a:t>
            </a:r>
            <a:r>
              <a:rPr lang="ru-RU" dirty="0" err="1"/>
              <a:t>запропонували</a:t>
            </a:r>
            <a:r>
              <a:rPr lang="ru-RU" dirty="0"/>
              <a:t> </a:t>
            </a:r>
            <a:r>
              <a:rPr lang="ru-RU" dirty="0" err="1"/>
              <a:t>віденським</a:t>
            </a:r>
            <a:r>
              <a:rPr lang="ru-RU" dirty="0"/>
              <a:t> </a:t>
            </a:r>
            <a:r>
              <a:rPr lang="ru-RU" dirty="0" err="1"/>
              <a:t>архітекторам</a:t>
            </a:r>
            <a:r>
              <a:rPr lang="ru-RU" dirty="0"/>
              <a:t> Герману </a:t>
            </a:r>
            <a:r>
              <a:rPr lang="ru-RU" dirty="0" err="1"/>
              <a:t>Гельмеру</a:t>
            </a:r>
            <a:r>
              <a:rPr lang="ru-RU" dirty="0"/>
              <a:t> </a:t>
            </a:r>
            <a:r>
              <a:rPr lang="ru-RU" dirty="0" smtClean="0"/>
              <a:t> і Фердинанду </a:t>
            </a:r>
            <a:r>
              <a:rPr lang="ru-RU" dirty="0" err="1" smtClean="0"/>
              <a:t>Фельнеру</a:t>
            </a:r>
            <a:r>
              <a:rPr lang="ru-RU" dirty="0" smtClean="0"/>
              <a:t>. </a:t>
            </a:r>
            <a:r>
              <a:rPr lang="ru-RU" dirty="0" err="1"/>
              <a:t>Урочисте</a:t>
            </a:r>
            <a:r>
              <a:rPr lang="ru-RU" dirty="0"/>
              <a:t> </a:t>
            </a:r>
            <a:r>
              <a:rPr lang="ru-RU" dirty="0" err="1"/>
              <a:t>відкриття</a:t>
            </a:r>
            <a:r>
              <a:rPr lang="ru-RU" dirty="0"/>
              <a:t> театру </a:t>
            </a:r>
            <a:r>
              <a:rPr lang="ru-RU" dirty="0" err="1"/>
              <a:t>відбулося</a:t>
            </a:r>
            <a:r>
              <a:rPr lang="ru-RU" dirty="0"/>
              <a:t> 13 </a:t>
            </a:r>
            <a:r>
              <a:rPr lang="ru-RU" dirty="0" err="1"/>
              <a:t>жовтня</a:t>
            </a:r>
            <a:r>
              <a:rPr lang="ru-RU" dirty="0"/>
              <a:t> 1887 </a:t>
            </a:r>
            <a:r>
              <a:rPr lang="ru-RU" dirty="0" smtClean="0"/>
              <a:t>року.</a:t>
            </a:r>
            <a:endParaRPr lang="uk-UA" dirty="0"/>
          </a:p>
        </p:txBody>
      </p:sp>
      <p:pic>
        <p:nvPicPr>
          <p:cNvPr id="5124" name="Picture 4" descr="&amp;Fcy;&amp;acy;&amp;jcy;&amp;lcy;:Fellnerhelm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168" y="3284984"/>
            <a:ext cx="5132413" cy="3405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84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170" name="Picture 2" descr="&amp;Fcy;&amp;acy;&amp;jcy;&amp;lcy;:&amp;Ocy;&amp;pcy;&amp;iecy;&amp;rcy;&amp;ncy;&amp;icy;&amp;jcy; &amp;tcy;&amp;iecy;&amp;acy;&amp;tcy;&amp;rcy; &amp;vcy; &amp;Ocy;&amp;dcy;&amp;iecy;&amp;scy;&amp;iukcy; 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3"/>
          <a:stretch/>
        </p:blipFill>
        <p:spPr bwMode="auto">
          <a:xfrm>
            <a:off x="-1" y="0"/>
            <a:ext cx="923814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46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60648"/>
            <a:ext cx="7560840" cy="6538358"/>
          </a:xfrm>
        </p:spPr>
        <p:txBody>
          <a:bodyPr>
            <a:normAutofit fontScale="92500"/>
          </a:bodyPr>
          <a:lstStyle/>
          <a:p>
            <a:pPr marL="82296" indent="0">
              <a:buNone/>
            </a:pPr>
            <a:r>
              <a:rPr lang="uk-UA" dirty="0"/>
              <a:t>Будівля театру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виконана </a:t>
            </a:r>
            <a:r>
              <a:rPr lang="uk-UA" dirty="0"/>
              <a:t>в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стилі </a:t>
            </a:r>
            <a:br>
              <a:rPr lang="uk-UA" dirty="0" smtClean="0"/>
            </a:br>
            <a:r>
              <a:rPr lang="uk-UA" dirty="0" smtClean="0"/>
              <a:t>віденського </a:t>
            </a:r>
            <a:br>
              <a:rPr lang="uk-UA" dirty="0" smtClean="0"/>
            </a:br>
            <a:r>
              <a:rPr lang="uk-UA" dirty="0" smtClean="0"/>
              <a:t>бароко</a:t>
            </a:r>
            <a:r>
              <a:rPr lang="uk-UA" dirty="0"/>
              <a:t>. Зовні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структурно с</a:t>
            </a:r>
            <a:br>
              <a:rPr lang="uk-UA" dirty="0" smtClean="0"/>
            </a:br>
            <a:r>
              <a:rPr lang="uk-UA" dirty="0" err="1" smtClean="0"/>
              <a:t>кладається</a:t>
            </a:r>
            <a:r>
              <a:rPr lang="uk-UA" dirty="0" smtClean="0"/>
              <a:t> </a:t>
            </a:r>
            <a:r>
              <a:rPr lang="uk-UA" dirty="0"/>
              <a:t>з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3 поверхів</a:t>
            </a:r>
            <a:r>
              <a:rPr lang="uk-UA" dirty="0"/>
              <a:t>. </a:t>
            </a:r>
            <a:r>
              <a:rPr lang="uk-UA" dirty="0" smtClean="0"/>
              <a:t>1-й  </a:t>
            </a:r>
            <a:r>
              <a:rPr lang="uk-UA" dirty="0"/>
              <a:t>2-й, прикрашені </a:t>
            </a:r>
            <a:r>
              <a:rPr lang="uk-UA" dirty="0" smtClean="0"/>
              <a:t>колонами </a:t>
            </a:r>
            <a:r>
              <a:rPr lang="uk-UA" dirty="0"/>
              <a:t>тосканського ордеру в </a:t>
            </a:r>
            <a:r>
              <a:rPr lang="uk-UA" dirty="0" smtClean="0"/>
              <a:t>лоджіях, </a:t>
            </a:r>
            <a:r>
              <a:rPr lang="uk-UA" dirty="0"/>
              <a:t>утворюють одне ціле, виглядають </a:t>
            </a:r>
            <a:r>
              <a:rPr lang="uk-UA" dirty="0" smtClean="0"/>
              <a:t>фундаментально</a:t>
            </a:r>
            <a:r>
              <a:rPr lang="uk-UA" dirty="0"/>
              <a:t>, надаючи будівлі статичності. 3-й поверх — </a:t>
            </a:r>
            <a:r>
              <a:rPr lang="uk-UA" dirty="0" smtClean="0"/>
              <a:t>ажурний</a:t>
            </a:r>
            <a:r>
              <a:rPr lang="uk-UA" dirty="0"/>
              <a:t>, </a:t>
            </a:r>
            <a:r>
              <a:rPr lang="uk-UA" dirty="0" smtClean="0"/>
              <a:t>із колонами </a:t>
            </a:r>
            <a:r>
              <a:rPr lang="uk-UA" dirty="0"/>
              <a:t>та </a:t>
            </a:r>
            <a:r>
              <a:rPr lang="uk-UA" dirty="0" smtClean="0"/>
              <a:t>пілястрами.</a:t>
            </a:r>
            <a:r>
              <a:rPr lang="uk-UA" dirty="0"/>
              <a:t> </a:t>
            </a:r>
            <a:r>
              <a:rPr lang="uk-UA" dirty="0" smtClean="0"/>
              <a:t>Він приховує тяжкість нижніх поверхів і створює </a:t>
            </a:r>
            <a:r>
              <a:rPr lang="uk-UA" dirty="0"/>
              <a:t>ілюзію </a:t>
            </a:r>
            <a:r>
              <a:rPr lang="uk-UA" dirty="0" smtClean="0"/>
              <a:t>легкості.</a:t>
            </a:r>
            <a:endParaRPr lang="uk-UA" dirty="0"/>
          </a:p>
        </p:txBody>
      </p:sp>
      <p:pic>
        <p:nvPicPr>
          <p:cNvPr id="10242" name="Picture 2" descr="http://www.etoya.ru/files/images/pub/part_0/11983/src/lori-0001033034-www.jpg?615_4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335" y="96272"/>
            <a:ext cx="5048343" cy="3332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76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5975648"/>
            <a:ext cx="7498080" cy="882352"/>
          </a:xfrm>
        </p:spPr>
        <p:txBody>
          <a:bodyPr/>
          <a:lstStyle/>
          <a:p>
            <a:pPr marL="82296" indent="0" algn="ctr">
              <a:buNone/>
            </a:pPr>
            <a:r>
              <a:rPr lang="uk-UA" i="1" dirty="0"/>
              <a:t>Верхня частина фасаду</a:t>
            </a:r>
          </a:p>
        </p:txBody>
      </p:sp>
      <p:pic>
        <p:nvPicPr>
          <p:cNvPr id="11266" name="Picture 2" descr="&amp;Fcy;&amp;acy;&amp;jcy;&amp;lcy;:&amp;Tcy;&amp;iecy;&amp;acy;&amp;tcy;&amp;rcy;-&amp;fcy;&amp;acy;&amp;scy;&amp;acy;&amp;dcy;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5690"/>
            <a:ext cx="428625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76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102</TotalTime>
  <Words>210</Words>
  <Application>Microsoft Office PowerPoint</Application>
  <PresentationFormat>Экран (4:3)</PresentationFormat>
  <Paragraphs>23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Солнцестояние</vt:lpstr>
      <vt:lpstr>Одеський національний академічний театр опери та балету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Миколаївський собор</dc:title>
  <dc:creator>hp</dc:creator>
  <cp:lastModifiedBy>hp</cp:lastModifiedBy>
  <cp:revision>15</cp:revision>
  <dcterms:created xsi:type="dcterms:W3CDTF">2013-05-18T13:37:09Z</dcterms:created>
  <dcterms:modified xsi:type="dcterms:W3CDTF">2013-08-17T11:51:35Z</dcterms:modified>
</cp:coreProperties>
</file>