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306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2" r:id="rId42"/>
    <p:sldId id="303" r:id="rId43"/>
    <p:sldId id="307" r:id="rId44"/>
    <p:sldId id="308" r:id="rId45"/>
    <p:sldId id="298" r:id="rId46"/>
    <p:sldId id="299" r:id="rId47"/>
    <p:sldId id="300" r:id="rId48"/>
    <p:sldId id="301" r:id="rId49"/>
    <p:sldId id="309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3298" autoAdjust="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4417-82B4-4B41-B80E-0323776D4A47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1AFE-50E9-4C93-8F31-6B565B13E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4417-82B4-4B41-B80E-0323776D4A47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1AFE-50E9-4C93-8F31-6B565B13E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4417-82B4-4B41-B80E-0323776D4A47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1AFE-50E9-4C93-8F31-6B565B13E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4417-82B4-4B41-B80E-0323776D4A47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1AFE-50E9-4C93-8F31-6B565B13E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4417-82B4-4B41-B80E-0323776D4A47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1AFE-50E9-4C93-8F31-6B565B13E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4417-82B4-4B41-B80E-0323776D4A47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1AFE-50E9-4C93-8F31-6B565B13E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4417-82B4-4B41-B80E-0323776D4A47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1AFE-50E9-4C93-8F31-6B565B13E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4417-82B4-4B41-B80E-0323776D4A47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1AFE-50E9-4C93-8F31-6B565B13E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4417-82B4-4B41-B80E-0323776D4A47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1AFE-50E9-4C93-8F31-6B565B13E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4417-82B4-4B41-B80E-0323776D4A47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1AFE-50E9-4C93-8F31-6B565B13E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4417-82B4-4B41-B80E-0323776D4A47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1AFE-50E9-4C93-8F31-6B565B13E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64417-82B4-4B41-B80E-0323776D4A47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01AFE-50E9-4C93-8F31-6B565B13E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3071834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/>
            </a:r>
            <a:br>
              <a:rPr lang="uk-UA" b="1" i="1" dirty="0" smtClean="0">
                <a:solidFill>
                  <a:srgbClr val="0070C0"/>
                </a:solidFill>
              </a:rPr>
            </a:br>
            <a:r>
              <a:rPr lang="uk-UA" b="1" i="1" dirty="0" smtClean="0">
                <a:solidFill>
                  <a:srgbClr val="0070C0"/>
                </a:solidFill>
              </a:rPr>
              <a:t> День </a:t>
            </a:r>
            <a:br>
              <a:rPr lang="uk-UA" b="1" i="1" dirty="0" smtClean="0">
                <a:solidFill>
                  <a:srgbClr val="0070C0"/>
                </a:solidFill>
              </a:rPr>
            </a:br>
            <a:r>
              <a:rPr lang="uk-UA" b="1" i="1" dirty="0" smtClean="0">
                <a:solidFill>
                  <a:srgbClr val="0070C0"/>
                </a:solidFill>
              </a:rPr>
              <a:t>української </a:t>
            </a:r>
            <a:r>
              <a:rPr lang="uk-UA" b="1" i="1" dirty="0" smtClean="0">
                <a:solidFill>
                  <a:srgbClr val="0070C0"/>
                </a:solidFill>
              </a:rPr>
              <a:t>писемності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3105834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89113" indent="-1789113"/>
            <a:r>
              <a:rPr lang="uk-UA" sz="6000" b="1" dirty="0" smtClean="0">
                <a:solidFill>
                  <a:srgbClr val="002060"/>
                </a:solidFill>
              </a:rPr>
              <a:t>“Рідна мова,          калинова”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26" name="AutoShape 2" descr="data:image/jpg;base64,/9j/4AAQSkZJRgABAQAAAQABAAD/2wCEAAkGBhQSERQUEhQWFRUVFhcXFhcYGRoXHRYeGhcYFxceGB0ZHSYeGBkjGxoYHzAgIyoqLSwsFh4xNTAqNSYrLCkBCQoKDgwOGg8PGiklHyUsLCwqKiotLC8vLCwsLCwtLSwsLywpLCwsLCwsLC0sLCwsLCwsLCwsLCwpLCwsLCwsLP/AABEIAN0A5AMBIgACEQEDEQH/xAAcAAACAgMBAQAAAAAAAAAAAAAABgQFAQMHAgj/xABCEAACAQIEBAQDBQUGBgIDAAABAhEAAwQSITEFBkFREyJhcTKBkQdCUqGxFCNicsEkM0OC0fAVU5KiwuGy8RZjc//EABoBAAEFAQAAAAAAAAAAAAAAAAABAgMEBQb/xAAxEQACAgEEAQIDBwQDAQAAAAAAAQIDEQQSITFBBVETcbEiIzJhgaHRFJHw8UJSwTP/2gAMAwEAAhEDEQA/AO41iiKKACiiigDNFQcdxi1ZMXGgxmiCTExMAbTVZb52sksMtyAYDZYnQdCQQNY26UD4wlLpDDRSvb55WFzWXBJ1G4iCTDARm2GUxM6VZ2OZLL3EthtXEoejHUlZ6OAJymDSZEcJR7Ra0Vis0o0KKKr+NcYGGtG6yO6gjNkAJUfiMkeUdTSN4WQLCiqbh/N+FvQEvJmP3CQGHuDVqt9SSAwJG4kSJ2ntTI2wl00BsorE0TUgGaKi4vidq0VFy4iFzlQMwBY9gDvUkGkyugM0UUUoAar+K8wYfDZf2i8lrNouZon2G5r1xjjNnC2jdxFxbdsEAs2gk6Aep9K4LzBxI4zFXMU4PmMWw0eRFkIPQ/ePq1MnLahspYOv8N+0bB3r3hI7AkwpZSuczEKD5jtMxFNFcF5BseJj2ueI9u1h7Ze7cQDKCJJVnPwiNSBvTDxT7WcQzf2W3bW2D5WeXLrBEkCAp2YQTMxUMLXzuDdxlnWZor56PMuNVxebG3iwYsAcpUFtCAkRGwArs/I/Ert/BWrl6c7LqTl19fJoPanq1OW0FLJf0UUVMOCiiigAoorFAEfE8RtW/wC8uIn8zAfrSvxbnCSyWhpGlzNBM/hjbpqfpVzxPlm1dlgAjzOYDfvmHWe+9KPGuCGw0EZk6NH69JoLmmhVJ/afPsRQCxLHViNWOp+tF0lVkiQN4Ex6wOntWpLUDVRrrMAaV7stmH7uTHWSF+vX5A001Hx0YxDQoI+EkSQZAkaH26T8+9a7tkgNBKk6yNCp0AYdiDGtSLakGCVJgkrBj9ZWR9ar73EUtwHMEeX8cgwACRrO246UjeOxjfuOfKXMVy9ce3eIJygoQIkLCt7sZDHprpTXXKcDjbqOLlu2FZDo1wsMwKwwKDUD3PQGnLhHN4chby5GOgYaofnup9D9aor1PTOfw938GTdBKT2jLWIoBrNaJAIPN3Ig817DrpBL2gN+pKAbHfy/TXdB/Z1kMpZWnMHViGnoQfTpXezXPOeuUihbFWBK737YExGpuIB/3KN99wZydbo3JfEq4f1LNFii8SXAq4LiGItZcmIuiDmhmLBiTJZp+InttTjwv7TJdExNrwwYU3Q0jMdvLEqp7zSLZuSqkEQ0EEQQZrN0ZpBgg9+21Y1Wqtql2XpUQsRdc44nxsZdYrCW1W2GOuZQCWKGdAHJ16x6CvPCebMRhriFrl29ZAhkYhiF1ggnWR6nWqLgNknDurXGLM92J1KwYKEneBr7NpUtSMqD72UfpvRdqZq6U0/JVVSawdn4fxBL1tbltsyOJBFSJrl3KHNBw11LN1ybFw5VLFQLTSSBtJzf0p45p5lt4HCviLmsABFG7s3wKvufyBPSuj0upV8M+SrOLg8M5d9p/MTYrFHDjKtjCuZaZL3PD8xPQKgYiO4NJ1zFRaZ2BywSqjeBtPqd/SoJxU5bYbzv+8umM0ycxHzad+nvV9wbh63rWIv30Z7Nq3ltScqXb7EqoYAeeGK7aD1pHLLyyr+Jkbl/GOuHexaKhL5m+9savInw0/AgmCRqddhvJtsGMIJC6E9PUDv8qgYkwVs2j5gB4rAgZRGoE7M2/oPlVpgOFXWtHwEbICFN1tEWCM0M58xidFB1pmeQfJ74TwhsbiUwyg5SZuMBPhoImdIBbYH3rvPDeHpYtJatKFRAAoH+965ThOdEwlvw8BhwmeC92+xLs0ASVG5HuB6VA/8AyzHMrI+KYhmJlQEaNgMw+Eeix71LFpPLFjJRR2+azXE+VON4sY2xZ/anK+YQ4ZlM67INTvqx03mu1LU8LNzaJE8nqiiipBwUUVgUAZqLxDCeLbZJK5hEgAx9alVigDn3FcAbL5H2IJG20wY9NRp+tR07AkA9o09q6Jfwqvo6hvcA0q8Q5UZM7IyBJZoaRlGunXbams0qdUmsTF7GPkEKsliAqzG/Viem+utRMLwtRLPDMWLH8KnoFG2kDUiakoGJBaAAZA3J0IE9hrMda9o0muO9V9QdstlMvs+fmMvty8J8FHzTexAVEwyklyczD7oERqdp/pU/hTXWtD9pQB9mAOYN2Om3qO4qWzCD26+lbcHgLt85bKmf+YR5EnrJ0YxqAJ6Vm1qV0VVCHOe/JWcuRg5X5rtG2LV26odCVEyAwHwwTpPT5U2TXNePcgLhP3+Gtm8sfv7JY5m/E6Nvm3JG3p0q55NxLPkbDXDcwrBsyufNZYfd7/00rsqJW07aprK8MiHKsGgVmtMQ5Hztyp+x3RctL/ZrrjQa+C7NtHS2x1H4SSNiKo1Q6me3+xXccbg1uo1u4AyOCrA9Qa5JzDwZsJe8NpyN/dXDs+hJWf8AmAbg77jrGB6lpGvvYL5/yaGlu/4sqOX8rG8us+LmZgTBzKCpBOxAGUx29alJYH0ABPeK1YC+bV4ofguksh7PHmU/zgSPUHvUtiNdYUN1PeCB6AE7daxLm97a6eByWJtMj45BliMxY6CJ1JAWPWTW37Z+OD9xhTEWba3HH4nKkKoG4IUEz/GKjXLzXXVbRKlHBa6BopXok/E4+in2qR/wW2hZwBmbVmYlnYnqzHUk1c0uoWmi9yeX4G20O3ro51wrBX7glEOZyCXbyjX+ECWAFM+KuYlrNmyGtW0sElbaWzlZjpmaWljqY9zV/ZwLFQVgAfU/6VWcQUCLatkuXW8NTIABbcydNBJ+VTrWzsniKx+4i0sIJuQsYOy6P5r9tQrZrr5Z1nMwMtDMfwj5xTHxXmS5fCm2jFRolswqoBpOwUGO1T7vL3C7IVFxF1njKXt2xdSYnzZVhj8z61ouPZBlLV++FgAXXWwGkidLOogfiPyrVSfbM6eM8cIqQpkm4yDXKsEHUjWT0PpVjwvDlyqW0e4bhhYGmnctCg1bWeN3VNpsPZs2FtkwiqHnSAHcgMR1O1W+A+0DFW3ZrwW7b8gUCEgkwTopYATEGdt6k4xyQbY+5t5M5GxdvFm/fZrKgQqoyeYTOVwM0g77jYV00CvNtpAPcTXurcIKPKLCWOgooop4oUUViaAM0Vis0AYNLfH+NFptWgTOjMAT8lgan1pkNEVBfXKyDjGWM+RUIVjgeIuNpbI11Z/IB9dT8hU3D8nXSfO6ov8ADLMfrAH504RQazavRdND8Sb+bF3MQUwdlOJW7JBdQCIc5hnyh9AABIB60/CkHmRQuI8VAc1u4LnuR5XHtk/SnrDXw6qymQwBHzp+gsr+JZVBYw+v2E58myKr+F8Bs4drjWUyG62d4Jgn0BMKPQd6saK1WkxDArNFYNKBqxeKW2jO5hVBYn0GtInNvMtrEolq2q3rTrnuTKuIMBbfW3fXVtRplA+9U7njjDqThyk27qKQ4MEHOZzA6FNANNdaU0hWEASZJ99P9/Khl7TadTW6Ro4xy9csorGb2GZAyYld06obqj4GH4x5ZGuWqnH8RItM2ni+W0I+HM7ZUuKPVTPplIp85R5utol3DkM/hP5AgzeV5Yg9AFaRr6UpcyYJrt5buEwjW8vme38XUl2CrIEDaJ1JMTXP6nT0Ka2SWc/h/wA9x26SzGXjyb8LhxZRURScqwB892PruT61vWyWObMJ0kdP9fnVZg+aFfKvhMrMJUBlOb+WYzfKTU7/AIgxHltnXSXIX8hJNYdldkZPcuS4rI47N+Lx62ELuQI0Ea5idlA3JPaueXLz3HzXkD3CToWTKgnWFLaEDQz1607Ya3dRg7XQzgkiEBC9sitIEDrvRi+J32YzezN1VktMGjYOuTX6zV7R2U1Z3PLM/UbrOF0J1vHX3UZECiD99QJ6DyzppPrW7A4VhDXLip6aEyTrqTGY+1dBwXMuGEHFcPslhpns20Pv5G109Cab+AcN4deVbuFs2CFJhhbUFWO8yJB963qp12r7EkUHVjs5Jh7yqQPEDHceYMTJjYb66aU7cpcmXmuF8Unh2x5raiA06QTBMdYiD3roFnhtpCWS2ik7lVUE+5AqTVlU+4igkCjSs0UVOSBRRRQAGlzmngl+7D4a9cRgNUDsqtG0QdD+tMdFMnBTjtYHLlxWNsGHu3f+rxI91cSKm4TnrEr8XhXh87bfUSPqBTlxjgiYhSD5XiFcDUe/celc54twxrTFLohh8JGxE7qR09Nx1rndVVqdI98JNx+nzQzodMBz5h3gXCbLHpcECf5h5fzFMNu4GEggg7Eag+1cbuqRofOD7SJ/I/Ot/D8XcskHD3WtzEodU+aHT6RS0esNf/Vfqhdx2CsGlLgvPisy28SBac6K/wDhuewJ+FvQ/Wm0Gt2m+F0d0GOE3mG3F5vUz9QP/dTOTsfo1gnVPMv8p/0OlSOZ8JIVwNtG/wDH5TI+dLFrEGzftXdgDkf2bST6A/rXL3ylo/Ud/iXP8ki5R0Ws1gVmuuRGFYNZrBpQOf8ANN262IZbuTKkm2QCGAbLodYI0PbUVSYThrX7hBz27aqYdSAWYFQB6RLSDvpV9zLcdsTcRsvlChIBBhhIzGddcw9INJ3GuOvgcBauFi5vXGkpCEB1ZjkOoBUgCap6qyUYqMO28I04yUaUOWVEGVFC6akCOkCY3NHJdtmxt98pKrbRA+bSdSQR+L+kUucExb/sYu32Luy+I0COgJ0HxEAAfKnnkXhvh2DdzE/tDeLl6LO0ep3Nc9o6nZrM+xDbJbCl505JU57tu14ltzN6yBqD1uW/XqVHuNZlMs4LL5HZihnw7xOoBHwuw7R5XPaDXc4pO5m5G8TPcwwTO3x2m0S53I6I59oPUda19boXYnKvv2/9X5/UZVcsbZiCcGyoYZvNEmSRPdTvkb0OmtR/GKgeUb66xHad/rWi/h3sOy2mNplMth3HlB2IjdQf4TB3E0Lx4wc2HfOB93UNr90nULGssNKwnTPOO/2Za2vsnBiQQViNxObt6VJ4HxVsHiEuqxyOwS6nR82in+cfnVIeYmJIWxc6QWZQCfkfhHcVssYp2u2rl1LTi2xbwpeG1EZjImIkaaGlqhOuW58fqJOuU1xE76jyAe4mvVVnAeOWsTaD2z6MvVD2I6VZ111c1OKkmZrWAoooqQQKKKKAI2OvOqE27fiN+HMFn5nSlPFfaBctGLmEZDMQzx9PLr8pp1rRjMEl1SlxVdTuGEioLa5yX2JYEefAn2vtKBMGwf8AK6k/RorfjObcFiE8PEh7YO2dSsHuHWQp9ZqLxj7P2GuHKsmv7q5uv8jwTHo31pSuWijm35kddGRv9D+o0NYl2o1eneLEmvlwNb9y+xPLFyM+GZcTa6FWXOPcfC/uCD6VUPbAOS4pU/hYFT8gYPzFQ/gOdSyN+K2Sh+cb/nVzgObXMJilXF2h1Kr4ievZvyNZ+3TXc8wf7CcMg3MPOh86noRJ9vX50xcncytbZbF1i1tjltuTqh6I06x2n2qbhOWcJil8XC3WVTpCnMARuCrglSO2lc643afxnRWKBGjMRDuFOkiYXzD3jtU8NPdo5KzctvuSRi28I7liFUqQ2xEGdK59x6z4fiKSCAjMD0iCQfypXuvn1uF7hHVyXP8A3TVfibCjyqAr3PLOoGu5IB19upijWamvWJRccYfDLT08orOTrnI3GnxWES5cUKfhETqBAnX/AHpTFXI+VeP3cFetWSxfDOwt5W18ItsVMbE7j1rrlbuhujZWkvBXlFxeGFFFFXhpScxcD8YB0jxFBAnQON8pPTXY9J9a5TxgW8jYPFBkDEC34iEFfvQOhKwQGGhB3ruNc4+1Y/tFzDYNNWl7zAdAEZVn3Bcj2qrqq4zr58cp/mSwscePBL5b5W8dEe6AtggFLIGpA2zkaAdco+ZNPSKAABoBS79nmKz8Ps/wgp/0kimSmaOqEK04rl9jZycmFYis0VdGFRx7lizih+8WHAhbi6Mvz6j0Olcy5k5QvYWWYF7X40BIA/jGpX8x612SsEVVv0td3ffuT1XyqfB89GCNNv8Ae1brFrqK6nxv7OcPelrQ/Z7h1zWwMpP8SHyn5QfWlC7yVjMPva8ZR9+0ZPvkMMPYZqyLdBZX1yjWq1tcuHwyw+yrGWhcu2VtHxBqb2VjIn4XY7EdI0IrplcVtuLbgqzWbg2nNaYdx5wJHpqKduWOfVuRaxRVLkwr/dudtdlb0+lW9JqVH7uaa+ZnamrnfHodKKwDWa1imFFFFABUXGcSt2hNy4iD+IgfTvUo1X4vgNi62a5ZRmMeYqM2m3m3pss4+z2BU4z7QcLbMS7E/hQifYtFVfE+aMHiQBdw15o+Fwq5l/lYPIrPG+RH8zYd8wP+E8ad8rHp6H60pYvhRs/3qNb6HcCfcaVharU6uvicVj8llDG35Pd+3ZJPhXyBrC3rbofbOoKn6CtKcPLLKgXI1/dMHYfJfMPpXgEbhtv4v1qNcs5nAUu1z7oRczk9MuUZh76Ad6yd0bJY24+Q3C7NnD+aHwOJlBLXRDW2BWdNHYbgr367V7DNcYvcLXHYyzGd/TsOwGwiomGwd+5i3S85YhlTMfO0jcZhoQo00694ronD+EWrRECSJ8x76Cr3wLLV8OL4XeS5TJVrc+xIxjG38SkHQ5TufT0qDc+AsYLSpkaxDKRHtW3H3DcxN662pLsqj8Kq2UR6kDeoOA4kJ8NliFSCdmkdPUHpVJ1bW9nOC25JpORss8Uz3ijIyi1cXM0ZgArK0wPMBHoa7rw7iVu+ge06up6qZH/o+lcWwXDWLtcylUuRlfb94gg5fkR75SKk8Nd7N1ntHwroPnj4X7Zl2ZT9RV3T6uOml+HhpGfZJuTTO1UVTcs8xri7U6LcXS4k/CfTup3Bq5rpK7I2RUo9DTxduZQSZgAnQSdOw60hcu8Me/iMZxDw2zuDbw63QbcgKBswlRoF26E9a6BWKScN+MgUPJHBHwmDt2rkZxmZ4MiWYnQ1Ew3Nh/4pewr5QgCC0RuWyK7g+sMIppIrg3HuKOcdfa3mN1cVcZTbUsVyN4alo6ELFVr5OmtbPckhFSbyd6oqj5U5nTGWQw8twCLls6Mh9QdY9avKtVzU47kRhRRWJp4GaxFE15u31UFmIUDckwB8zQBi9YVxDAMOoIBH0NVWI5NwVwENhbBn/wDWo/MAGp+C4lbvAm04cAwSNRP9aoeMc4BZXD5XIkFyZRY0MR8ZnTcCoLbqq4b5tYF56GSzZCKFUQAAAOwG1bK5Xi+J4hmLXMTdUAAnK/hqJ6Qsem9XvJvGbxveC9xrqNbzqX1ZYMbwCQfXWqFXqtNk1CKfPCFaHaiiitYaZoorFAGTWu6oI80R67fnXsmkPnzEYhSSQyWYCKVJYMSdfEAOgMwJHeTUdk9sc4yJJ4WS14rxjh9s+cWbj/hRFuNp7Dp61K4VxjBtbd8O1pAgm4QuQp/OCAfrXMmxDqoypbVW0kqwBPodAflWMRjryWn/ALqHBRlIY5x/DqBoY16GqC1ElLO1EKs5ILcc8K8xskXHzMV0yyDPmcEkpMkxM1K4NzpiPDuM7+IXP7skAZY0kAdCQasuB8uYQ3Ww5RtQvmDnNnChiPQEHrUrCcrYU4kqiMLSWbk/vGgspGU7zMkjTtVHa4r7LxllyNieMoT8Pec3WmSsAHTZz5m/UfWrYcuXLbK11IF622VW65GBkjpIaothAFmP8VgfmMp/QU4viDiMGp3fDNlJ3JVhoZPsAapJKcpR84ePzaGytcltKfCcYiytm4JtgxbYxNptVyueqmSM3QkTvWvEprI+Jdj37g+hrUcOMxkeW5v7+vuNPkK3WMKwtMZnwmAf+U/A/wD4n2B71Wy9Qkl2lx+a9iHJjAcT/Z7trEJoJC3B3UtBB/l3+tdgtvIBGxE1xTFKII3DdPXrHy/rXUeS8b4mDtGZIGU9fhMfpFa3pFvLrFRe0UUV0I40Y3Ei3bdzsisx/wAon+lcpwmHRQzKAGuMbjgHUs5zNOvSYrqPGMIbti7bBgvbdQf5lIFcR5U4XdtWXF0/G7OhQksBoH+e8r6Vh+tRbpXOOevf/Q+HZL4rzOmCv4a8Ac5fL5eqGM4ad1jb1FdqwuIDorrswBHzE1xB8DbxC2xcQPqFUnSCmYsw676etdL5J4qBwy3dutlW2jZmPQJMn2gVH6VYo/d89c/3EkuS+4jxS3YQ3LzhFGknqTsB3J7Ckvif2mPJGHsCI0uXWjWTui6/VhvSlxnmC7i7viXCVTzG3bkxbURlkdbh3J+Q0GsQ3cqidSxBgdTodBT9V6jJS21f3LEKVjMhiu8245ySbyoDGlu2BEer5jFVd5XxF3NdLXFEkl2La9lB8qj5Vqw9t2+KBM6a6e/erNrgS2TpMQPUnb86w7tZdJ4cskuyKR6wnHSuENtXhGe4blwH4gDpbQ6HURJGw032j4dwqKiiAT/KCfijb5D0FeL/AAW1at27dqWuquY3CQoXproSJM7b0Lgnb+8vBhlkqUCqR3fYwexIovmppRcuF0v9FRvkk4PBm6wGtx9YSIjXtsPc0/cs8v8AgAvcg3XjMRsoGyr6Dv1qg5X5stWwtt7SWlLZRcthgpJ2zZvMJ/FJHrT2DW36bpKV94pbn9BrZmiiit4aFKHNnNz2bgtWCuYKTczKTlkSkeYTOvem40oc08qoRdvpdFpiCX8QzbOkTrqnfTftVfUKbg9nY2WccHOeIcYu35F+8zt1HnygDsqafWixxvEW4Fu7ilj4fNK9NMtxoy+hFSMbdRGAtv4o1nyPbiNZGbQj6fSo13iFsgLbs3L9xpMlxbVQIJ1TQwPWO5rJjKWeXz8yrznsvj9o2LUBHTD/AAklrumg/hts2YnbKImqDH4C9iLi4u6ytmzW4By+GFE5Vt9JOu/bUmaquGZXbEXXS0LmZPCD5gAFcZsszrG076nSasMBiQhCsC3jBgIVmyMsyYXUkiNT0FTylJrDYu59MbeF2kL+Jna2bQgKD/e5kAQ77KAR7ipvCBl8cr9yyF9szdfkKXuFkXLhYHNkCoD93bWPWSe9M3DbOXC37kf3l0LPoggfnNZNs278f9Yt/sW61wKDW/PfT+PMPmAe3cVf8o4lRcXP8N5PDcdN9PnOlaMDwM3mxLoPPaa2QB95Sgzj9CPb1qG9swcpggyD2IMj/frVTMqfh3eHh5+ojXJN4rgMjPabdTHb1Uj8jWrlrGxirXiCVvK9i4p211E+hIP1q94vhjjMJbxVsfvAsXANyBofoZ07E+lJmNuFArj4lZX/AOgg/oDVqyv4F6sj+GXK/gayw41wZsNdNoyROa0x6rOk+oHlPtPWmX7L8TCYiyfu3M6+zj/UVc8x8J/a8Oj248RQHQ/iBAJX5iPmBSlyZea3j1EEeIjq3uvmFaDren1UZxX2ZfVi4wzp1FFYmt4cBpL5n5UuFs+FUGWzsgIVlf8AFbzeUzrKGAZPerfivOmGsNlLm5c18loZyI7x5V/zEVSXftOAIjCvEj4rlsH1gAmY7VS1M9POPw7WhyjLwImMxN61ilt3rbWg4YZ3VlW0zsudpOjAgE+UmNpp25wdMPgcNhrBGS4yiRrKIM7ajucon+I1T82cet4y8nhklVtTlaQVfOZDKdvKd+oNLvEMQytYtgk2hn8MH/DLAHL6jy6doisj4lVE5Qq8x4Y9LL5NmPZRMndGjrqco071qtFcwZiS+g8s6egjStVnFpchgykxlUHfpJMbSR+VT8Jc0JaCPQn/AMhWXL7EcF5c8k7h9v0IHqZ+natqcKXEjxDdtqttz4au2UXGGhaVMgDUAwRodKj2bP7QuXxEs2iDmuMwGYREJJ1nYsNumte8IighLNxfKAFUZXCgDXKy7gjZqSFbqXxprJXtn4R5u+GrjNcKEHMPOWWRpIcEqRGnQjepmDwmdZi5cH3YzudTscsgn+IdO1eiDKg7Zt5aB6kdZ212q54GzLiV8ImGMXEElSPxEDRSO+naoISrtsUXlJ+3JVNA5Yu3U8MWSiuILOQuX1IksT2/pT9hbORFWZygCe8CK2Vmux0egr0udjbz7hkKKKKviHljpXI+aeYv224SGBsW3HhLp5isjxG66kkAdgO9ddiqziuHsW7Ny41q2QiM5BVQDlBOpIMbb1BfW7I4Twhk4trCZxoLKvcaXVRJIWUEmFGmhJOkEk1p4zxJQgQSEgNckAlmGoBjTIu+XbaasuO8fuYlVZlVVH93ZXRUJ2P8TR16DaJqrurlRwATmAtkwSJusuaT0JQMY7VivapJRKmMPgj3LClULAGLlsOdIEgfST19u9MXKtqMdhv/AOt9NRoQVMj36VAThPjsthJ/eFiQBqAiEyOkiBHrFW3LWBNzE4dbbah2vM0agKIIjSJYxr1BqWLeU17hHlpjBx/BJYfJZSAqKEWSZJzEASdySPpV5iuHeDgEtndQub1JPm/MmoXDGOLx99mTKmHuBNdcxUeUj06/SrHmzHqiKmYZmMhTpmA39DGmlMnRxqLvdNL+xoJrgj8jYQhb9wj+8vGPZQFH6VU828DNljdtrNtzLAf4Z/XKT9CacOC4LwrFtOoXX3Op/Opj2wQQQCDoQdQfersNFGzSxqn7f2Yj7FL7OXJsXR0F5o9JANV3PHLKoviW9FYkONwC06jsOlOXC+DWsOrLZXKGYsRJOp962cTwXi2Xt/iUj59Pzp39HnTqqXa8jccFbyXez4HDk/8ALA+mn9KhXuDOOKWrqqfCKOzN+FwAsH+YGfcGrLlXhjYfCWrVyM6g5o1Ekk6VauQASdAOp6VPXXmqKl4x+wYBmjeuc8zc1PiDkssUw4MM4JVr2433S3PzaOg3suaeZBdHg2WBQg+I4PxD8Kf1Pb3pcDIIB36Aa/kKxfUvU9v3VL58tFiuvyyJawvly2yuWNto6aZagnKDlMuQQMo88f5vu/MirHHWmZsvwJGoU6t6Ej4R6DWootquUARLM0D5x7aVhQl5bLhW8RwtyQ6AKwVgjZpJjUqQBDKexOnSvXEEF/DrJKnysCmuVonTuNTUzG3cqTBJAOUCCSSJhe5qE2AuYe2BcnKEtt4gBKrmBBzaeQz30q9VGdkVOK/CyvdhM18M4ffuXRaW5ajLI8hTNG4BExGnTrTrguR7V6zmTxfFRitxHdYOmwygIQQQQY1npS1y1e/tVglg3maCOojWekba0/ri2tM1yw4cwM9rNIaBpHVHjY7GII6jX0dddsHvjz7kG9+4oPw/w2K5QCI8pXKwAPm0ETlEELsfWrBeH2yoDBSNwffcgnb5U28X5pwKWUuYl0C3FlFZczsD0VQC30pYX7RMErZreCuHXRittZ9pYkVSv9I54tx8+xN5Z8t8p23DteV2SR4eZ7mo3aBm1WYgmm/CYC3aGW2ioOyiP/ulXBfang3KC4blktpNxCFB7Fhp89qasHjrd1c1t0de6MGH1Brb0tNVUFGLy158jMkgUUUVdAKKKKACkn7VsUq4VFYtL3AFgkL5fMc8aMIGinTWnaljnnk//iFu2gfw8r6nX4SIYAAxm7E7VHam4NIbJNp4OUhgDnJ2Gmm3f5mKbsJytevcJDI37y5e/aVUKDIIyqkkiDlMz6Va8K+yuzbvF7lx7ttSDbtsRAGX78AZiDMR6TNO1myFUKoAAAAA2AG0VSo0ji25kNdTXYn8kcntZPj4kRfhlVQZVFJ9N2Mb0zYPg1m09y5btqr3WzXGG7H1qbWrF38iOx2VWb6AmrsK4wjhEyiksIU+V8Z/bLw2F5c/zVo/QipHP+Az27TDQpdEGJgkeU+2YD61ScBfLicMTuSyn/NbJ/UU48zWs2FuegDf9LBv6Vi6Obv0ti85lgkaPfAuKePZVzo2zjsw0P8ArVjSRy3xDw7+U/Ddgf5vun5jSnYVc9N1X9TQpPtcMSSwZooorSECteIsK6srgMrAgg7EHea2Uvcw8w+Hmt2j5wPM34Z2AMEZv0qC++FEHOfQFTx7la1ZXPaupb/gutCkRsrHUHT1pVbiirowYH0UsDAkwVHmHrtUnH3C7b5rrDSWYkxvJkQKhQERpJzXQizqfiJBiegE6eneuN1FtF8t0IY/XslU2jfcxKsubNGgMkECDpuRG+lQGYsrXFRmW3qzCFAkd2307A0w47iPi5bYBCqAEWQYIEBiAfijUaae9VWIxhVrthBAYWpMHT7unbSdfUUyEaYz2ptrBL8WWD3d4TC2rq3AzssrGi2w7ZTHc5cwJPbpVhwzHeLZZCpF22qZ1P8ACRqO4IE1W3sNN10PwZVcJvr5p+hkx3NesFbueJaaySHKunmBcNAzKDqCdRAPrV3SaxQsil08Ec03yX44TbUs6WLQcMdMqjMOgJjSR17x0qbh8j2zkGTMCIAAKkggyBsQf0qlxPOOEtM3i31Vsq50IJKEDWQBIMRp6VU2PtMwPiQt1l9WRwG9QY9t66frogyI2Fcm5q2ZiGzuTJMHKsTsogwNqmYK/nM6dY9QNAfnUJMBYuXr7WwLieLcCmScwJJEE7ESR8qsMBZCiIBjYkAGPUdDWNqNqk/caze3m/3vVpyNxCzhb3j4lr1ptiLar4UfxhZZvc1WXWUHYGT0ry7BAGJCg7Sd9ahqscHlIZln0BhcUtxFdGDKwkEagit1I/2WYK8mGY3FKIzTbQiDHVo+7J6U8V0VM3OCk1glXQUUUVKKFFFFABRRRQAVC42f7Nejfwnj/pNTaicXWbF0d7b/APxNNl0wEPg7/wBow4O+ef8Asaa6BjbGe26fiVl+oikHl9M2NsD8K3GPpoAPzNdEIrD9EhiiTfljmzl2JZkGnxJB+a6/0rpPD8ULttHH3lB+tJnNeByXi24uaj+o9+vsauuRL04UKf8ADZl+UyPyNQemxen1U6H/AJ7Cy5QxUUUV0owi8SxXhWrlz8ClvoK5zecnUnUkToDJPWTtXSsXhhcRkbZlKn2Iik27yjiFML4br+IsUOm0jKdfY1hesae69RVSyl2AuC2V87toskkjeVgAR2M6eteLZDqHZQvVQdMo6aDYx+tOScn5bbs5Fy7kfwwBCoxQgROrNJ0Y/QUrYFgyBlESNdIII0IbqCCCIrA1Oks01anZ2/2BdnhUJGaVlXU6AgAR5jqdZUzPpVdgrZe4LhEs9wuOiqFH7sHq7EAGNhmNX2A4U2Kum2s+H5fHboAPuL/EdJ7AVr4rZFu4yPCRIUddT5SO/Q6d6ZGq2NPxccPj/P1JsrODbhcEb11Tb1cIxI6MJEiejA7exqwscONgNiMQBYtWMzy0EsYgaITpJ2Bk6CrvlThZRM7iGcDpBA319zrSj9s195wlsH92zXXYDqyBQk+gzE+8HpWzo/TYQpjdanlc4+g2VjZy7j2IuXFZnJLXWBdpMsXOug1GnToABGlRrvDyIyeV0HkbfMv4W/FG30NTDaJe3m8xDNEbL5TAE79NanBAAABoCY7j2qWVzj9SBLJVcP4gwOW6MjHYKhM+xnc+utXll9NiPVtP0qqxVnUSJEnQ7a6T+dRyjI0gG4vY7rHadD+tI4xs5XAkuOC9xCaSDB206H261bci8Sw9i6pxdpbrkx+0MSxt9vI0hBPVdqWrd4vrJImJ2g+oNeruMAEAAzvvAkwSY1IG8CnVKUHwMzg+kLbggEGQdj3r3VFyXgVtYO0qXfGUjMHGxnWFHRR0FXtbsG3FNk4UUUU8AooooAKKKKACteITMrDuCPqIrZUPia3iv7hkDDo6kg6bSCI99aSTwsgLPJeE/fXmP3FW2Pc+Zv6U5Ui8P4jisNnD2FGZ2Y+Vo+RBIgVNXnN+tpT7MR+q1h6fWafSw+HNtPL7THYbGDivDVvoUb3U9VPQiqXlCy1p8RacQQytHusT7GJqQUt462Llt2Vtt5ykbh1mP61R3OXsTaYumcNAGe085gO6t+hqTUTfxIXwg2l5jzx7NCD3NFJ+A4zj1IW5hzdHeBab56lCfpTThbzMsshQ/hJB/wDiSK0ab42rhNfNNCG+iiirAGKpcXyfhrl03SjB2Mtkd0DnuwUgMfWruimShGaxJZA04XCLbUKihVGwAgVlsMpYMVBYbEgSPY7ittFOUUlhIArmn2x2CP2W5IylrlrKY0LKHDDrsjA/Kul0r8/8rPjrCLaZRctXBcXNIVvKyMCRqNG39Kjuhug0vYDirIA6ez/ov+tbHIBJ7fLYUWgSBmEEGCOx2I+tSLuDLLkEk3CEUAEkljGkfP6Vzf8AySfyGRIb3luW5UggjQj07/pXq3bOX1J1/rXRebvs5ORb+Ctr4ioq3bAyqL0QMwOg8QevxAdwKRsPg71y8tuzZZnKsxTyqVgwdGIG+kdwav8A9O4Pj9AlkqkQAmTqSTPXtr2qbbIVCxUCBK/77f61ObgT5lTwrniuQFtlSp1O7SNF9dtKs7X2Z49gMyIssAYuKxUSJMQBoOx7U9Vy9iNxbHX7KrjthWJDBC5NssuUMpEyo/DPWnWonCeGph7Nu1bEKihR8qmVp1x2xSZMlhBRRRUgoUUUUAFFFFABRRRQBiKh4rhNu58SD3AAP/uptFMnCM1iSTAqeGcupYcurPLaEaAHtIA/OrWs0Uldca1tgsIAoooqQAooooAKKKKACiiigArFZooA5xzzySELYuxouhvWtABt507H8Q67jXebyRyYFy4m8WL6m2myoNgSOrR1O008OgIg6g7g1kCqz00HZ8THImPJmvItjoBXqirIoRRRRQAUUUUAFFFF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AutoShape 10" descr="data:image/jpg;base64,/9j/4AAQSkZJRgABAQAAAQABAAD/2wCEAAkGBhMSERUTExQWFRUWGBwYGBgYGBoXGBoXGBoYFxgYGhoaHCYeFxwjGhoYHy8gIycpLSwsFx8xNTAqNSYrLCkBCQoKDgwOGg8PGiwkHyQsLCwsLCwsLCwsLCwsLCwsLCwsLCwsLCwsLCwsLCwsLCwsLCwsLCwsLCwsLCwsLCwsLP/AABEIALEBHAMBIgACEQEDEQH/xAAaAAACAwEBAAAAAAAAAAAAAAADBAECBQAG/8QAOxAAAQIEBAMHAwIFAwUBAAAAAQIRAAMhMQQSQVFhcYEFIpGhscHwMtHhE/EGM0JSchSCshUjYnOSFv/EABoBAAMBAQEBAAAAAAAAAAAAAAIDBAEFAAb/xAAuEQACAgICAQQBAgUFAQAAAAAAAQIRAyESMUEEIjJRYXGBEzORofAjQrHR4RT/2gAMAwEAAhEDEQA/APDrdBKk/wBLEHbbq8KKk2DO7F2q547O46RodoSXBLKDhV7Ud2gGELpPCo9/akceL9tn1+WNsCZFCGqD852iJWYOAeLXDj8PDYltfUUtd9drQBdIJO9CHGgnZ8x50sq0UKhvMH2j15lkAKCh3nDatHh1zACCCxuOceywE1M1AUk/Ve1DqC7a0iD1sHqSPc3RyyDZ2aj70doumU5oDxc0fWugtE9xKQXKlPUMyR11eBrxBtQcB00Ajn0eTDZQKkudh41fSJm4kl3DZqlgACNNOG8A/UINzUeI8OEST9r+HKPUNRND85QWVKcgfN4GE0FQK2r4wSZMCUlR0D7fPzAv6QbegPZyO/MLv3z5Fm8IcxRDOdIW7JQQjnU8zX1geLnVY22jHHlP9DnY4c5AhLZOuVyQeNz6xGcEcIquWTRrCvWn2iFULHyvFFWdKLSVIsqUBz0IMTM7bRJl5lAk8LdTpAziSwFCEqtz5B2gU6SFBlWUGI4eEGoRb94MvcvpmLje3506mZkvZIYULh961gsmRUgCxe/X0gEzCmUpiCQfpavQ8YMtRBZQvTiCBaOrFRS9i0c2UK+T2NSJ+Y5SA5NNHPHaCrQQfnCMrEzWelL0Fn9BGrgz+qgKUWpyJIpQgRPNOPuXQ3H/AKntBJlXDOTQGzGLCQdqxy5VSPmrwP8ASDfLR7k2U/8Axr7CS0g3PvTnGhhcAGclJDVO3IHXzhXDLyuABUNWComJZWZx/a0JycmLeKcH1odTgmTUprR3pydohOHALhaR1J14CsCBVlActpsOIgkjCsxUWF21MSv9TUrGMXh0qkqU4dNQ1A9Nx6bxnGavulSKf3Av5Xh9cwrTlAoVAADm8IfxNily0y5Se4olTq4Bqc3LvD8MHONa7/P0BKaxdkyMSlSjViNC4LjhDqZGp+PrHi1TZirqcg3p63hnC46eosJiiEsTW+w3rWDn6XypUDH1MZOkexQlmcUIcWgc7FpSLueFS/tHnJWPUVBKioK2PtWNBGHvd9KesSywcH7h/NBJ2KWtwO6l7as9H/EF/S29orImEVBtbgxhkTQRr86wMnXQuTPPzlBQUNUkg+JYjbY8YVwyCEh+B1+fvCpVMBURLUKmjbuWhrB4pDJQQUqoGWGd+Nm++sdvi4x0PjkU6TDKTxpU0qxbYcocwHZAmATF0QSaAs7ebQASHfd2oQ2xrr+8bQT/AEpDUbwpEubI0qiMcULDsmWo0SkAULh/hh3B4JMp8oIBG+unrDCEs4Zmejav+8ESY5uTNJqr0KbXQuuWdRVN9m0oLxVQFfAkGm7CkOKk7beEBVK1Z+dWf3hKmeUU1YIEWqHvrY7NSO5eu14vlZi4cHrziUu/Pf16wXINI5H0kMC+uwhbtRSnQhIf+pQ3Gg5fVSHQRrQbwXA4MrzzC1+rGgj0Z8XyFZnqhPCrGUZPpsOB2MWXIAJKrabvDmNwIScwZ9asDzBofxC89bF2BHFyxgtSfKP9BUNdCkxXIenKlYXMnNUcabNGh+sk/wBAY0BJNDTj6xSbNSXGUDg/x7QUXQ1SFEy2cM/Rvg4RxLjYfPCkEmTEjTm51Fw14pmBal7OecMsJMXxMrMMqgPQjjzjG7QVMQplVDuFCr7WF43gsXvwPx9oVxuJShDqAI2ahP8AbW/4inDkadVYOXGpxt6MOTJM9YS7JuW0A15+5jflZU90PlSkhIHVr84zOxJXdUsUzFgK2FetW8I0yzA1HW/LaG5pe6gvS4+MeX2ARLrw3iSAK1It1HnHTJpehFNqfvFJaXe76NA/kuWyV6ih5GnlHCg4xVcxqC+/2iiXMaFRp4KeXCQQHLAmrcoZAu5cu3SMcrrf4I0cCrMG4bgUieeK9omnjUfcuhzDSHo5cFww6dNfCPO/xVNC8Q1SJaQlRqe8SSeVwOYj16SiQjOtQA3uSdgBePDK761KUWKjm8Yrwrijj+pnyehZCkpP3uRXz0jU7OlZUKSQU956hiaBjFcDLSCc4cabvwPtxhttUuzljy9xHsz0Z6aKbtPZyZXJzuH1em3SGwttyBuGMDRMTRw2rvX7RZWKlg0JY+J3iKVspsbVKahYa7wJUsx0taDqoU5+L6QylSeMTu0YpMxjfc238IrNlpNCAa616coKJmVspqNYolYZQWS1Wyt9VWJJuItX2gVN9gMPhZYOYJSlnJIAe4o/pzjSk9oAtRqvxF6PtGetLd2g1PO/p6mDYcgPY7b8xB5I2qeyjHkXRt4eclbd5nua+ny8FlD99rxif6glTgdX0FesMDGKuCG9Bw3iGWBroKXu6N5BDUgGJUlN4pKnFgwd4Xxk21dK01Oj9IlhBuQ3FCwKe0BXOGrQitH1G7QX/qksMe8qtQA35hKdLP0kAEHg9W11iqJIFS16V61EWvDEocUNI7SKzUAAWHD40Wxvbk5IH6UoAaqPfLPQ5WGWgO8LpSAOPgfzDJSFd4MAGYG59oFwinbiJliTdnmu28ROXMlzCtRDFxoMpCqCwe3hHp8PiwRnuFJBGl/XaEe0MEhQII6v4RTs0GX3aKSbEtSmvB9dzFE5Rnjjx7QqWKnaXY3OkgORUNxofxA0lztwfTSphlRFWJoBfU6jgIGmRnP1BJ4kgU0fTrCE7QNApE8pzBgcwYkxRCGLOG4wSfhsrMok1cNqNH1hZS+8ABmP9o1HPbiYJe7oZGJ0yaEF/X2qIy8TJTNLqBLWAJAHGl/xGmMKWzq75cgAfSC1nuqnwwFT5btsGYNuOsUxqO72N4KevA5gcEEygyaAOzlzUk+vlFVYOYVVQptiCGBttF0YohCAS4ytShSagV1gU9BLHNR2uSw3hNvlY2Ma0cnALQyiwNWJWkVs7E+sQcEpABoMwd8wttfWFi2viIqmfo78NuIhtSD4sv8A6QNVSedTXoIsZIsFhuRD+UUmIdy5JJd/WnhAkzSGL1HI+sFTfTNoIJaf7vKDYcDNQ+X5gNzxMTiCAGSank7avt6x4XkmoRbYTtrHCZkQkulNSdHte5pGWhId2PGGJaSA2l2Ni0ctSkuQwzaaAbQ6LpUfNTm27ZRakpJykqTo9CafeG+yZf6gUlIAruaUDnrEdidnCce+DkGxbNwHDcx6OWEookBKdkiw05xL6jOo+xbZR6fE75+BNPYyU1WSttLJ08ephuZ2NKSQ6EF7FteUXVNBFWHD7ViQKXJb6Rem3COc8k35L+CFpvZCP6DkIOveHURmzpykKIWwL6WPEcI3RfbwESA9w8bHK18tgvEvB5aZQDc6NEKUE9432Na6efpBUBz9L1dxc7BtPzFZ+EmZmLC+ZyKOBTkBHVi1e/BEpeX4BIPdq7u70r8rB5cug43JttBVolhI+pSn27mWwPGsCWs7wLk2CpOwszKST1swfYU8uERJRmYPUliG5a+MBSokteDYWYy0UevWxgZWoluOSW2byBl8D6RnqY0dqw6Z1ASGGtjCSpiizkd2w1L8YixIvxNVoEGqbdXq136RUyyakFjal676Xgs0MGcU34s7eUVloLcqjrSnWKbpWNKEORz8ucW/U0/eJBqaNwG7M/rCGMntZvtXXaCjHm6NSHJmLSwFy5evhCqsYKMHpvvCH6mp214WeKFfzb5SKI+nXkW3FGt/1a5USTTk/F709IWV2hs1dCCTzhaVJMx2LJFHap1oNOZ3gq+z0CgKy25bwAjzx4ouhEpRRw7UUQxoBZvVjB8L2inLMC0VUQAQdNCq3gKeZhb/AEmx01AN9YEiSRQ7jjBqGNqkCmm0aacSnKapDNTUg2aICgS+gG/yjwgg0Zhxpt7PEpD0/wCNPDwhTx0URkh6VPUoGWN3AbpSLKzJUQxBDUuG1fekJ/6coUCFF9LP5Q+p1B6vr9n2hTSQ9OwczLyL6abX+UgagpJVrmoTehgs5KS5AI9BAymgamj8R6UIg0bQFJKTRwdIIA4FHOv7QQAGpchuFC1OjxoYHs0qq1BXhbgQTVrRk8iirYM5KKtiKFMHN/7fgiow5LqoSd9obX/D053ExKywuCAPB7PFFyZsv60u+qappCXNP4s5mWbmzMmUJcCzCtuME7LwX6ii57ou1z/4h/OBLAWru670APHaNrBpyy/0wzO5Iq5Or8TDsmRwhS7IoYeU7fQ7+sMoAZk6BoCqd9V9i1fPnA5s7Kalzt7NEqQ41Dgb1rQxAoVsvUaLypr0DVv00c1/eDFJAIYFwC7OQDxgJCGSEpIIuwamtdYOgMKsOdBAy70GmECjYOXIvytWmsFQlxZXQOPGImSgkgFWYHYa8ieN4ICkaKPUD2hLZjaMA5EJy/zFEcgG0Gq4UVLS5UFavUfaOVNqS7EM1G68IHJLKfQXN+sdVI5HYRSLsoa3cm8VJHOK4jEFSidTpuentBZfZ01WXu5QdVG3+28H+o2Mb6A/qAcIawMl1Pt6mjeDx0zshj/NUU8AAXqNy0FwuEygjMSKsKPWrnezQE2mtMp/hz40kaiEHK3jGegAkBi7udmuW6bQRE5QA7xIeo4GhMLKnqTm7pOzVFw+uwiWEJJ0V4E4xphz3ntxq16dYYw8g0YObsK+MJy1ZQ60EuzXDau+kXxHaWdITUbAfS2gbUvqYY4t6H7fQTEAISzBSiR/iOFL/Lx56Yqpehfel/OG8TNoatQ+O0IIAJuPmnOLvTxpBO1ErNUbgUDP1EDVMb54QSYgE6PEpDkA7jyIijonlbNGShkpTV9RYRSegAkiz330hqZxB5H5b7wslGYs5YuBrd2EQp3tkE5NsGpVbVNX4N6RyVB9qePGLolFszWpegP7xxlAUzUvuHaDVGKbjop+gNHd7aNziQoPQEVHEt1i0tevrteJ/UBqanzpDLfkuh7laCS0jPUE5RTZybne0GXOU+bbSw5UgGBU5Js1K3LW+cYbl4jWjg7Poa/jjE0uypOihxSHU4yg6XHl1h49ngM2oBr9npAJKU5k5h3Sasas9iI9JJxeR6O/xjEubI4UogzyNdGbJ7PSC4ZTVsGs9j4Q3kYaBmpQGu2giEIiVEmwNASSPlIjc3J7J8kmyJRJVlAvYk/NIkKO+rNrz2ijO9y/rpF3ADVfyA2jHQsHOwyRmWqrS1BuhudYzMPJ1JuBQClPhjYSHcGxBHjzjF7Jn/qAhiFJcEVqAWem4h0JScX+DUkmMKlp1D11P2rEJWNAkNoXPSDzMMwtW7g6bR0xRy/p5RoQQQW1emsbyTDoGmYeIs9gen5iQPmsWy1NSX1N/wAR0iSsvQMBodN2+WgGzao6TLGYOH5ekFZtusW4fOfARcFrv0Le0A2LZ5uZNSS6UBI2c7V8TBsH2cua5SAEgsVFzW7AawqZKgcrVPhWPTYPDCWhKCKf1AavrzjoznwVnPhid0ysrBS5bMAC1VMCWNyePDlA5yipyb8meCzGq1Ls920eArTUAVJGh14uIQpOXZ0IRSQrOUCo0yhrDgKePtChfUt0hsSySzga1tCy0DITmq9E3+fiK8aDaKGZpW7F7ddYIQA4dwNdDy3gSQddIsVj+0bA1BDVfia+UNcbEubQPHzXCU6O9KmgJciKqlgjMFC7EEEGtXYU3iMUUhIzKCWUBxL099YMMIoJLsG057UrC6US3HJNdiOKTQ6+NOMIvzfRrcXpD+JTw8afBGatX2pwivF8TcrCzUpJSEgv/Vz+PAZqmompv4e0Mqskf1FLkvYXHKlTwaBqklXdSCQdRrxI05Q1MnqjaUsKSDUpNRa7OQ+nhCc7EtRKOt/M0icKopSEZgVJex0d2exiFzQQHSCOo9DTwiHjxk0IljrwBOKJAclvT7RZIrAgmjZX1/L+EXQq1NekN0BHHbCzFMPnjaISCbVOgtX2aKYoupi4Gx4wSRKzEB2Gp8vGPPUbL4RUaX0PYSUn9OpOY1NKV+rXQxZdakvRrbe8FRhlDukUG+nOBEF2uTRgNbN4RImmEiMoBdxQ8x+Y9KDlPdLhmfQhuMeclSX3uQaA01odeMb3Z680tNKhwSa8qcom9UtJgZAimAq9QbXfR939oAkGoS4JDFtd+UMmW4J03+XMCWuhAoNdz+Iki6RK3ZVagHCSTxN6CJRfQW021IgCieXN4PLSSHq1Hfw3jZHorYSTJJBYs2jX16R56SgCatSSQcxI4Av4x6NCQePlHlwTmKmIckh9np6w3BvkPhG2acrtAWUOo+0OpSkhwQz2F23jElJdVSw3I9tHjqg0cVuIOWJeB7gvBtCSkXFC+teEXyU20+fNYVkdorlkuy9KxA7Yp9AfnQQhwnYlxY6mSeKTYiAzcbJlnKqYkHiWLcoyO1u0pqqPlFzlcdHqYwJuGr+33irD6Tmrm/6C3Fm52dLzT0y8yQ3eJOwrTePQzlD2J0Z6Eax4bsTEqVikKIIdTkFwADTXyj26kORR2P0neGeqxuDSf0IhLlYHMl+8DbSld4XmJoHF/aCtYEtXoBrTnCs+aLP4QqCHIpNqNAz1qeQ8YXIJbWzal9oanSSAlVGUNPl4VmOSPAanp9ougG3oHMWaOGFW7ra1feKCZRrbuBpZtbRJSG1e/AD7vF5slSWqCFB6c4b0SydspOlhQYgngmpJFQ3VrbRKFsX4E1re3PnELxKpSCsUITtbj4tFczgEF6P1atPEQiYUo+0HjC6bC19NvGM9CHNWISajX8uaDnBcRjQFBLEvcDbjtDK5g+lGj1uX/uFbeF4oxWlsfCUpLYvMl5arLFTFTMSdkgWAFL3bVoDMxRykJDJJNNTr3jqfLYRT9Af3pd7HMDu9iPOCf6WhWCgAEADO5qKUv1ijTDVoX5FtjDOGxWimB30/EQkJSc2blR+d2iqpdHAKqOXDMemkZKKl2NrW0Nrl7Mx4gv524QBU0OoAV0IZhA0FnISizE5Qfh4xdExmIPQj54cIBQoGkvBMkkKfM53iuIegs5c3q1aN8pBpCKgXqw66xoS5eXSo11ymwI0hWTJxYOSPtpeSuF7Wyo71WZjuNyN4Ym9pyG+tIbQ0NasOUIYnCJKc66EtlAoSPt5wKSmUH/7QVcAGpHXWErHCXu3+wnHjyro0EdtyEVSp6NQGvCoYQTs/tlQVnIGQ2QKuNVE8A/wRnzP0ncITUZSSLeVxvAmSFuKkFrkpIFqaClIL+FBp2n+4TxZJdnt0zEqZTZg29OgakUSilnAvWMnAYuWmWCFHOT3g7ja1gI0kdohRchv8beEcfJjlFs1QoIlI5DhdogJ5/tvFhPRv0ga+0JYdgSbi9OEKSk/BtAu2cTllKcnMuid+PlrGJIBKal6eA1enLxgmKUqYvOpi2hsBs0QmxNq6Cgi+EeMa8j4xpBsMkKJKlWbbXfeOkWzHT10gMtIUalhqaeAhpQZOUGhqdHq4ppSNZr0QlQNw/wAGsUMoD7P8aJTpS9tqX19Y5cpwTXhW33gdIFlMTIeUogOU13pV66xnJwgUHdvl410odLDarecJyZIblTwhkJ8UBZjYfGmV/LYtqqveb6umkeuw0xJlIKEhNHId3Ufd69Y8UJbJFKGx3YR6P+F1FaDLTUpL7d0tbq8XeugnDn9HMxS3s1VGmoBNr2peIw+I/TBzAkEnqdQRF1JDVduN+W3PlC01bhmtqAXD2H2jnw/JVYnMUdGazXaxpoIDmq96Wry08YcxC6jMA4ADEM96nUmsL0q6mDHS5Fg0WQZ6T0BQhzq1PEinnHSpdfNuV6i2sUZ0mrGjBr/tFgTz204Q1sTQPtBTSlUopgWY0fjtCS8RlGUU2rBO0p1QhKgQzqoxBFgeFy0ILS+qba0+coOGNOOxl7v60NScI17mpJ1exi2Jkag6N+IVkJWLHhR4aXhp5QVJDkCgOv3MY4tSux8H/uFlSWNH9DbbZ9Y52d/MX35QvLmz5ReYlQQaGjDodDGhhzLmk5VV1Bornx5iGvW/+B6lEAoVDueRuLBhvFMPm410u+tfKGlSiC+o1DNSkUQh1MCxNq6tvHlJUE0ygCbsN6XazVgqQz72H0n5TURWXLa7GvltDODw2ZTO23OjDweMlKjHUVbLSJDgnQe9hB5iwKb33bWBsx02NKDw04QFc0gAsL6i4DgX+Wiauctk0ZvLOvBebPckgnVtTCyVEggOW8h+5iUA5jlNw1KXiykZKPU+HjrzhySWi7kDZ+6A54Av+IiUCbC1SOG8GVJUkhQcZhRoqU5A6gS9OvH7QVo9F7JTOMNSsWwcUrzHIbRmlXWDSw1TUaUa1j6wM8aa2McU+zdk4t6KLFnD6hnHjDCVWI0IjDkklgxHvxrG1h0hCQSoF9NRzjl5sXDommuLB4tJBzXd63gRmOhrVc8TbppF5mLl5wk1fpXSsQhRAWn+4VjIp1s9y0dhZINSwABL+j+kVxGIS+td6l9YvNORKRqe8a+Hl6xT9HKa1UfThw9Y0Dnuy0tjUAfOcQJmig72iwYcz86RaXKfWg30gdGWFwidrjSCJ7OllyU1JJNTfxi8uWwJfxgkuYGq8IcnftYqT2eEWumt/wB4YwWIVIXnqCx7tix32gaJgRap/u2/x+9+UBmJJJIs/WvSPqWk1T6Ob1s9hhMfLmS8ySSqzMzV+zxabMJrU8y7x41ClJLgkHcH7HyjQ/8A0cwAJUEqCdWYl+Ijnz9JLlcWUY8i8m9IxCQSVpzHe5+cYRUs1cX3r57wGd/EktklWagYAJH3rDZxMpj3jwBT3uRGkBwlHtDai/IIo1tXzAgippShSmBbvEFqmv7QLEYhAHc7x5NetXO20Z+OxClk5izmwDJFzbhDIx5PZ6qWhWeQXUSoKmVZIBAYtQk2YCAycKSLqJ6QxJkFyo02ceCRBv1mBbV3Uzm2g2+8UudaQMYpfL/0iQAkhl3Nj+8OyMTMdkd7/F/Mswhbs7AGYcyqIGm5jaXPYMKbNpy2iTNJXVWURTkvwZk/ETC6ZiVEEMQBmptGcJUlJ7qGVoVX8VW6NHoVTn0+2scgJykEjZm0pXbeNhk4LS/uDPFfTMAdpKcMeNahh7CH8MlM9yEl7l6BiVAej9YvjezgR/22B41SeWojuwpgRiCghhktupKQX4v3o2coyg5R7QMXLG+2Mf8ATGAZJUNaUI15RZMoVZkh6B60A2doanTyrNcC+tjvtCswH4YmjJvszJyfYOYEvQ5jc6fmEsSn0HjQlq2hieGADAAF3uTveL4EJmHugKKQQQoh+BrQfvDk2t0Hiai2BmylIQKpJUAS1SkaJ5tC0uTmcg0TvQkCrQycKkLebMy17wSMxHonzjhPlJNEFX+Rv/tGnMmDUvoqTF0zCzmwcCu9zz18I5WDJq/dFios9NjfWwg8/tFYNGANcqWAZ3ApaBzJwWSogjqTBW6Cg3YNKEJIJIVwYtze/lBEzkkNRLClCryJiipQJ7jnZwxP2gsqQoKY/wBOhFt+cedPsfaDyphUA5ZKQ7UZhf01hU9qKVUUSQ1Ntvekdj5ycmRjX6rMWrpYWhNayqgFdNgNoGONS2yLJK3+As/FhScobiWrwrtFsB2+tB7wTMSE6ioFqHXasIjSuV/6tND0iqE91y9VNT/xD+qopjhjVNEs8l9HrJeMRNcoZ7kH6vA+0XUklTgfHvHkJEoqXTd7kkAVJflHGatvrUa6EkfaJn6HdKQH8altHsZk+UktMUkPo48b0hjDTEMK5qPStOdo8IgWLEXroTGt2NiWVVQagY2v6AQjN6LjG0xkJ8kerUXrYB2GrbnSJmF2smjBk3G/OIE3NV9A/FrcIuJIOrdM3m4jl/g9Z4dFDaum0DWKu1q08Y0ClJpoWdvHX5WAiWFEhxTegbx50j6VZEydw8JiuWh9Wi8iWhQOZWQt3To96wSZJrzs9jApsnLfX5SC5J+Tf4cvKJ7NwbzCJn9LEbFzQjcaxrT1uQCQyRQW8YW7MlNLIJN6NoPydDBFINM2XKKZhx31fhE+R8p/oea4rR0xbBwYRmu+Uu+1zvpvBcTPagubvfd+UAkqrmSeTU+fmDhpWCpNR/t/2GSkXu+prX9ogYYqWlJ6qD21i60fSSGp4gG/B4b7Jkh1qL2YNWvxoXOdRchmOO6ZpSMOFdxByJA1qW8vGAKlEEiimcXLa60HGLGVUguPb5aKrmh60TqEsPxEMXsu66KFQG2t9flfCJlgCvhR/L5eBomFmehr5MftEpV4e3PxihGWcSX1d2Zub8ot+mFEFqpLg8KDzsXu8CnAOcrgG1Xpxi+ZyTlYBqAU2FeJjGje0PpkBdRZ/wAmjfGgeJllIJ+X94BIxplMoFwpwoEEAcX19o0m/VU4trXW7WrzG8SyjKMt/ECXZhTpBUXPQP6nWBye6S1KW8DG9OwTCzHhbhe0ZU7Bl+6CeQttFGPMpKujy+0KsFlWYBxUmgJ9jAlYYEd2jBi+vU0hnFYEgOoZTprz5CBS1qAIej1p77Q1S1aZV4tAygpOYU/x00aOqQbUZ3PQc4smSbh38m5xf9JRUE/SdX5A6QV2KstLw5ZxoHu3hHT5hTcOda/OEWQiiiVFxYVL1bo0J4pDqLVALVv4R6K5PZ6WTQqaq3Jtz/aOWpmL+bHjHcbHmxZvtEKRUgBwQKtUcvGLEqIW2QpDUa3Iio84kpZKLFyo+YHm0SU0tSrWB29rRRSS0rkvf+8wxCpUui6ZQANamgppc+w6wuQWuGNW48RDeKWUoRYpD2u7ueLQAST4AKLV601rGx+2Kf0iqAwr9vAQRAZmOvzrHLmPc9476NRq00i0tBYM5Ooa33eBmtD8XZ7Ps7HlSQp6gCjCjbiDnEncxg9hz6lJp15bekbiZ5TQKI1oxEfN5cfGbQ6UaZ5haUp/DmOXKDXvyg4TvU+u46wBnYJroPm8dVSFOVAVIIF7Hi3hWArnrYgkkasNH4adI9D2T2QmcmYF3oARcGp+CM/G/wAKT01QUrD0qxa9jr1gV6jFy4yaTCU2juxZpUhYZno5HCrcYNMSKh0NZiXfm1/jNCmFkTEIIUgpJOoqGao868Iupls6i9XpYPqd63jXTlaE5JXLQliZYUpkLDmjKJ4fSo35FjzgwlJSMqlFKgzDKXrQ3bR4jHyJQmJ/SJZKQ+Zgcz11rpURwxJAa42VUVqLw7kmkkenxbpeP8ZZkAsVK0Z02ex+q2saPZSXQwJ+rk9jvaMmapJIoHYHuuGejVeNrsIZVKSSO8l9uDPexhHqF7Ox2LWw09ZCWFtbVIPiBURTMpSWcUoALsbmlxD0yWzZZadq1cnmWhY4g1d2ayTlD2BYXiKMkyi2DTgVEAnKkFWUAkhtbGrQWYoS5hJZShSgGWzatwiqJaVOFhT0qXcHjvSOm4UZSc1QWAY16wxTtnr+xebLSATRw1Hd9yGakBz/AO3kNRpBAlRcbBzUWG34hdSdtaQ6IdFVKBBUdK/HgcrsmeFhaiqTmNXJJBfgadbRuYTAZA62JeiSKppUwecXFQWdn0f9oB+q4+2K15FzXN14OlMkXKiTVya8WsLCOm4kt8+/lGXMxgSDldQBqBcWbi2nCAJ7TUX7vR7c4Q8Le2Go0jQmhydRfaEJhSBWnu+5iqu1Sm4Cn2LeRBavpF+zsP8ArupYISCzbn7CGRi4q30bya6GUYM5XYMQCMtRz8IEvAOSQOPmxeNRKGDAADYejC0UmgkE7QuOV3oHnT6MzESUpCQL1KiWYNoKRiTVqd2NXA9OseixckqBYac4xZqAoMS3iTy2AeLcEl5BabiCmd91AbUALAWfh+YHOSpKUlwyhpw3EVCikZbHXlS/CCDKU2ru+5e1ouWiZ715JwUnOunUi/R6QKZLYITrmUnwI+8FC1FITok0YEVJeu5g7oShC3JVUngogC3IHwjbaYuk1QviZCQs5i6RQEUdgA9biBS1C2ZmFgHcav6xMycpVSHYAWDMzAkj1iZct7Ei4u1DvBeNmVvRVUsUyi+9ideV/SJWlQVUAGh7pp8pwgkySwIN03JBB5dPOFyvWvPjs8ZdoatM2ezVZFJJudQfhEbZUxZx0IaPJYZeU53tVhX2j0kvtSQoA/qZNGKSetBHI9Tid2tjZyVmbKuOY9RFJH1zORjo6Gvsl8I9R/Blj/7D/wARDSo6Ojjep/mP/PCHxMztew5H0jzir9YiOjpel/loTl+QXtL6ug9BC07Xn7R0dFkOkDLsEbj5oI2cH/MHM+io6OgM3x/YoxdG9O+lf+X3jKXHR0crGUIvM+o8x6Ref7+yo6OiiPyME5+kCP1p5xMdD4doajdxFjz+8ZON+s/4xMdEuIWZnZ31f/X/ABMLzdI6OjpeEHlJn/b2j0HY/wDIT1/5Kjo6JvUfD9xEO2NRSbdPOOjojQT7K4r6FR5uZc8vaJjotwdsKPQOd9S+UWTZHJPqY6Ojor4olfYz2veZ/wC0f8YRnfyU/wCfsqOjo2Pj/PBi7f6FJ118/eJw31DmI6Og5dAx+QVf0r5+4hWVZXKOjoCHTGsLhb/7T7RRWnIegjo6Ey7Nz+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Рисунок 8" descr="http://img0.liveinternet.ru/images/attach/c/2/69/153/69153421_1294858177_Mihai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74882">
            <a:off x="528581" y="4714884"/>
            <a:ext cx="1471651" cy="129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1.liveinternet.ru/images/attach/c/2/69/153/69153427_1294858577_ValjaB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9992">
            <a:off x="8072462" y="214290"/>
            <a:ext cx="809624" cy="149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1.liveinternet.ru/images/attach/c/2/69/153/69153419_1294857963_YANIK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51663">
            <a:off x="209392" y="350975"/>
            <a:ext cx="1043948" cy="10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g0.liveinternet.ru/images/attach/c/2/69/153/69153429_1294858721_Obraz_Tat_yan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952">
            <a:off x="7072330" y="4357694"/>
            <a:ext cx="1285878" cy="180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t1.gstatic.com/images?q=tbn:ANd9GcTmSGGGO29TROvXgFB4EJumQ3eiO7kJLeOcBwySqRrS3Zdgz1rc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70" y="2596969"/>
            <a:ext cx="1481639" cy="136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t1.gstatic.com/images?q=tbn:ANd9GcTEKOtCoxLzNtQhxRs8jACWjFziKTzypQm4aC5rjKBrF06LKW6K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0243">
            <a:off x="6768761" y="255392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lib.kture.kharkov.ua/images/elexh27/image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59293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71604" y="357166"/>
            <a:ext cx="5500726" cy="3693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Аркуш із зображен</a:t>
            </a:r>
            <a:r>
              <a:rPr lang="ru-RU" b="1" dirty="0" smtClean="0"/>
              <a:t>ня</a:t>
            </a:r>
            <a:r>
              <a:rPr lang="ru-RU" b="1" i="1" dirty="0" smtClean="0"/>
              <a:t>м євангеліста Луки </a:t>
            </a:r>
            <a:endParaRPr lang="ru-RU" dirty="0"/>
          </a:p>
        </p:txBody>
      </p:sp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rgbClr val="0070C0"/>
                </a:solidFill>
              </a:rPr>
              <a:t>Острозька біблія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uk-UA" sz="3200" dirty="0" smtClean="0">
                <a:solidFill>
                  <a:srgbClr val="002060"/>
                </a:solidFill>
              </a:rPr>
              <a:t>430 років (1581)   </a:t>
            </a:r>
            <a:r>
              <a:rPr lang="uk-UA" sz="2800" dirty="0" smtClean="0"/>
              <a:t>Перше повне видання “Острозької біблії”, видрукованої староукраїнською мовою  в Острозі друкарем Іваном Федоровим на кошти К.К.Острозького</a:t>
            </a:r>
            <a:endParaRPr lang="ru-RU" sz="2800" dirty="0"/>
          </a:p>
        </p:txBody>
      </p:sp>
      <p:pic>
        <p:nvPicPr>
          <p:cNvPr id="5" name="Содержимое 4" descr="http://3.bp.blogspot.com/-QcVQx6Biw-A/TZ7iv_ZAXII/AAAAAAAAAEQ/EtJycCWhOiQ/s1600/%25D0%25BE%25D1%2581%25D1%2582%25D0%25BE%25D0%25B7%25D1%258C%25D0%25BA%25D0%25B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1" y="1500174"/>
            <a:ext cx="564356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941372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0070C0"/>
                </a:solidFill>
              </a:rPr>
              <a:t>Остромирово Євангеліє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357298"/>
            <a:ext cx="3465513" cy="550070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sz="1800" dirty="0" smtClean="0"/>
              <a:t>Найдавніша з церковнослов’янських книг Київської Русі, що дійшла до нашого часу.</a:t>
            </a:r>
          </a:p>
          <a:p>
            <a:pPr>
              <a:buFont typeface="Arial" pitchFamily="34" charset="0"/>
              <a:buChar char="•"/>
            </a:pPr>
            <a:r>
              <a:rPr lang="uk-UA" sz="1800" dirty="0" smtClean="0"/>
              <a:t>Євангеліє написане кирилицею, 294 пергаментних аркуші мають 8 вершків  завдовжки та майже 7 вершків завширшки (35 х 30 см)</a:t>
            </a:r>
          </a:p>
          <a:p>
            <a:pPr>
              <a:buFont typeface="Arial" pitchFamily="34" charset="0"/>
              <a:buChar char="•"/>
            </a:pPr>
            <a:r>
              <a:rPr lang="uk-UA" sz="1800" dirty="0" smtClean="0"/>
              <a:t>Сторінки прикрашені заставками та буквицями</a:t>
            </a:r>
          </a:p>
          <a:p>
            <a:pPr>
              <a:buFont typeface="Arial" pitchFamily="34" charset="0"/>
              <a:buChar char="•"/>
            </a:pPr>
            <a:r>
              <a:rPr lang="uk-UA" sz="1800" dirty="0" smtClean="0"/>
              <a:t>Текст у книзі написаний у 2 стовпчики по 18 рядків у кожному, крупним уставом.</a:t>
            </a:r>
          </a:p>
          <a:p>
            <a:pPr>
              <a:buFont typeface="Arial" pitchFamily="34" charset="0"/>
              <a:buChar char="•"/>
            </a:pPr>
            <a:r>
              <a:rPr lang="uk-UA" sz="1800" dirty="0" smtClean="0"/>
              <a:t>Заголовки писані середнім уставом, післямова – дрібним. </a:t>
            </a:r>
            <a:endParaRPr lang="ru-RU" sz="1800" dirty="0"/>
          </a:p>
        </p:txBody>
      </p:sp>
      <p:pic>
        <p:nvPicPr>
          <p:cNvPr id="9" name="Содержимое 8" descr="http://o.foto.radikal.ru/0704/d0/ba39d0be625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285836"/>
            <a:ext cx="56435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214679" cy="1142984"/>
          </a:xfrm>
        </p:spPr>
        <p:txBody>
          <a:bodyPr>
            <a:noAutofit/>
          </a:bodyPr>
          <a:lstStyle/>
          <a:p>
            <a:pPr algn="ctr"/>
            <a:r>
              <a:rPr lang="uk-UA" sz="3600" i="1" dirty="0" smtClean="0">
                <a:solidFill>
                  <a:srgbClr val="0070C0"/>
                </a:solidFill>
              </a:rPr>
              <a:t>Слово о полку Ігоревім</a:t>
            </a:r>
            <a:endParaRPr lang="ru-RU" sz="3600" i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42984"/>
            <a:ext cx="3465513" cy="571501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r>
              <a:rPr lang="uk-UA" sz="2400" dirty="0" smtClean="0"/>
              <a:t>           Слово о полку Ігоревім</a:t>
            </a:r>
            <a:r>
              <a:rPr lang="uk-UA" sz="1600" dirty="0" smtClean="0"/>
              <a:t>: давньоруський текст і ритмічний переклад/упоряд. та приміт. О.Мишанича- К.: Радянська , 1986.- школа.- 310 с.: іл.- Текст давньорус., укр. та рос.</a:t>
            </a:r>
          </a:p>
          <a:p>
            <a:endParaRPr lang="uk-UA" sz="1600" dirty="0" smtClean="0"/>
          </a:p>
          <a:p>
            <a:r>
              <a:rPr lang="uk-UA" sz="2400" dirty="0" smtClean="0"/>
              <a:t>“Слово о полку Ігоревім” – справжній шедевр, своєрідна перлина давньоруської літератури, </a:t>
            </a:r>
            <a:r>
              <a:rPr lang="ru-RU" sz="2400" dirty="0" smtClean="0"/>
              <a:t>створене невідомим автором близько 1187р. За художнім рівнем цей твір не має аналогів у візантійській та європейській літературах.</a:t>
            </a:r>
            <a:endParaRPr lang="ru-RU" sz="2400" dirty="0"/>
          </a:p>
        </p:txBody>
      </p:sp>
      <p:pic>
        <p:nvPicPr>
          <p:cNvPr id="41986" name="Picture 2" descr="C:\Documents and Settings\Admin\Мои документы\Мои рисунки\Слово о полку Ігоревим\Слово о полку Ігоревим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0"/>
            <a:ext cx="571500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4176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Слово о полку Ігоревім- шедевр давньоруської літератури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00174"/>
            <a:ext cx="8572560" cy="55092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         </a:t>
            </a:r>
            <a:r>
              <a:rPr lang="ru-RU" sz="3200" dirty="0" smtClean="0"/>
              <a:t>Важливим джерелом для цього літературного шедевру стала усна народна творчість, що відображала цілий пласт художньої культури русичів. "Слово о полку Ігоревім" присвячено опису невдалого походу руських князів під проводом Новгород-Сіверського князя Ігоря Святославича проти половців 1185 р. Автор твору яскравими фарбами змальовує образи князів Ігоря, Романа, Мстислава, Всеволода, Святослава, Ярослава Осмомисла та ін.</a:t>
            </a:r>
            <a:endParaRPr lang="ru-RU" sz="3200" dirty="0"/>
          </a:p>
        </p:txBody>
      </p:sp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old-rus2.chat.ru/yar_ia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60722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21442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rgbClr val="0070C0"/>
                </a:solidFill>
              </a:rPr>
              <a:t>Повість минулих літ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1285860"/>
            <a:ext cx="3643306" cy="557214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dirty="0" smtClean="0"/>
              <a:t>Найвидатнішим історичним твором Київської Русі і видатним вітчизняним літописом серед збережених  є "Повість минулих  літ", написана ченцем Києво-Печерського монастиря Нестором у 1113 р.</a:t>
            </a:r>
            <a:endParaRPr lang="ru-RU" sz="2800" dirty="0"/>
          </a:p>
        </p:txBody>
      </p:sp>
      <p:pic>
        <p:nvPicPr>
          <p:cNvPr id="10" name="Содержимое 9" descr="http://www.ui.ua/UploadFiles/File_31186273Ok.jpg"/>
          <p:cNvPicPr>
            <a:picLocks noGrp="1"/>
          </p:cNvPicPr>
          <p:nvPr>
            <p:ph idx="1"/>
          </p:nvPr>
        </p:nvPicPr>
        <p:blipFill>
          <a:blip r:embed="rId4" cstate="print"/>
          <a:srcRect l="2532"/>
          <a:stretch>
            <a:fillRect/>
          </a:stretch>
        </p:blipFill>
        <p:spPr bwMode="auto">
          <a:xfrm>
            <a:off x="3643307" y="0"/>
            <a:ext cx="5500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29058" cy="100010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0070C0"/>
                </a:solidFill>
              </a:rPr>
              <a:t>Повчання Володимира Мономаха своїм дітям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00108"/>
            <a:ext cx="3929058" cy="585789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2000" dirty="0" smtClean="0"/>
              <a:t>Це джерело є цінним пам'ятником староукраїнської літератури,</a:t>
            </a:r>
            <a:r>
              <a:rPr lang="ru-RU" sz="2000" b="1" dirty="0" smtClean="0"/>
              <a:t> </a:t>
            </a:r>
            <a:r>
              <a:rPr lang="ru-RU" sz="2000" dirty="0" smtClean="0"/>
              <a:t>написане на початку XII ст.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Князь Володимир Мономах - одна з найвидатніших постатей княжих часів, син високоосвіченого князя Всеволода, який славився знанням п'яти мов.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Про просвітлений розум Володимира Мономаха й істинно християнську його душу свідчить і написане ним у 1117 році «Повчання дітям», адресоване його синам — Мстиславу, Ярополку, В’ячеславу та Юрію.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На щастя, цей древній матеріал зберігся в Лаврентіївському літописі і гідний зайняти місце в історії Київської Русі.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ukrmap.su/program2010/uh7/history7_files/image159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2 Розділ.  Класики українського слова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i="1" dirty="0" smtClean="0"/>
              <a:t>...Кому ж її покажу я,</a:t>
            </a:r>
            <a:br>
              <a:rPr lang="ru-RU" b="1" i="1" dirty="0" smtClean="0"/>
            </a:br>
            <a:r>
              <a:rPr lang="ru-RU" b="1" i="1" dirty="0" smtClean="0"/>
              <a:t>І хто тую мову</a:t>
            </a:r>
            <a:br>
              <a:rPr lang="ru-RU" b="1" i="1" dirty="0" smtClean="0"/>
            </a:br>
            <a:r>
              <a:rPr lang="ru-RU" b="1" i="1" dirty="0" smtClean="0"/>
              <a:t>Привітає, угадає</a:t>
            </a:r>
            <a:br>
              <a:rPr lang="ru-RU" b="1" i="1" dirty="0" smtClean="0"/>
            </a:br>
            <a:r>
              <a:rPr lang="ru-RU" b="1" i="1" dirty="0" smtClean="0"/>
              <a:t>Великеє слово?</a:t>
            </a:r>
            <a:br>
              <a:rPr lang="ru-RU" b="1" i="1" dirty="0" smtClean="0"/>
            </a:br>
            <a:r>
              <a:rPr lang="ru-RU" b="1" i="1" dirty="0" smtClean="0"/>
              <a:t>Всі оглухли — похилились</a:t>
            </a:r>
            <a:br>
              <a:rPr lang="ru-RU" b="1" i="1" dirty="0" smtClean="0"/>
            </a:br>
            <a:r>
              <a:rPr lang="ru-RU" b="1" i="1" dirty="0" smtClean="0"/>
              <a:t>В кайданах... байдуже...            </a:t>
            </a:r>
            <a:br>
              <a:rPr lang="ru-RU" b="1" i="1" dirty="0" smtClean="0"/>
            </a:br>
            <a:r>
              <a:rPr lang="ru-RU" b="1" i="1" dirty="0" smtClean="0"/>
              <a:t>Ти смієшся, а я плачу,</a:t>
            </a:r>
            <a:br>
              <a:rPr lang="ru-RU" b="1" i="1" dirty="0" smtClean="0"/>
            </a:br>
            <a:r>
              <a:rPr lang="ru-RU" b="1" i="1" dirty="0" smtClean="0"/>
              <a:t>Великий мій друже</a:t>
            </a:r>
            <a:br>
              <a:rPr lang="ru-RU" b="1" i="1" dirty="0" smtClean="0"/>
            </a:br>
            <a:r>
              <a:rPr lang="ru-RU" b="1" i="1" dirty="0" smtClean="0"/>
              <a:t>              </a:t>
            </a:r>
            <a:r>
              <a:rPr lang="ru-RU" b="1" i="1" dirty="0" smtClean="0">
                <a:solidFill>
                  <a:srgbClr val="0070C0"/>
                </a:solidFill>
              </a:rPr>
              <a:t>Т. Шевченко “Гоголю”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7346" name="Picture 2" descr="http://t1.gstatic.com/images?q=tbn:ANd9GcS3a0eoE9k3yIGcAV24He32MjRGW1IcQXRUI8L4PQXwkhvSgQ6Fg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1500174"/>
            <a:ext cx="1219200" cy="1524001"/>
          </a:xfrm>
          <a:prstGeom prst="rect">
            <a:avLst/>
          </a:prstGeom>
          <a:noFill/>
        </p:spPr>
      </p:pic>
      <p:pic>
        <p:nvPicPr>
          <p:cNvPr id="57348" name="Picture 4" descr="Квітка-Основ'яненко Григорій. Фото. Портр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714488"/>
            <a:ext cx="1720651" cy="2490781"/>
          </a:xfrm>
          <a:prstGeom prst="rect">
            <a:avLst/>
          </a:prstGeom>
          <a:noFill/>
        </p:spPr>
      </p:pic>
      <p:pic>
        <p:nvPicPr>
          <p:cNvPr id="57350" name="Picture 6" descr="http://t1.gstatic.com/images?q=tbn:ANd9GcRsIihnOUbk1y-DEyFgwh7hFap5T-EDSrYhrVMMgkx5eUVj2AN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4429132"/>
            <a:ext cx="1524000" cy="20193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</a:rPr>
              <a:t>Іван Котляревський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59394" name="Picture 2" descr="C:\Documents and Settings\Admin\Мои документы\Мои рисунки\Котляревський\Про Котляревського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091" t="32836" r="12121" b="22388"/>
          <a:stretch>
            <a:fillRect/>
          </a:stretch>
        </p:blipFill>
        <p:spPr bwMode="auto">
          <a:xfrm rot="5400000">
            <a:off x="-102426" y="2174073"/>
            <a:ext cx="4705381" cy="3643337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57752" y="1428736"/>
            <a:ext cx="4286248" cy="5429264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    </a:t>
            </a:r>
          </a:p>
          <a:p>
            <a:pPr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 Котляревський, І.         </a:t>
            </a:r>
            <a:r>
              <a:rPr lang="uk-UA" sz="2400" dirty="0" smtClean="0"/>
              <a:t>Енеїда: поема/І.Котляревський.- К.: Дніпро, 1988.- 277 с.</a:t>
            </a:r>
          </a:p>
          <a:p>
            <a:pPr>
              <a:buNone/>
            </a:pPr>
            <a:r>
              <a:rPr lang="uk-UA" sz="2400" dirty="0" smtClean="0"/>
              <a:t>                  У поемі класика української літератури сатирично зображено широку картину життя всіх верств феодально-кріпосницького суспільства кінця Х</a:t>
            </a:r>
            <a:r>
              <a:rPr lang="en-US" sz="2400" dirty="0" smtClean="0"/>
              <a:t>VIII</a:t>
            </a:r>
            <a:r>
              <a:rPr lang="ru-RU" sz="2400" dirty="0" smtClean="0"/>
              <a:t> початку </a:t>
            </a:r>
            <a:r>
              <a:rPr lang="en-US" sz="2400" dirty="0" smtClean="0"/>
              <a:t>XIX</a:t>
            </a:r>
            <a:r>
              <a:rPr lang="uk-UA" sz="2400" dirty="0" smtClean="0"/>
              <a:t> ст.</a:t>
            </a:r>
            <a:endParaRPr lang="ru-RU" sz="2400" dirty="0"/>
          </a:p>
        </p:txBody>
      </p:sp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9 листопада – День української писемності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Полтавська Обласна Універсальна Наукова бібліотека імені І.П.Котляревськог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3528">
            <a:off x="472081" y="2326478"/>
            <a:ext cx="2199047" cy="222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lib.kture.kharkov.ua/images/elexh27/image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2803">
            <a:off x="6306350" y="2315889"/>
            <a:ext cx="2211741" cy="262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ocbima.com/images/referats/828/image0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714884"/>
            <a:ext cx="3071834" cy="189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siknygy.net.ua/wp-content/uploads/2011/05/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500174"/>
            <a:ext cx="1990732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70C0"/>
                </a:solidFill>
              </a:rPr>
              <a:t>Твори Івана Котляревського в нашій бібліотеці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4572032" cy="4983179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400" dirty="0" smtClean="0"/>
              <a:t>     </a:t>
            </a:r>
            <a:r>
              <a:rPr lang="uk-UA" sz="2600" dirty="0" smtClean="0"/>
              <a:t>Котляревський І. Поетичні твори. Драматичні твори.Листи/І.Котляревський.- К.: Наукова думка, 1982.- 320 с.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     В цьому виданні зібрані поетичні, драматичні твори письменника, а також  листи. Понад 200 років минуло з часу появи поеми Котляревського “Енеїда” і понад 150 – з дня першої вистави його п’єси-опери “Наталка-Полтавка”, але й сьогодні ці твори є не тільки фактом історії літератури, а живим явищем сучасної культури.</a:t>
            </a:r>
            <a:endParaRPr lang="ru-RU" sz="2400" dirty="0"/>
          </a:p>
        </p:txBody>
      </p:sp>
      <p:pic>
        <p:nvPicPr>
          <p:cNvPr id="60418" name="Picture 2" descr="C:\Documents and Settings\Admin\Мои документы\Мои рисунки\Котляревський\Про Котляревського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32075" b="20755"/>
          <a:stretch>
            <a:fillRect/>
          </a:stretch>
        </p:blipFill>
        <p:spPr bwMode="auto">
          <a:xfrm rot="5400000">
            <a:off x="4912045" y="2303137"/>
            <a:ext cx="4177694" cy="24288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7154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Творець безсмертної “Енеїди” і невмирущої “Наталки-Полтавки</a:t>
            </a:r>
            <a:r>
              <a:rPr lang="uk-UA" b="1" dirty="0" smtClean="0">
                <a:solidFill>
                  <a:srgbClr val="0070C0"/>
                </a:solidFill>
              </a:rPr>
              <a:t>”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400" dirty="0" smtClean="0"/>
              <a:t>     </a:t>
            </a:r>
            <a:r>
              <a:rPr lang="uk-UA" sz="2600" dirty="0" smtClean="0"/>
              <a:t>Котляревський , І. Твори/ Іван Котляревський.- Київ: Державне вид-во художньої літератури, 1963.- 350 с.</a:t>
            </a:r>
          </a:p>
          <a:p>
            <a:pPr>
              <a:buNone/>
            </a:pPr>
            <a:r>
              <a:rPr lang="uk-UA" sz="2400" dirty="0" smtClean="0"/>
              <a:t>     В цьому виданні  зібрано всі художні твори класика української літератури. В п’єсах “Наталка-Полтавка” та “Москаль-чарівник” реалістично змальовано життя українського села, показано духовну красу селян-трудівників.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61442" name="Picture 2" descr="C:\Documents and Settings\Admin\Мои документы\Мои рисунки\Котляревський\Про Котляревського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2500" t="34328" b="17910"/>
          <a:stretch>
            <a:fillRect/>
          </a:stretch>
        </p:blipFill>
        <p:spPr bwMode="auto">
          <a:xfrm rot="5400000">
            <a:off x="4342059" y="2087305"/>
            <a:ext cx="5031914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70C0"/>
                </a:solidFill>
              </a:rPr>
              <a:t>Григорій Квітка-Основ’яненко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62466" name="Picture 2" descr="C:\Documents and Settings\Admin\Мои документы\Мои рисунки\Квітка-Основ'яненко\Котляревськи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128" t="35018" r="19231" b="28253"/>
          <a:stretch>
            <a:fillRect/>
          </a:stretch>
        </p:blipFill>
        <p:spPr bwMode="auto">
          <a:xfrm rot="5400000">
            <a:off x="4407513" y="1807537"/>
            <a:ext cx="4714908" cy="3528679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blipFill>
            <a:blip r:embed="rId4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uk-UA" sz="1800" dirty="0" smtClean="0"/>
              <a:t>Гончар О.І. Григорій Квітка-Основ’яненко: літературний портрет/О.І.Гончар.- К.: Дніпро, 1964.- 145 с.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sz="1800" dirty="0" smtClean="0"/>
              <a:t>У пропонованому нарисі оглядається життєвий шлях, творчі принципи Г.Ф.Квітки-Основ’яненко, дається аналіз найвизначніших творів письменика: “Марусі”, “Конотопської відьми”, “Сватання на Гончарівці” та ін.,  розкриваються засоби їх художнього впливу  на  читача й глядача.</a:t>
            </a:r>
            <a:endParaRPr lang="ru-RU" sz="1800" dirty="0"/>
          </a:p>
        </p:txBody>
      </p:sp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Григор</a:t>
            </a:r>
            <a:r>
              <a:rPr lang="uk-UA" b="1" dirty="0" smtClean="0">
                <a:solidFill>
                  <a:srgbClr val="0070C0"/>
                </a:solidFill>
              </a:rPr>
              <a:t>ій Сковорода (1722-1794)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3971924" cy="448311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Сковорода, Г.</a:t>
            </a:r>
          </a:p>
          <a:p>
            <a:pPr>
              <a:buNone/>
            </a:pPr>
            <a:r>
              <a:rPr lang="uk-UA" sz="2400" dirty="0" smtClean="0"/>
              <a:t>           Вибрані твори/ Г.Сковорода.- Х.: Прапор,</a:t>
            </a:r>
          </a:p>
          <a:p>
            <a:pPr>
              <a:buNone/>
            </a:pPr>
            <a:r>
              <a:rPr lang="uk-UA" sz="2400" dirty="0" smtClean="0"/>
              <a:t>     2007.- 384 с.</a:t>
            </a:r>
          </a:p>
          <a:p>
            <a:pPr>
              <a:buNone/>
            </a:pPr>
            <a:r>
              <a:rPr lang="uk-UA" sz="2400" dirty="0" smtClean="0"/>
              <a:t>     До книги великого українського поета й філософа ввійшли цикли “Сад божественн</a:t>
            </a:r>
            <a:r>
              <a:rPr lang="ru-RU" sz="2400" dirty="0" smtClean="0"/>
              <a:t>и</a:t>
            </a:r>
            <a:r>
              <a:rPr lang="uk-UA" sz="2400" dirty="0" smtClean="0"/>
              <a:t>х пісень”, “Харківські байки”, діалоги “Нарцис”, “Розмова про стародавній світ” та ін.</a:t>
            </a:r>
            <a:endParaRPr lang="ru-RU" sz="2400" dirty="0"/>
          </a:p>
        </p:txBody>
      </p:sp>
      <p:pic>
        <p:nvPicPr>
          <p:cNvPr id="1026" name="Picture 2" descr="C:\Documents and Settings\Admin\Мои документы\Мои рисунки\Сковорода\Григорй Сковорода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30550" b="17363"/>
          <a:stretch>
            <a:fillRect/>
          </a:stretch>
        </p:blipFill>
        <p:spPr bwMode="auto">
          <a:xfrm rot="5400000">
            <a:off x="4595812" y="2205898"/>
            <a:ext cx="4381532" cy="31432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Філософська спадщина Г.Сковороди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4495800" cy="578645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Сковорода, Г.</a:t>
            </a:r>
          </a:p>
          <a:p>
            <a:pPr>
              <a:buNone/>
            </a:pPr>
            <a:r>
              <a:rPr lang="uk-UA" dirty="0" smtClean="0"/>
              <a:t>           Сочинения: в 2-х т.</a:t>
            </a:r>
          </a:p>
          <a:p>
            <a:pPr>
              <a:buNone/>
            </a:pPr>
            <a:r>
              <a:rPr lang="uk-UA" dirty="0" smtClean="0"/>
              <a:t>   Т.1./ Г.Сковорода.- М.: Місль, 1973.- 511 с.: ил.</a:t>
            </a:r>
            <a:endParaRPr lang="ru-RU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“Всякому городу нрав і права;</a:t>
            </a:r>
          </a:p>
          <a:p>
            <a:pPr>
              <a:buNone/>
            </a:pPr>
            <a:r>
              <a:rPr lang="uk-UA" sz="2400" dirty="0" smtClean="0"/>
              <a:t>Всяка-бо має свій ум голова;</a:t>
            </a:r>
          </a:p>
          <a:p>
            <a:pPr>
              <a:buNone/>
            </a:pPr>
            <a:r>
              <a:rPr lang="uk-UA" sz="2400" dirty="0" smtClean="0"/>
              <a:t>Всякому серцю любов своя є,</a:t>
            </a:r>
          </a:p>
          <a:p>
            <a:pPr>
              <a:buNone/>
            </a:pPr>
            <a:r>
              <a:rPr lang="uk-UA" sz="2400" dirty="0" smtClean="0"/>
              <a:t>Всякому горлу смакує своє,</a:t>
            </a:r>
          </a:p>
          <a:p>
            <a:pPr>
              <a:buNone/>
            </a:pPr>
            <a:r>
              <a:rPr lang="uk-UA" sz="2400" dirty="0" smtClean="0"/>
              <a:t>Мені ж одна тільки в світі дума,</a:t>
            </a:r>
          </a:p>
          <a:p>
            <a:pPr>
              <a:buNone/>
            </a:pPr>
            <a:r>
              <a:rPr lang="uk-UA" sz="2400" dirty="0" smtClean="0"/>
              <a:t>Мені одне лиш не йде з ума…”</a:t>
            </a:r>
          </a:p>
          <a:p>
            <a:pPr>
              <a:buNone/>
            </a:pPr>
            <a:r>
              <a:rPr lang="uk-UA" sz="2400" dirty="0" smtClean="0"/>
              <a:t>                                З “Саду божественних пісень”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 and Settings\Admin\Мои документы\Мои рисунки\Сковорода\Григорй Сковорода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7547" t="8958"/>
          <a:stretch>
            <a:fillRect/>
          </a:stretch>
        </p:blipFill>
        <p:spPr bwMode="auto">
          <a:xfrm rot="5400000">
            <a:off x="4714875" y="1500174"/>
            <a:ext cx="3500463" cy="407196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t0.gstatic.com/images?q=tbn:ANd9GcRfqEOoPQO3msP-VMZ3MSDcap4MCHa_aXKVL5EhrJzc5LXiJMGq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1800225" cy="2543175"/>
          </a:xfrm>
          <a:prstGeom prst="rect">
            <a:avLst/>
          </a:prstGeom>
          <a:noFill/>
        </p:spPr>
      </p:pic>
      <p:pic>
        <p:nvPicPr>
          <p:cNvPr id="59396" name="Picture 4" descr="http://t0.gstatic.com/images?q=tbn:ANd9GcQHglyzd4VlPrb08ZNS-HYc_t3SzLsDhBtNTKfJ-rlgVdCf33y_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045006"/>
            <a:ext cx="2000264" cy="2812871"/>
          </a:xfrm>
          <a:prstGeom prst="rect">
            <a:avLst/>
          </a:prstGeom>
          <a:noFill/>
        </p:spPr>
      </p:pic>
      <p:pic>
        <p:nvPicPr>
          <p:cNvPr id="59398" name="Picture 6" descr="http://t1.gstatic.com/images?q=tbn:ANd9GcQ2n75Y53w4XlZLsB4Qj5uRN7_AdI_AqMLiCQ8nV3ePK73qM73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35721"/>
            <a:ext cx="1714504" cy="2443170"/>
          </a:xfrm>
          <a:prstGeom prst="rect">
            <a:avLst/>
          </a:prstGeom>
          <a:noFill/>
        </p:spPr>
      </p:pic>
      <p:pic>
        <p:nvPicPr>
          <p:cNvPr id="59400" name="Picture 8" descr="http://t2.gstatic.com/images?q=tbn:ANd9GcQJ-ILik0k1Faq3J9B6Jzposb0AGPbV3iSoyL2hjlu-hFTT-en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786190"/>
            <a:ext cx="1695450" cy="2695576"/>
          </a:xfrm>
          <a:prstGeom prst="rect">
            <a:avLst/>
          </a:prstGeom>
          <a:noFill/>
        </p:spPr>
      </p:pic>
      <p:pic>
        <p:nvPicPr>
          <p:cNvPr id="59402" name="Picture 10" descr="http://t2.gstatic.com/images?q=tbn:ANd9GcT2TAGcEJe4i2JcZHflbHVvgdexjgygJZJAjcK4uMNZo2TRIaOTV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500042"/>
            <a:ext cx="1838325" cy="2486026"/>
          </a:xfrm>
          <a:prstGeom prst="rect">
            <a:avLst/>
          </a:prstGeom>
          <a:noFill/>
        </p:spPr>
      </p:pic>
      <p:pic>
        <p:nvPicPr>
          <p:cNvPr id="59404" name="Picture 12" descr="Куліш П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8720" y="3943350"/>
            <a:ext cx="1764941" cy="27003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3 Розділ. Словники- скарбниця українського слова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50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</a:rPr>
              <a:t>“Не бійтесь заглядати у словник,</a:t>
            </a:r>
            <a:b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</a:rPr>
              <a:t>це пишний яр, а не сумне провалля,</a:t>
            </a:r>
            <a:b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</a:rPr>
              <a:t>збирайте, як розумний садівник,</a:t>
            </a:r>
            <a:b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</a:rPr>
              <a:t>достиглий овоч у Грінченка й Даля</a:t>
            </a:r>
            <a:b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</a:rPr>
              <a:t>                              М. Рильський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7" name="Рисунок 6" descr="C:\Documents and Settings\Admin\Рабочий стол\Словники\словник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37751">
            <a:off x="1031884" y="4141354"/>
            <a:ext cx="1997144" cy="328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Словники\словник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1968">
            <a:off x="7963129" y="4972082"/>
            <a:ext cx="914729" cy="178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Словники\правопис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43021">
            <a:off x="4822045" y="5036343"/>
            <a:ext cx="15716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68346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Словник української мови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0" y="1071546"/>
            <a:ext cx="4786314" cy="5500726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Словник  української мови.</a:t>
            </a:r>
          </a:p>
          <a:p>
            <a:pPr>
              <a:buNone/>
            </a:pPr>
            <a:r>
              <a:rPr lang="uk-UA" dirty="0" smtClean="0"/>
              <a:t>           Т.ІІ: Г-Ж/ред.кол. І.К.Білодід та ін.; АН УРСР;</a:t>
            </a:r>
          </a:p>
          <a:p>
            <a:pPr>
              <a:buNone/>
            </a:pPr>
            <a:r>
              <a:rPr lang="uk-UA" dirty="0" smtClean="0"/>
              <a:t>    Інститут мовознавства ім. О.О.Потебні.- К.: Наукова думка, 1971.- 550 с.</a:t>
            </a:r>
            <a:endParaRPr lang="ru-RU" dirty="0"/>
          </a:p>
        </p:txBody>
      </p:sp>
      <p:pic>
        <p:nvPicPr>
          <p:cNvPr id="12" name="Содержимое 5" descr="C:\Documents and Settings\Admin\Рабочий стол\Словники\словник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2066" y="1000108"/>
            <a:ext cx="364333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Орфографічний словник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5072066" cy="557214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uk-UA" dirty="0" smtClean="0"/>
              <a:t>    Український орфографічний словник/уклад. О.А.Леонов.- </a:t>
            </a:r>
          </a:p>
          <a:p>
            <a:pPr>
              <a:buNone/>
            </a:pPr>
            <a:r>
              <a:rPr lang="uk-UA" dirty="0" smtClean="0"/>
              <a:t>    Д.: Сталкер, 2001.- 480 с.</a:t>
            </a:r>
            <a:endParaRPr lang="ru-RU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“Український орфографічний словник” розраховано на широке коло користувачів, в першу чергу студентів вищих навчальних закладів, учнів середніх шкіл. До словника вміщено понад 52000 слів.</a:t>
            </a:r>
            <a:endParaRPr lang="ru-RU" dirty="0"/>
          </a:p>
        </p:txBody>
      </p:sp>
      <p:pic>
        <p:nvPicPr>
          <p:cNvPr id="5" name="Содержимое 4" descr="C:\Documents and Settings\Admin\Рабочий стол\Словники\словники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3390" t="31578" b="21053"/>
          <a:stretch>
            <a:fillRect/>
          </a:stretch>
        </p:blipFill>
        <p:spPr bwMode="auto">
          <a:xfrm rot="5400000">
            <a:off x="4357698" y="2357418"/>
            <a:ext cx="557214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Орфоепічний словник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28670"/>
            <a:ext cx="4495800" cy="592933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uk-UA" dirty="0" smtClean="0"/>
              <a:t>Орфоепічний словник/укл. М.І.Погрібний.- К.: Радянська школа, 1984.- 629 с.</a:t>
            </a:r>
          </a:p>
          <a:p>
            <a:r>
              <a:rPr lang="uk-UA" dirty="0" smtClean="0"/>
              <a:t>До  словника вміщено понад 44000 слів сучасної літературної мови.  Словник засвідчує найпоширенішу літературну вимову в нормальному темпі мовлення без зазначення її варіантів.</a:t>
            </a:r>
            <a:endParaRPr lang="ru-RU" dirty="0"/>
          </a:p>
        </p:txBody>
      </p:sp>
      <p:pic>
        <p:nvPicPr>
          <p:cNvPr id="5" name="Picture 2" descr="C:\Documents and Settings\Admin\Рабочий стол\Словники\словникпаронімі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30158" b="19048"/>
          <a:stretch>
            <a:fillRect/>
          </a:stretch>
        </p:blipFill>
        <p:spPr bwMode="auto">
          <a:xfrm rot="5400000">
            <a:off x="3893339" y="2107397"/>
            <a:ext cx="5786478" cy="34290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Autofit/>
          </a:bodyPr>
          <a:lstStyle/>
          <a:p>
            <a:pPr algn="just"/>
            <a:r>
              <a:rPr lang="uk-UA" sz="2400" i="1" dirty="0" smtClean="0">
                <a:solidFill>
                  <a:srgbClr val="FF0000"/>
                </a:solidFill>
              </a:rPr>
              <a:t>Єдиний скарб у тебе – рідна мова, Заклятий для сусіднього хижацтва.</a:t>
            </a:r>
            <a:br>
              <a:rPr lang="uk-UA" sz="2400" i="1" dirty="0" smtClean="0">
                <a:solidFill>
                  <a:srgbClr val="FF0000"/>
                </a:solidFill>
              </a:rPr>
            </a:br>
            <a:r>
              <a:rPr lang="uk-UA" sz="2400" i="1" dirty="0" smtClean="0">
                <a:solidFill>
                  <a:srgbClr val="FF0000"/>
                </a:solidFill>
              </a:rPr>
              <a:t>Вона твого життя міцна основа, Певніша над усі скарби й багатства.</a:t>
            </a:r>
            <a:r>
              <a:rPr lang="uk-UA" sz="2000" i="1" dirty="0" smtClean="0">
                <a:solidFill>
                  <a:srgbClr val="FF0000"/>
                </a:solidFill>
              </a:rPr>
              <a:t/>
            </a:r>
            <a:br>
              <a:rPr lang="uk-UA" sz="2000" i="1" dirty="0" smtClean="0">
                <a:solidFill>
                  <a:srgbClr val="FF0000"/>
                </a:solidFill>
              </a:rPr>
            </a:br>
            <a:r>
              <a:rPr lang="uk-UA" sz="2000" i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П.Куліш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4" y="1928802"/>
            <a:ext cx="4714876" cy="46434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3200" i="1" dirty="0" smtClean="0">
                <a:solidFill>
                  <a:srgbClr val="0070C0"/>
                </a:solidFill>
              </a:rPr>
              <a:t>Читайте до болю   знайомі                      рядки,</a:t>
            </a:r>
          </a:p>
          <a:p>
            <a:pPr>
              <a:buNone/>
            </a:pPr>
            <a:r>
              <a:rPr lang="uk-UA" sz="3200" i="1" dirty="0" smtClean="0">
                <a:solidFill>
                  <a:srgbClr val="0070C0"/>
                </a:solidFill>
              </a:rPr>
              <a:t>Вклоняйтеся кожному слову.</a:t>
            </a:r>
          </a:p>
          <a:p>
            <a:pPr>
              <a:buNone/>
            </a:pPr>
            <a:r>
              <a:rPr lang="uk-UA" sz="3200" i="1" dirty="0" smtClean="0">
                <a:solidFill>
                  <a:srgbClr val="0070C0"/>
                </a:solidFill>
              </a:rPr>
              <a:t>Кров’ю кляніться нести у віки</a:t>
            </a:r>
          </a:p>
          <a:p>
            <a:pPr>
              <a:buNone/>
            </a:pPr>
            <a:r>
              <a:rPr lang="uk-UA" sz="3200" i="1" dirty="0" smtClean="0">
                <a:solidFill>
                  <a:srgbClr val="0070C0"/>
                </a:solidFill>
              </a:rPr>
              <a:t>Свою материнську</a:t>
            </a:r>
          </a:p>
          <a:p>
            <a:pPr>
              <a:buNone/>
            </a:pPr>
            <a:r>
              <a:rPr lang="uk-UA" i="1" dirty="0" smtClean="0">
                <a:solidFill>
                  <a:srgbClr val="0070C0"/>
                </a:solidFill>
              </a:rPr>
              <a:t>          МОВУ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http://2.bp.blogspot.com/_fKdmqzSm2XU/SWNG9IR0kYI/AAAAAAAAATc/C3Zj5dOAJS4/s320/148861_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71477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Словник-довідник, тлумачний словник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Documents and Settings\Admin\Рабочий стол\Словники\словники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8923" b="25846"/>
          <a:stretch>
            <a:fillRect/>
          </a:stretch>
        </p:blipFill>
        <p:spPr bwMode="auto">
          <a:xfrm rot="5400000">
            <a:off x="-151202" y="2349140"/>
            <a:ext cx="4445743" cy="2857520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3571868" y="1071546"/>
            <a:ext cx="5114932" cy="5786454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Тлумачний словник-мінімум української мови: близько 7,5 тис. слів/ уклад. Л.О.Ващенко, О.М.Єфімов.-  К.: Довіра, 2000.- 534 с.- (Словники України)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Головащук, С.І. Складні випадки наголошеня: словник-довідник/ С.І.Головащук.- К.: Либідь, 1995.- 192 с. </a:t>
            </a:r>
            <a:endParaRPr lang="ru-RU" sz="2000" b="1" dirty="0"/>
          </a:p>
        </p:txBody>
      </p:sp>
      <p:pic>
        <p:nvPicPr>
          <p:cNvPr id="8" name="Picture 4" descr="C:\Documents and Settings\Admin\Рабочий стол\Словники\тлумачний.jpg"/>
          <p:cNvPicPr>
            <a:picLocks noChangeAspect="1" noChangeArrowheads="1"/>
          </p:cNvPicPr>
          <p:nvPr/>
        </p:nvPicPr>
        <p:blipFill>
          <a:blip r:embed="rId3" cstate="print"/>
          <a:srcRect l="8803" t="35087" r="9600" b="26316"/>
          <a:stretch>
            <a:fillRect/>
          </a:stretch>
        </p:blipFill>
        <p:spPr bwMode="auto">
          <a:xfrm rot="5400000">
            <a:off x="5250673" y="4036211"/>
            <a:ext cx="3000372" cy="26432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</a:rPr>
              <a:t>Енциклопедія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4929190" cy="578645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Українська мова: енциклопедія/ редкол.: В.М.Русанівський, О.О.Тараненко, М.П.Зяблюк та ін.- 3-тє вид., зі змінами і доп.- К.: Українська енциклопедія ім. М.П.Бажана, 2007.- 856 с.: іл.</a:t>
            </a:r>
          </a:p>
          <a:p>
            <a:r>
              <a:rPr lang="uk-UA" sz="2400" dirty="0" smtClean="0"/>
              <a:t>В енциклопедії подано відомості про українську мову та українське мовознавство. Розрахована як на філологів, так і на широке коло читачів.</a:t>
            </a:r>
            <a:endParaRPr lang="ru-RU" sz="2400" dirty="0"/>
          </a:p>
        </p:txBody>
      </p:sp>
      <p:pic>
        <p:nvPicPr>
          <p:cNvPr id="4098" name="Picture 2" descr="C:\Documents and Settings\Admin\Мои документы\Мои рисунки\Словники\украънська мов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2449" t="8839" r="9559"/>
          <a:stretch>
            <a:fillRect/>
          </a:stretch>
        </p:blipFill>
        <p:spPr bwMode="auto">
          <a:xfrm>
            <a:off x="5143504" y="1214422"/>
            <a:ext cx="3347336" cy="537017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</a:rPr>
              <a:t>Словник паронімів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5214942" cy="557214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uk-UA" dirty="0" smtClean="0"/>
              <a:t>Гринчишин, Д.Г.</a:t>
            </a:r>
          </a:p>
          <a:p>
            <a:pPr>
              <a:buNone/>
            </a:pPr>
            <a:r>
              <a:rPr lang="uk-UA" dirty="0" smtClean="0"/>
              <a:t>            Словник паронімів української мови/ Д.Г.Гринчишин, О.А.Сербенська.- К.: Радянська школа, 1986.- 222 с.</a:t>
            </a:r>
          </a:p>
          <a:p>
            <a:r>
              <a:rPr lang="uk-UA" dirty="0" smtClean="0"/>
              <a:t>Українська мова. Довідник школяра і студента/ уклал. О.А.Росінська.- Донецьк: БАО, 2003.- 400 с.</a:t>
            </a:r>
            <a:endParaRPr lang="ru-RU" dirty="0"/>
          </a:p>
        </p:txBody>
      </p:sp>
      <p:pic>
        <p:nvPicPr>
          <p:cNvPr id="5122" name="Picture 2" descr="C:\Documents and Settings\Admin\Мои документы\Мои рисунки\Словники\словникпаронімів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30653" b="22491"/>
          <a:stretch>
            <a:fillRect/>
          </a:stretch>
        </p:blipFill>
        <p:spPr bwMode="auto">
          <a:xfrm rot="5400000">
            <a:off x="5433466" y="1424526"/>
            <a:ext cx="3206289" cy="2357454"/>
          </a:xfrm>
          <a:prstGeom prst="rect">
            <a:avLst/>
          </a:prstGeom>
          <a:noFill/>
        </p:spPr>
      </p:pic>
      <p:pic>
        <p:nvPicPr>
          <p:cNvPr id="8" name="Рисунок 7" descr="C:\Documents and Settings\Admin\Мои документы\Мои рисунки\Словники\Довідник школяра.jpg"/>
          <p:cNvPicPr/>
          <p:nvPr/>
        </p:nvPicPr>
        <p:blipFill>
          <a:blip r:embed="rId4" cstate="print"/>
          <a:srcRect t="32342" b="23197"/>
          <a:stretch>
            <a:fillRect/>
          </a:stretch>
        </p:blipFill>
        <p:spPr bwMode="auto">
          <a:xfrm rot="5400000">
            <a:off x="5607863" y="4250525"/>
            <a:ext cx="28574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4.Розділ. Коронація слова.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Сучасна українська книга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“Мова наша, мова -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     Літ минулих повість,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  Вічно юна мудрість,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Сива наша совість”.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                               Ю. Рибчинський</a:t>
            </a:r>
            <a:endParaRPr lang="ru-RU" sz="40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000" dirty="0"/>
          </a:p>
        </p:txBody>
      </p:sp>
      <p:pic>
        <p:nvPicPr>
          <p:cNvPr id="9" name="Рисунок 8" descr="бібліоте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14818"/>
            <a:ext cx="46434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Харківська проза: Антон Єрхов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714876" cy="5214950"/>
          </a:xfrm>
        </p:spPr>
        <p:txBody>
          <a:bodyPr/>
          <a:lstStyle/>
          <a:p>
            <a:r>
              <a:rPr lang="uk-UA" dirty="0" smtClean="0"/>
              <a:t>Ерхов, А.</a:t>
            </a:r>
          </a:p>
          <a:p>
            <a:pPr>
              <a:buNone/>
            </a:pPr>
            <a:r>
              <a:rPr lang="uk-UA" dirty="0" smtClean="0"/>
              <a:t>          Дремлющие башни: роман/ А.Ерхов.- Х.: Фолио, 2010.-281 с.- (Харьковская проза)</a:t>
            </a:r>
          </a:p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7170" name="Picture 2" descr="C:\Documents and Settings\Admin\Мои документы\Мои рисунки\худ.лит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955" t="31147" r="8955" b="22951"/>
          <a:stretch>
            <a:fillRect/>
          </a:stretch>
        </p:blipFill>
        <p:spPr bwMode="auto">
          <a:xfrm rot="5400000">
            <a:off x="4568173" y="2072954"/>
            <a:ext cx="4936875" cy="307183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70C0"/>
                </a:solidFill>
              </a:rPr>
              <a:t>Марія Матіос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643438" cy="542926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Матіос, М.</a:t>
            </a:r>
          </a:p>
          <a:p>
            <a:pPr>
              <a:buNone/>
            </a:pPr>
            <a:r>
              <a:rPr lang="uk-UA" sz="2400" dirty="0" smtClean="0"/>
              <a:t>          Щоденик страченої: психологічна розвідка/М.Матіос.- Львів: Піраміда, 2005.- 192 с.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sz="2000" dirty="0" smtClean="0"/>
              <a:t>     Літописець полюсів людського життя – легального й прихованого – Марія Матіос у “Щоденнику страченої”  демонструє  елементи психологічного триллера,в якому органічно поєднано сюжет і потік свідомості, детективність розповіді й новелістичний фінал, тілесну чуттєвість і психоаналітику.</a:t>
            </a:r>
            <a:endParaRPr lang="ru-RU" sz="2400" dirty="0"/>
          </a:p>
        </p:txBody>
      </p:sp>
      <p:pic>
        <p:nvPicPr>
          <p:cNvPr id="8194" name="Picture 2" descr="C:\Documents and Settings\Admin\Мои документы\Мои рисунки\худ.лит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4999" b="25000"/>
          <a:stretch>
            <a:fillRect/>
          </a:stretch>
        </p:blipFill>
        <p:spPr bwMode="auto">
          <a:xfrm rot="5400000">
            <a:off x="4500558" y="2214559"/>
            <a:ext cx="5429264" cy="3857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Є.Положій, В.Слапчук, М.Матіос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" name="Picture 3" descr="C:\Documents and Settings\Admin\Мои документы\Мои рисунки\худ.лит 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37288" b="25424"/>
          <a:stretch>
            <a:fillRect/>
          </a:stretch>
        </p:blipFill>
        <p:spPr bwMode="auto">
          <a:xfrm rot="5400000">
            <a:off x="5539724" y="3675723"/>
            <a:ext cx="3350963" cy="2428892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Мои документы\Мои рисунки\худ.лит 3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6499" t="34483" r="11027" b="24137"/>
          <a:stretch>
            <a:fillRect/>
          </a:stretch>
        </p:blipFill>
        <p:spPr bwMode="auto">
          <a:xfrm rot="5400000">
            <a:off x="428594" y="3357564"/>
            <a:ext cx="3286150" cy="2857519"/>
          </a:xfrm>
          <a:prstGeom prst="rect">
            <a:avLst/>
          </a:prstGeom>
          <a:noFill/>
        </p:spPr>
      </p:pic>
      <p:pic>
        <p:nvPicPr>
          <p:cNvPr id="16" name="Рисунок 15" descr="C:\Documents and Settings\Admin\Мои документы\Мои рисунки\худ.лит 5.jpg"/>
          <p:cNvPicPr/>
          <p:nvPr/>
        </p:nvPicPr>
        <p:blipFill>
          <a:blip r:embed="rId4" cstate="print"/>
          <a:srcRect t="27008" b="25759"/>
          <a:stretch>
            <a:fillRect/>
          </a:stretch>
        </p:blipFill>
        <p:spPr bwMode="auto">
          <a:xfrm rot="5400000">
            <a:off x="3260134" y="1259881"/>
            <a:ext cx="298092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Марина та Сергій Дяченки, Ірен Роздобудько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929190" cy="542926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Дяченки, Марина та Сергій</a:t>
            </a:r>
          </a:p>
          <a:p>
            <a:pPr>
              <a:buNone/>
            </a:pPr>
            <a:r>
              <a:rPr lang="uk-UA" sz="2400" dirty="0" smtClean="0"/>
              <a:t>              Спадкоємець: роман/ М. та С.Дяченки.- К.: Зелений Пес, ТОВ “Гамазин”, 2006.- 368 с.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smtClean="0"/>
              <a:t>Роздобудько, І.</a:t>
            </a:r>
          </a:p>
          <a:p>
            <a:pPr>
              <a:buNone/>
            </a:pPr>
            <a:r>
              <a:rPr lang="uk-UA" sz="2400" dirty="0" smtClean="0"/>
              <a:t>           Ґудзик/ І.Роздобудько.- Х.: Фоліо, 2008.- 222 с.- (Колібрі)</a:t>
            </a:r>
            <a:endParaRPr lang="ru-RU" sz="2400" dirty="0"/>
          </a:p>
        </p:txBody>
      </p:sp>
      <p:pic>
        <p:nvPicPr>
          <p:cNvPr id="10242" name="Picture 2" descr="C:\Documents and Settings\Admin\Мои документы\Мои рисунки\худ.лит 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5423" b="22034"/>
          <a:stretch>
            <a:fillRect/>
          </a:stretch>
        </p:blipFill>
        <p:spPr bwMode="auto">
          <a:xfrm rot="5400000">
            <a:off x="5736900" y="1236317"/>
            <a:ext cx="2742296" cy="2500330"/>
          </a:xfrm>
          <a:prstGeom prst="rect">
            <a:avLst/>
          </a:prstGeom>
          <a:noFill/>
        </p:spPr>
      </p:pic>
      <p:pic>
        <p:nvPicPr>
          <p:cNvPr id="7" name="Рисунок 6" descr="C:\Documents and Settings\Admin\Мои документы\Мои рисунки\худ.лит 7.jpg"/>
          <p:cNvPicPr/>
          <p:nvPr/>
        </p:nvPicPr>
        <p:blipFill>
          <a:blip r:embed="rId3" cstate="print"/>
          <a:srcRect t="33530" b="21505"/>
          <a:stretch>
            <a:fillRect/>
          </a:stretch>
        </p:blipFill>
        <p:spPr bwMode="auto">
          <a:xfrm rot="5400000">
            <a:off x="5741188" y="4045764"/>
            <a:ext cx="273372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Юрій Андрухович, Софія Майданська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4857752" cy="578645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Андрухович, Ю.</a:t>
            </a:r>
          </a:p>
          <a:p>
            <a:pPr>
              <a:buNone/>
            </a:pPr>
            <a:r>
              <a:rPr lang="uk-UA" sz="2400" dirty="0" smtClean="0"/>
              <a:t>           Таємниця: замість роману/</a:t>
            </a:r>
          </a:p>
          <a:p>
            <a:pPr>
              <a:buNone/>
            </a:pPr>
            <a:r>
              <a:rPr lang="uk-UA" sz="2400" dirty="0" smtClean="0"/>
              <a:t>    Ю.Андрухович.- Х.: Фоліо, 2007.- 478 с.- (Література)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Майданська, С. </a:t>
            </a:r>
          </a:p>
          <a:p>
            <a:pPr>
              <a:buNone/>
            </a:pPr>
            <a:r>
              <a:rPr lang="uk-UA" sz="2400" dirty="0" smtClean="0"/>
              <a:t>        Сподіваюся на Тебе: роман/</a:t>
            </a:r>
          </a:p>
          <a:p>
            <a:pPr>
              <a:buNone/>
            </a:pPr>
            <a:r>
              <a:rPr lang="uk-UA" sz="2400" dirty="0" smtClean="0"/>
              <a:t>С.Майданська.- К.: Факт, 2008.- 344 с.- (Сер.”</a:t>
            </a:r>
            <a:r>
              <a:rPr lang="en-US" sz="2400" dirty="0" smtClean="0"/>
              <a:t>Exceptis excipiendis</a:t>
            </a:r>
            <a:r>
              <a:rPr lang="uk-UA" sz="2400" dirty="0" smtClean="0"/>
              <a:t>”</a:t>
            </a:r>
            <a:r>
              <a:rPr lang="en-US" sz="2400" dirty="0" smtClean="0"/>
              <a:t>) </a:t>
            </a:r>
            <a:endParaRPr lang="ru-RU" sz="2400" dirty="0"/>
          </a:p>
        </p:txBody>
      </p:sp>
      <p:pic>
        <p:nvPicPr>
          <p:cNvPr id="11266" name="Picture 2" descr="C:\Documents and Settings\Admin\Мои документы\Мои рисунки\худ.лит 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33168" r="15385" b="20564"/>
          <a:stretch>
            <a:fillRect/>
          </a:stretch>
        </p:blipFill>
        <p:spPr bwMode="auto">
          <a:xfrm rot="5400000">
            <a:off x="5750365" y="1250503"/>
            <a:ext cx="2754332" cy="2253543"/>
          </a:xfrm>
          <a:prstGeom prst="rect">
            <a:avLst/>
          </a:prstGeom>
          <a:noFill/>
        </p:spPr>
      </p:pic>
      <p:pic>
        <p:nvPicPr>
          <p:cNvPr id="7" name="Рисунок 6" descr="C:\Documents and Settings\Admin\Мои документы\Мои рисунки\худ.лит 10.jpg"/>
          <p:cNvPicPr/>
          <p:nvPr/>
        </p:nvPicPr>
        <p:blipFill>
          <a:blip r:embed="rId3" cstate="print"/>
          <a:srcRect l="9302" t="32786" b="27869"/>
          <a:stretch>
            <a:fillRect/>
          </a:stretch>
        </p:blipFill>
        <p:spPr bwMode="auto">
          <a:xfrm rot="5400000">
            <a:off x="5750739" y="4393401"/>
            <a:ext cx="2714620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Марія Штельмах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714876" cy="542926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Штельмах, М.Л. </a:t>
            </a:r>
          </a:p>
          <a:p>
            <a:pPr>
              <a:buNone/>
            </a:pPr>
            <a:r>
              <a:rPr lang="uk-UA" sz="2400" dirty="0" smtClean="0"/>
              <a:t>      Р</a:t>
            </a:r>
            <a:r>
              <a:rPr lang="en-US" sz="2400" dirty="0" smtClean="0"/>
              <a:t>.S.</a:t>
            </a:r>
            <a:r>
              <a:rPr lang="uk-UA" sz="2400" dirty="0" smtClean="0"/>
              <a:t> Григорія Сковороди…/М.Л.Штельмах; худож.-оформл.Є.В.Вдовиченко.- Х.: Фоліо, 2009.- 315 с.- (Графіті</a:t>
            </a:r>
            <a:r>
              <a:rPr lang="uk-UA" dirty="0" smtClean="0"/>
              <a:t>)</a:t>
            </a:r>
          </a:p>
          <a:p>
            <a:r>
              <a:rPr lang="uk-UA" sz="2400" dirty="0" smtClean="0"/>
              <a:t>Ніхто не знає, як генії переживають кожну наступну хвилину своєї геніальності. Що вони при цьому відчувають. Як борються. Як тікають від своєї самотньої вдачі…</a:t>
            </a:r>
            <a:endParaRPr lang="ru-RU" sz="2400" dirty="0"/>
          </a:p>
        </p:txBody>
      </p:sp>
      <p:pic>
        <p:nvPicPr>
          <p:cNvPr id="12290" name="Picture 2" descr="C:\Documents and Settings\Admin\Мои документы\Мои рисунки\худ.лит 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158" t="31249" r="10526" b="23438"/>
          <a:stretch>
            <a:fillRect/>
          </a:stretch>
        </p:blipFill>
        <p:spPr bwMode="auto">
          <a:xfrm rot="5400000">
            <a:off x="4697023" y="2375283"/>
            <a:ext cx="5143535" cy="32504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Історія свята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715016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solidFill>
                  <a:srgbClr val="0070C0"/>
                </a:solidFill>
              </a:rPr>
              <a:t>Свято встановлено 6 листопада 1997 року, коли президент України Леонід Кучма на підтримку ініціативі громадських організацій та з урахуванням важливої ролі української мови в консолідації українського суспільства видав Указ № 1241/97 “Про  День української писемності та мови”. В Указі зазначено:  “Установити в Україні День української писемності та мови, який відзначати щорічно 9 листопада в день вшанування пам’яті Преподобного Нестора Літописця</a:t>
            </a:r>
          </a:p>
          <a:p>
            <a:pPr algn="just">
              <a:buNone/>
            </a:pPr>
            <a:endParaRPr lang="uk-UA" sz="2800" dirty="0" smtClean="0"/>
          </a:p>
          <a:p>
            <a:pPr algn="just">
              <a:buNone/>
            </a:pPr>
            <a:endParaRPr lang="uk-UA" sz="2800" dirty="0" smtClean="0"/>
          </a:p>
          <a:p>
            <a:pPr>
              <a:buNone/>
            </a:pPr>
            <a:endParaRPr lang="ru-RU" sz="2800" dirty="0"/>
          </a:p>
        </p:txBody>
      </p:sp>
      <p:pic>
        <p:nvPicPr>
          <p:cNvPr id="5" name="Рисунок 4" descr="http://t0.gstatic.com/images?q=tbn:ANd9GcQ-hPmqovc1Ugs77OGQ0t9YdAZ47HVesDtbmaqVxKJRi4hAlt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000496" y="5000636"/>
            <a:ext cx="150019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Юрій Сорока </a:t>
            </a:r>
            <a:r>
              <a:rPr lang="uk-UA" sz="2800" b="1" dirty="0" smtClean="0">
                <a:solidFill>
                  <a:srgbClr val="002060"/>
                </a:solidFill>
              </a:rPr>
              <a:t>: дипломант конкурсу романів, кіносценаріїв, п’єс та пісенної лірики про кохання “Коронація слова-2010</a:t>
            </a:r>
            <a:r>
              <a:rPr lang="uk-UA" sz="1800" b="1" dirty="0" smtClean="0">
                <a:solidFill>
                  <a:srgbClr val="002060"/>
                </a:solidFill>
              </a:rPr>
              <a:t>”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3614734" cy="5429264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uk-UA" sz="2400" dirty="0" smtClean="0"/>
              <a:t>Сорока, Ю.В. Арахнофобія: роман/ Ю.В.Сорока.- Х.: Фоліо, 2010.- 251 с.-(Графіті)</a:t>
            </a:r>
          </a:p>
          <a:p>
            <a:pPr>
              <a:buNone/>
            </a:pPr>
            <a:r>
              <a:rPr lang="uk-UA" sz="2400" dirty="0" smtClean="0">
                <a:solidFill>
                  <a:srgbClr val="FF0000"/>
                </a:solidFill>
              </a:rPr>
              <a:t>Арахнофобія </a:t>
            </a:r>
            <a:r>
              <a:rPr lang="uk-UA" sz="2400" dirty="0" smtClean="0"/>
              <a:t>– це  не лише медичний термін. Арахнофобія – це жах, з яким зустрічаєшся у реальному житті, а він висушує твою душу розумінням : потвора зовсім поряд…</a:t>
            </a:r>
            <a:endParaRPr lang="ru-RU" sz="2400" dirty="0"/>
          </a:p>
        </p:txBody>
      </p:sp>
      <p:pic>
        <p:nvPicPr>
          <p:cNvPr id="13314" name="Picture 2" descr="C:\Documents and Settings\Admin\Мои документы\Мои рисунки\худ.лит 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6216" t="33802" r="9459" b="23944"/>
          <a:stretch>
            <a:fillRect/>
          </a:stretch>
        </p:blipFill>
        <p:spPr bwMode="auto">
          <a:xfrm rot="5400000">
            <a:off x="4536276" y="2250278"/>
            <a:ext cx="5429266" cy="37861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Хто вони: сучасні письменики?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495800" cy="585789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Ірен Роздобудько</a:t>
            </a:r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r>
              <a:rPr lang="uk-UA" sz="2400" dirty="0" smtClean="0"/>
              <a:t>– автор, що працює у різних жанрах, і працює успішно. Вона переможець Всеукраїнського конкурсу “Коронація слова” -2000, лауреат цього конкурсу 2001 року. Ірен пише казки та оповідання для дітей, малює, вишиває бісером, грає на гітарі, пірнає з аквалангом. Член Асоціації українських письмеників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85789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Василь Слапчук</a:t>
            </a:r>
          </a:p>
          <a:p>
            <a:pPr>
              <a:buNone/>
            </a:pPr>
            <a:r>
              <a:rPr lang="uk-UA" sz="4000" dirty="0" smtClean="0">
                <a:solidFill>
                  <a:srgbClr val="FF0000"/>
                </a:solidFill>
              </a:rPr>
              <a:t> </a:t>
            </a:r>
            <a:r>
              <a:rPr lang="uk-UA" sz="4000" dirty="0" smtClean="0"/>
              <a:t>-  </a:t>
            </a:r>
            <a:r>
              <a:rPr lang="uk-UA" sz="2400" dirty="0" smtClean="0"/>
              <a:t>автор більш ніж двадцяти книжок. У серії  </a:t>
            </a:r>
            <a:r>
              <a:rPr lang="ru-RU" sz="2400" dirty="0" smtClean="0"/>
              <a:t>«</a:t>
            </a:r>
            <a:r>
              <a:rPr lang="en-US" sz="2400" dirty="0" smtClean="0"/>
              <a:t>Exceptis excipiendis</a:t>
            </a:r>
            <a:r>
              <a:rPr lang="uk-UA" sz="2400" dirty="0" smtClean="0"/>
              <a:t>”   вийшли романи “Сліпий дощ” (2003), “Дикі квіти” (2004) та “Осінь за щокою” (2005). Лауреат Шевченківської премії (2003 )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Вам знайомі ці імена?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4495800" cy="5786454"/>
          </a:xfrm>
        </p:spPr>
        <p:txBody>
          <a:bodyPr>
            <a:normAutofit lnSpcReduction="10000"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Софія Майданська</a:t>
            </a:r>
          </a:p>
          <a:p>
            <a:pPr>
              <a:buNone/>
            </a:pPr>
            <a:r>
              <a:rPr lang="uk-UA" dirty="0" smtClean="0"/>
              <a:t> - поет, прозаїк, драматург, публіцист, перекладач.</a:t>
            </a:r>
          </a:p>
          <a:p>
            <a:pPr>
              <a:buNone/>
            </a:pPr>
            <a:r>
              <a:rPr lang="uk-UA" dirty="0" smtClean="0"/>
              <a:t>    Лауреат літературних премій “Благовіст” (1997) та ім.Олеся Гончара (1998), нагороди ім.Лесі та Петра Ковалевих. Заслужений діяч мистецтв України, член Національної спілки письмеників України з 1979 року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495800" cy="5786454"/>
          </a:xfrm>
        </p:spPr>
        <p:txBody>
          <a:bodyPr>
            <a:normAutofit lnSpcReduction="10000"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Юрій Сорока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sz="2600" dirty="0" smtClean="0"/>
              <a:t>- український письменик. Його дебютом в літературі став роман “Хотин”, який побачив світ у 2007 році. У 2009 році у видавництві “Фоліо” вийшов друком роман “Іван Богун”, за який Юрій Сорока отримав ІІІ премію конкурсу “Коронація слова- 2009”, а його наступний твір “Арахнофобія” – став дипломантом конкурсу  “Коронація  слова – 2010”.</a:t>
            </a:r>
            <a:endParaRPr lang="ru-RU" sz="2600" dirty="0"/>
          </a:p>
        </p:txBody>
      </p:sp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 Марія Штельмах, Юрій Андрухович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>
            <a:normAutofit fontScale="62500" lnSpcReduction="20000"/>
          </a:bodyPr>
          <a:lstStyle/>
          <a:p>
            <a:endParaRPr lang="ru-RU" b="1" dirty="0" smtClean="0"/>
          </a:p>
          <a:p>
            <a:endParaRPr lang="ru-RU" sz="2600" b="1" dirty="0" smtClean="0"/>
          </a:p>
          <a:p>
            <a:r>
              <a:rPr lang="ru-RU" sz="2900" b="1" dirty="0" smtClean="0"/>
              <a:t>Її називають найбільш плодовитою молодою авторкою в Україні й одразу ж закидають, що, мовляв, її проза надто примітивна. Із філософським розумінням проблеми вона лише посміхається у відповідь і каже, що письменницею себе не вважає, а вважає – режисером</a:t>
            </a:r>
            <a:r>
              <a:rPr lang="ru-RU" sz="2600" b="1" dirty="0" smtClean="0"/>
              <a:t>. </a:t>
            </a:r>
          </a:p>
          <a:p>
            <a:r>
              <a:rPr lang="ru-RU" sz="2900" b="1" dirty="0" smtClean="0"/>
              <a:t>Утім, після того, як минулого року видавництво “Фоліо" випустило аж чотири її успішні книжки, сумніватися в тому, що таки письменниця – недоречно. </a:t>
            </a:r>
          </a:p>
          <a:p>
            <a:r>
              <a:rPr lang="ru-RU" sz="2900" b="1" dirty="0" smtClean="0"/>
              <a:t>Тож перед нами продовжувачка традицій Довженка і психолог від природи – Марія Штельмах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Autofit/>
          </a:bodyPr>
          <a:lstStyle/>
          <a:p>
            <a:r>
              <a:rPr lang="uk-UA" sz="1800" b="1" dirty="0" smtClean="0"/>
              <a:t>Юрій Андрухович – український  поет, прозаїк, есеїст. Живе і працює в Івано-Франківську, віце-президент Асоціації українських письменників.</a:t>
            </a:r>
          </a:p>
          <a:p>
            <a:r>
              <a:rPr lang="ru-RU" sz="1800" b="1" dirty="0" smtClean="0"/>
              <a:t>Творчість Андруховича має значний вплив на перебіг сьогоднішнього літературного  процесу в Україні.</a:t>
            </a:r>
          </a:p>
          <a:p>
            <a:r>
              <a:rPr lang="ru-RU" sz="1800" b="1" dirty="0" smtClean="0"/>
              <a:t>з його іменем пов’язані перші факти неупередженого зацікавлення сучасною українською літературою на Заході. </a:t>
            </a:r>
          </a:p>
          <a:p>
            <a:r>
              <a:rPr lang="ru-RU" sz="1800" b="1" dirty="0" smtClean="0"/>
              <a:t>Андрухович є автором перекладів з англійської, польської, німецької та російської</a:t>
            </a:r>
          </a:p>
          <a:p>
            <a:endParaRPr lang="ru-RU" sz="1800" b="1" dirty="0"/>
          </a:p>
        </p:txBody>
      </p:sp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Новинки літератури. Що зараз читають…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bukvoid.com.ua/img/ZAPYSKY_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571611"/>
            <a:ext cx="2714644" cy="4257583"/>
          </a:xfrm>
          <a:prstGeom prst="rect">
            <a:avLst/>
          </a:prstGeom>
          <a:noFill/>
        </p:spPr>
      </p:pic>
      <p:pic>
        <p:nvPicPr>
          <p:cNvPr id="1028" name="Picture 4" descr="Я знаю, що ти знаєш, що я зна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071538" cy="1785975"/>
          </a:xfrm>
          <a:prstGeom prst="rect">
            <a:avLst/>
          </a:prstGeom>
          <a:noFill/>
        </p:spPr>
      </p:pic>
      <p:pic>
        <p:nvPicPr>
          <p:cNvPr id="1030" name="Picture 6" descr="Біг-Мак та інші історії (м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714620"/>
            <a:ext cx="1238252" cy="1597346"/>
          </a:xfrm>
          <a:prstGeom prst="rect">
            <a:avLst/>
          </a:prstGeom>
          <a:noFill/>
        </p:spPr>
      </p:pic>
      <p:pic>
        <p:nvPicPr>
          <p:cNvPr id="1032" name="Picture 8" descr="Від бароко до постмодерн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572008"/>
            <a:ext cx="1500198" cy="2085275"/>
          </a:xfrm>
          <a:prstGeom prst="rect">
            <a:avLst/>
          </a:prstGeom>
          <a:noFill/>
        </p:spPr>
      </p:pic>
      <p:pic>
        <p:nvPicPr>
          <p:cNvPr id="1034" name="Picture 10" descr="Дім на горі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4000504"/>
            <a:ext cx="1596030" cy="2617488"/>
          </a:xfrm>
          <a:prstGeom prst="rect">
            <a:avLst/>
          </a:prstGeom>
          <a:noFill/>
        </p:spPr>
      </p:pic>
      <p:pic>
        <p:nvPicPr>
          <p:cNvPr id="1036" name="Picture 12" descr="Зі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857364"/>
            <a:ext cx="1643074" cy="2563196"/>
          </a:xfrm>
          <a:prstGeom prst="rect">
            <a:avLst/>
          </a:prstGeom>
          <a:noFill/>
        </p:spPr>
      </p:pic>
      <p:pic>
        <p:nvPicPr>
          <p:cNvPr id="1038" name="Picture 14" descr="http://t0.gstatic.com/images?q=tbn:ANd9GcQxDv0Rv53QlFCreUAhnD65XERc-J0tHXf6MgfmWdfq8mQeHHyXy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62197" y="714356"/>
            <a:ext cx="1281803" cy="214788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</a:rPr>
              <a:t>5 Розділ. Поетичний вернісаж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Як парость виноградної лози,</a:t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Плекайте мову.</a:t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Пильно й ненастанно</a:t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Політь бур’ян.</a:t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Чистіша від сльози</a:t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Вона хай буде.</a:t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Вірно і слухняно</a:t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Нехай вона щоразу служить вам,</a:t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Хоч і живе своїм живим життям.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</a:t>
            </a:r>
            <a:r>
              <a:rPr lang="ru-RU" i="1" dirty="0" smtClean="0"/>
              <a:t>Максим Рильський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Мова кожного народу 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неповторна і — своя; 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в ній гримлять громи в негоду, 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в тиші — трелі солов’я.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На своїй природній мові 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і потоки гомонять; 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зелен-клени у діброві 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по-кленовому шумлять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Солов’їну, барвінкову, 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колосисту — на віки —                                           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українську рідну мову 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в дар мені дали батьки.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Берегти її, плекати 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буду всюди й повсякчас, — 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бо ж єдина — так, як мати, — 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мова в кожного із нас!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                                                 О.Забужко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t1.gstatic.com/images?q=tbn:ANd9GcQUTyFsC0WJJW2yH3wVnc91dN6lWiygnDbh8CEauIx853qCIII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307180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Мова, наша мова, мова кольорова,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В ній гроза травнева, тиша вечорова.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Мова наша, мова - літ минулих повість,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Вічно юна мудрість, сива наша совість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Мова, наша мова - мрійнику - жар-птиця,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Грішнику - спокута, спраглому - криниця.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А для мене, мово, ти - як синє море,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У якому тоне і печаль, і горе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000372"/>
            <a:ext cx="4572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Мова наша, мова - пісня стоголоса: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Нею мріють весни, нею плаче осінь.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Нею марять зими, нею кличе літо,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В ній криваві рими, сльози "Заповіту"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Я без тебе, мово, - без зерна полова,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Соняшник без сонця, без птахів діброва.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Як вогонь, у серці я несу в майбутнє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Незгасиму мову, слово незабутнє.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                                       Ю.Рибчинський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://t0.gstatic.com/images?q=tbn:ANd9GcQ-hPmqovc1Ugs77OGQ0t9YdAZ47HVesDtbmaqVxKJRi4hAlt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500826" y="285728"/>
            <a:ext cx="24288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bukids.files.wordpress.com/2011/05/book-300x2161.jpg?w=240&amp;h=17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00042"/>
            <a:ext cx="2162618" cy="154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71472" y="755016"/>
            <a:ext cx="828674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мово моя 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місячне сяйво і спів солов’я,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Півонії, мальви, жоржини!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Моря брилі антів, це – мова моя,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 – мова моєї Вкраїни.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Яка у ній сила – і кличе, й сія,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Яка в ній мелодія лине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натхнення хвилини! О мово моя,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Душа голосна України!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 rot="10800000" flipV="1">
            <a:off x="571471" y="3724686"/>
            <a:ext cx="861765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 -  сурми на сонці, ти – стягів гаї,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 – вибухів огненних повна.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 – матері мова. Я звуки твої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Люблю, наче очі дитини…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мово вкраїнська! Хто любить її,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Той любить мою Україну.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В.Сосюра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img1.liveinternet.ru/images/attach/c/2/69/153/69153419_1294857963_YANI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86593">
            <a:off x="6685427" y="4133290"/>
            <a:ext cx="1585359" cy="151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214422"/>
            <a:ext cx="592522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</a:t>
            </a:r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uk-UA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uk-UA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</a:p>
          <a:p>
            <a:pPr algn="ctr"/>
            <a:r>
              <a:rPr lang="uk-UA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uk-UA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вагу!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Особливості відзначення свята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У День української писемності та мови:</a:t>
            </a:r>
          </a:p>
          <a:p>
            <a:r>
              <a:rPr lang="uk-UA" dirty="0" smtClean="0"/>
              <a:t>покладають квіти до пам’ятника Несторові Літописцю;</a:t>
            </a:r>
          </a:p>
          <a:p>
            <a:r>
              <a:rPr lang="uk-UA" dirty="0" smtClean="0"/>
              <a:t>відзначають найкращих популяризаторів українського слова;</a:t>
            </a:r>
          </a:p>
          <a:p>
            <a:r>
              <a:rPr lang="uk-UA" dirty="0" smtClean="0"/>
              <a:t>заохочують видавництва, які випускають літературу українською мовою;</a:t>
            </a:r>
          </a:p>
          <a:p>
            <a:r>
              <a:rPr lang="uk-UA" dirty="0" smtClean="0"/>
              <a:t>Стартує Міжнародний конкурс знавців української мови імені Петра Яцика</a:t>
            </a:r>
          </a:p>
          <a:p>
            <a:r>
              <a:rPr lang="uk-UA" dirty="0" smtClean="0"/>
              <a:t>В бібліотеках презентують книжкові виставки до свята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1 Розділ. Пам’ятки української мови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b="1" dirty="0" smtClean="0">
                <a:solidFill>
                  <a:srgbClr val="002060"/>
                </a:solidFill>
              </a:rPr>
              <a:t>“Мова – то серце народу: гине мова, гине і народ,</a:t>
            </a: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    Хто цурається своєї рідної мови, той у саме серце ранить свій народ”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http://www.ocbima.com/images/referats/828/image00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228601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ocbima.com/images/referats/828/image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429132"/>
            <a:ext cx="557216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t1.gstatic.com/images?q=tbn:ANd9GcQUTyFsC0WJJW2yH3wVnc91dN6lWiygnDbh8CEauIx853qCIII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285860"/>
            <a:ext cx="1543050" cy="162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</a:rPr>
              <a:t>Ізборник Святослава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http://2.bp.blogspot.com/-goBGy5rt9kU/TZ7g0go4mEI/AAAAAAAAAEI/vhd8O5IWZ7g/s1600/%25D1%2596%25D0%25B7%25D0%25B1%25D0%25BE%25D1%2580%25D0%25BD%25D0%25B8%25D0%25B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214422"/>
            <a:ext cx="428624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429124" y="1214422"/>
            <a:ext cx="4714876" cy="5643578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uk-UA" dirty="0" smtClean="0"/>
              <a:t>В цьому році виконується 935 років (1076</a:t>
            </a:r>
            <a:r>
              <a:rPr lang="en-US" dirty="0" smtClean="0"/>
              <a:t>)</a:t>
            </a:r>
            <a:r>
              <a:rPr lang="uk-UA" dirty="0" smtClean="0"/>
              <a:t> “Ізборника Святослава – одного з найдавніших у Київській Русі рукописних збірників літературних творів різного змісту, складених в Києві на основі рукописів бібліотеки Софійського собору, як перекладених, так і оригінальних</a:t>
            </a:r>
            <a:endParaRPr lang="ru-RU" dirty="0"/>
          </a:p>
        </p:txBody>
      </p:sp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</a:rPr>
              <a:t>Пересопницьке Євангеліє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285860"/>
            <a:ext cx="4214810" cy="557214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uk-UA" sz="2000" dirty="0" smtClean="0"/>
              <a:t>450 років (1556-1561). Створення рукописної книги </a:t>
            </a:r>
            <a:r>
              <a:rPr lang="uk-UA" dirty="0" smtClean="0"/>
              <a:t>“Пересопницьке Євангеліє” – </a:t>
            </a:r>
            <a:r>
              <a:rPr lang="uk-UA" sz="2000" dirty="0" smtClean="0"/>
              <a:t>визначної пам’ятки староукраїнської мови та мистецтва, одного з перших українських перекладів канонічного тексту із старослов’янського оригіналу, здійсненого Михайлом Василевичем та архімандритом Пересопницького монастиря (на Волині)  Григорієм.</a:t>
            </a:r>
            <a:endParaRPr lang="ru-RU" sz="2000" dirty="0"/>
          </a:p>
        </p:txBody>
      </p:sp>
      <p:pic>
        <p:nvPicPr>
          <p:cNvPr id="5" name="Содержимое 4" descr="http://1.bp.blogspot.com/-LvFqKGx13J8/TZ7iMhISwHI/AAAAAAAAAEM/RFk4akaKzY8/s1600/%25D0%25BF%25D0%25B5%25D1%2580%25D0%25B5%25D1%2581%25D0%25BE%25D0%25BF%25D0%25BD%25D0%25B8%25D1%2586%25D1%258C%25D0%25BA%25D0%25B5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478631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rmAutofit/>
          </a:bodyPr>
          <a:lstStyle/>
          <a:p>
            <a:r>
              <a:rPr lang="uk-UA" sz="3100" b="1" dirty="0" smtClean="0">
                <a:solidFill>
                  <a:srgbClr val="0070C0"/>
                </a:solidFill>
              </a:rPr>
              <a:t>Інавгурація президента України В.Ф.Януковича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5500694" y="1643050"/>
            <a:ext cx="3186106" cy="521495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Книжка стала символом української державності, на ній президенти присягають на вірність народу України</a:t>
            </a:r>
            <a:endParaRPr lang="ru-RU" dirty="0"/>
          </a:p>
        </p:txBody>
      </p:sp>
      <p:pic>
        <p:nvPicPr>
          <p:cNvPr id="19" name="Содержимое 18" descr="http://www.chasipodii.net/pix/img_8888_2_1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5429256" cy="52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2212</Words>
  <Application>Microsoft Office PowerPoint</Application>
  <PresentationFormat>Экран (4:3)</PresentationFormat>
  <Paragraphs>199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  День  української писемності  </vt:lpstr>
      <vt:lpstr>9 листопада – День української писемності </vt:lpstr>
      <vt:lpstr>Єдиний скарб у тебе – рідна мова, Заклятий для сусіднього хижацтва. Вона твого життя міцна основа, Певніша над усі скарби й багатства.                                                                                                                     П.Куліш</vt:lpstr>
      <vt:lpstr>Історія свята</vt:lpstr>
      <vt:lpstr>Особливості відзначення свята</vt:lpstr>
      <vt:lpstr>1 Розділ. Пам’ятки української мови</vt:lpstr>
      <vt:lpstr>Ізборник Святослава</vt:lpstr>
      <vt:lpstr>Пересопницьке Євангеліє</vt:lpstr>
      <vt:lpstr>Інавгурація президента України В.Ф.Януковича</vt:lpstr>
      <vt:lpstr>Слайд 10</vt:lpstr>
      <vt:lpstr>Острозька біблія</vt:lpstr>
      <vt:lpstr>Остромирово Євангеліє</vt:lpstr>
      <vt:lpstr>Слово о полку Ігоревім</vt:lpstr>
      <vt:lpstr>Слово о полку Ігоревім- шедевр давньоруської літератури</vt:lpstr>
      <vt:lpstr>Слайд 15</vt:lpstr>
      <vt:lpstr>Повість минулих літ</vt:lpstr>
      <vt:lpstr>Повчання Володимира Мономаха своїм дітям</vt:lpstr>
      <vt:lpstr>2 Розділ.  Класики українського слова</vt:lpstr>
      <vt:lpstr>Іван Котляревський</vt:lpstr>
      <vt:lpstr>Твори Івана Котляревського в нашій бібліотеці</vt:lpstr>
      <vt:lpstr>Творець безсмертної “Енеїди” і невмирущої “Наталки-Полтавки”</vt:lpstr>
      <vt:lpstr>Григорій Квітка-Основ’яненко</vt:lpstr>
      <vt:lpstr>Григорій Сковорода (1722-1794)</vt:lpstr>
      <vt:lpstr>Філософська спадщина Г.Сковороди</vt:lpstr>
      <vt:lpstr>Слайд 25</vt:lpstr>
      <vt:lpstr>3 Розділ. Словники- скарбниця українського слова</vt:lpstr>
      <vt:lpstr>Словник української мови</vt:lpstr>
      <vt:lpstr>Орфографічний словник</vt:lpstr>
      <vt:lpstr>Орфоепічний словник</vt:lpstr>
      <vt:lpstr>Словник-довідник, тлумачний словник</vt:lpstr>
      <vt:lpstr>Енциклопедія</vt:lpstr>
      <vt:lpstr>Словник паронімів</vt:lpstr>
      <vt:lpstr>4.Розділ. Коронація слова. Сучасна українська книга</vt:lpstr>
      <vt:lpstr>Харківська проза: Антон Єрхов</vt:lpstr>
      <vt:lpstr>Марія Матіос</vt:lpstr>
      <vt:lpstr>Є.Положій, В.Слапчук, М.Матіос</vt:lpstr>
      <vt:lpstr>Марина та Сергій Дяченки, Ірен Роздобудько</vt:lpstr>
      <vt:lpstr>Юрій Андрухович, Софія Майданська</vt:lpstr>
      <vt:lpstr>Марія Штельмах</vt:lpstr>
      <vt:lpstr>Юрій Сорока : дипломант конкурсу романів, кіносценаріїв, п’єс та пісенної лірики про кохання “Коронація слова-2010”</vt:lpstr>
      <vt:lpstr>Хто вони: сучасні письменики?</vt:lpstr>
      <vt:lpstr>Вам знайомі ці імена?</vt:lpstr>
      <vt:lpstr> Марія Штельмах, Юрій Андрухович</vt:lpstr>
      <vt:lpstr>Новинки літератури. Що зараз читають…</vt:lpstr>
      <vt:lpstr>5 Розділ. Поетичний вернісаж</vt:lpstr>
      <vt:lpstr>Слайд 46</vt:lpstr>
      <vt:lpstr>Слайд 47</vt:lpstr>
      <vt:lpstr>Слайд 48</vt:lpstr>
      <vt:lpstr>Слайд 49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Сашка</cp:lastModifiedBy>
  <cp:revision>165</cp:revision>
  <dcterms:created xsi:type="dcterms:W3CDTF">2011-11-01T19:35:47Z</dcterms:created>
  <dcterms:modified xsi:type="dcterms:W3CDTF">2013-11-02T10:40:27Z</dcterms:modified>
</cp:coreProperties>
</file>