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214282" y="0"/>
            <a:ext cx="8229600" cy="2071678"/>
          </a:xfrm>
        </p:spPr>
        <p:txBody>
          <a:bodyPr>
            <a:normAutofit/>
          </a:bodyPr>
          <a:lstStyle/>
          <a:p>
            <a:r>
              <a:rPr lang="uk-UA" dirty="0" err="1" smtClean="0"/>
              <a:t>Презинтація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/>
              <a:t> на тему :</a:t>
            </a:r>
            <a:br>
              <a:rPr lang="uk-UA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28802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</a:t>
            </a:r>
            <a:r>
              <a:rPr lang="ru-RU" sz="4400" dirty="0" err="1" smtClean="0"/>
              <a:t>Кирило-Мефодіївське</a:t>
            </a:r>
            <a:r>
              <a:rPr lang="ru-RU" sz="4400" dirty="0" smtClean="0"/>
              <a:t> братство»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4071942"/>
            <a:ext cx="2071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Підготував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учень</a:t>
            </a:r>
            <a:r>
              <a:rPr lang="ru-RU" sz="2400" dirty="0" smtClean="0"/>
              <a:t> 9 </a:t>
            </a:r>
            <a:r>
              <a:rPr lang="ru-RU" sz="2400" dirty="0" err="1" smtClean="0"/>
              <a:t>класу</a:t>
            </a:r>
            <a:endParaRPr lang="ru-RU" sz="2400" dirty="0" smtClean="0"/>
          </a:p>
          <a:p>
            <a:r>
              <a:rPr lang="uk-UA" sz="2400" dirty="0" smtClean="0"/>
              <a:t>ЛСШ № 69</a:t>
            </a:r>
          </a:p>
          <a:p>
            <a:r>
              <a:rPr lang="uk-UA" sz="2400" dirty="0" err="1" smtClean="0"/>
              <a:t>Ферій</a:t>
            </a:r>
            <a:r>
              <a:rPr lang="uk-UA" sz="2400" dirty="0" smtClean="0"/>
              <a:t> Петро</a:t>
            </a: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4383" r="15064" b="9539"/>
          <a:stretch>
            <a:fillRect/>
          </a:stretch>
        </p:blipFill>
        <p:spPr bwMode="auto">
          <a:xfrm>
            <a:off x="1071538" y="2714620"/>
            <a:ext cx="46434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Книга </a:t>
            </a:r>
            <a:r>
              <a:rPr lang="ru-RU" dirty="0" err="1" smtClean="0"/>
              <a:t>буття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3337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500174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«Книга </a:t>
            </a:r>
            <a:r>
              <a:rPr lang="ru-RU" sz="2400" dirty="0" err="1" smtClean="0">
                <a:solidFill>
                  <a:srgbClr val="000000"/>
                </a:solidFill>
              </a:rPr>
              <a:t>буття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українського</a:t>
            </a:r>
            <a:r>
              <a:rPr lang="ru-RU" sz="2400" dirty="0" smtClean="0">
                <a:solidFill>
                  <a:srgbClr val="000000"/>
                </a:solidFill>
              </a:rPr>
              <a:t> народу» («Закон Божий») — </a:t>
            </a:r>
            <a:r>
              <a:rPr lang="ru-RU" sz="2400" dirty="0" err="1" smtClean="0">
                <a:solidFill>
                  <a:srgbClr val="000000"/>
                </a:solidFill>
              </a:rPr>
              <a:t>ідеологічна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програма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Кирило-Мефодіївського</a:t>
            </a:r>
            <a:r>
              <a:rPr lang="ru-RU" sz="2400" dirty="0" smtClean="0">
                <a:solidFill>
                  <a:srgbClr val="000000"/>
                </a:solidFill>
              </a:rPr>
              <a:t> братства, написана у </a:t>
            </a:r>
            <a:r>
              <a:rPr lang="ru-RU" sz="2400" dirty="0" err="1" smtClean="0">
                <a:solidFill>
                  <a:srgbClr val="000000"/>
                </a:solidFill>
              </a:rPr>
              <a:t>формі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біблійного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оповідання</a:t>
            </a:r>
            <a:r>
              <a:rPr lang="ru-RU" sz="2400" dirty="0" smtClean="0">
                <a:solidFill>
                  <a:srgbClr val="000000"/>
                </a:solidFill>
              </a:rPr>
              <a:t>. </a:t>
            </a:r>
            <a:r>
              <a:rPr lang="ru-RU" sz="2400" dirty="0" err="1" smtClean="0">
                <a:solidFill>
                  <a:srgbClr val="000000"/>
                </a:solidFill>
              </a:rPr>
              <a:t>Більшість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дослідників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вважає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її</a:t>
            </a:r>
            <a:r>
              <a:rPr lang="ru-RU" sz="2400" dirty="0" smtClean="0">
                <a:solidFill>
                  <a:srgbClr val="000000"/>
                </a:solidFill>
              </a:rPr>
              <a:t> автором М. І. Костомарова.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Статут </a:t>
            </a:r>
            <a:r>
              <a:rPr lang="ru-RU" dirty="0" err="1" smtClean="0"/>
              <a:t>Слов'янського</a:t>
            </a:r>
            <a:r>
              <a:rPr lang="ru-RU" dirty="0" smtClean="0"/>
              <a:t> братства св. </a:t>
            </a:r>
            <a:r>
              <a:rPr lang="ru-RU" dirty="0" err="1" smtClean="0"/>
              <a:t>Кирила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Мефодія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098"/>
          <a:stretch>
            <a:fillRect/>
          </a:stretch>
        </p:blipFill>
        <p:spPr bwMode="auto">
          <a:xfrm>
            <a:off x="1357290" y="1714488"/>
            <a:ext cx="6048384" cy="467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dirty="0" err="1" smtClean="0"/>
              <a:t>Розгром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31146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   </a:t>
            </a:r>
            <a:r>
              <a:rPr lang="ru-RU" dirty="0" err="1" smtClean="0">
                <a:solidFill>
                  <a:srgbClr val="000000"/>
                </a:solidFill>
              </a:rPr>
              <a:t>Кирило-Мефодіївське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братство </a:t>
            </a:r>
            <a:r>
              <a:rPr lang="ru-RU" dirty="0" err="1" smtClean="0">
                <a:solidFill>
                  <a:srgbClr val="000000"/>
                </a:solidFill>
              </a:rPr>
              <a:t>проіснувало</a:t>
            </a:r>
            <a:r>
              <a:rPr lang="ru-RU" dirty="0" smtClean="0">
                <a:solidFill>
                  <a:srgbClr val="000000"/>
                </a:solidFill>
              </a:rPr>
              <a:t> 14 </a:t>
            </a:r>
            <a:r>
              <a:rPr lang="ru-RU" dirty="0" err="1" smtClean="0">
                <a:solidFill>
                  <a:srgbClr val="000000"/>
                </a:solidFill>
              </a:rPr>
              <a:t>місяців</a:t>
            </a:r>
            <a:r>
              <a:rPr lang="ru-RU" dirty="0" smtClean="0">
                <a:solidFill>
                  <a:srgbClr val="000000"/>
                </a:solidFill>
              </a:rPr>
              <a:t>. У </a:t>
            </a:r>
            <a:r>
              <a:rPr lang="ru-RU" dirty="0" err="1" smtClean="0">
                <a:solidFill>
                  <a:srgbClr val="000000"/>
                </a:solidFill>
              </a:rPr>
              <a:t>березні</a:t>
            </a:r>
            <a:r>
              <a:rPr lang="ru-RU" dirty="0" smtClean="0">
                <a:solidFill>
                  <a:srgbClr val="000000"/>
                </a:solidFill>
              </a:rPr>
              <a:t> 1847 року за доносом провокатора </a:t>
            </a:r>
            <a:r>
              <a:rPr lang="ru-RU" dirty="0" err="1" smtClean="0">
                <a:solidFill>
                  <a:srgbClr val="000000"/>
                </a:solidFill>
              </a:rPr>
              <a:t>Олексія</a:t>
            </a:r>
            <a:r>
              <a:rPr lang="ru-RU" dirty="0" smtClean="0">
                <a:solidFill>
                  <a:srgbClr val="000000"/>
                </a:solidFill>
              </a:rPr>
              <a:t> Петрова </a:t>
            </a:r>
            <a:r>
              <a:rPr lang="ru-RU" dirty="0" err="1" smtClean="0">
                <a:solidFill>
                  <a:srgbClr val="000000"/>
                </a:solidFill>
              </a:rPr>
              <a:t>діяльність</a:t>
            </a:r>
            <a:r>
              <a:rPr lang="ru-RU" dirty="0" smtClean="0">
                <a:solidFill>
                  <a:srgbClr val="000000"/>
                </a:solidFill>
              </a:rPr>
              <a:t> братства </a:t>
            </a:r>
            <a:r>
              <a:rPr lang="ru-RU" dirty="0" err="1" smtClean="0">
                <a:solidFill>
                  <a:srgbClr val="000000"/>
                </a:solidFill>
              </a:rPr>
              <a:t>була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викрита</a:t>
            </a:r>
            <a:r>
              <a:rPr lang="ru-RU" dirty="0" smtClean="0">
                <a:solidFill>
                  <a:srgbClr val="000000"/>
                </a:solidFill>
              </a:rPr>
              <a:t>, а члени </a:t>
            </a:r>
            <a:r>
              <a:rPr lang="ru-RU" dirty="0" err="1" smtClean="0">
                <a:solidFill>
                  <a:srgbClr val="000000"/>
                </a:solidFill>
              </a:rPr>
              <a:t>заарештовані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000372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Історичне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значення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Кирило-Мефодіївського</a:t>
            </a:r>
            <a:r>
              <a:rPr lang="ru-RU" dirty="0" smtClean="0">
                <a:solidFill>
                  <a:srgbClr val="000000"/>
                </a:solidFill>
              </a:rPr>
              <a:t> братства </a:t>
            </a:r>
            <a:r>
              <a:rPr lang="ru-RU" dirty="0" err="1" smtClean="0">
                <a:solidFill>
                  <a:srgbClr val="000000"/>
                </a:solidFill>
              </a:rPr>
              <a:t>полягає</a:t>
            </a:r>
            <a:r>
              <a:rPr lang="ru-RU" dirty="0" smtClean="0">
                <a:solidFill>
                  <a:srgbClr val="000000"/>
                </a:solidFill>
              </a:rPr>
              <a:t> у тому,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воно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було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першою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спробою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української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інтелігенції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вдатися</a:t>
            </a:r>
            <a:r>
              <a:rPr lang="ru-RU" dirty="0" smtClean="0">
                <a:solidFill>
                  <a:srgbClr val="000000"/>
                </a:solidFill>
              </a:rPr>
              <a:t> до </a:t>
            </a:r>
            <a:r>
              <a:rPr lang="ru-RU" dirty="0" err="1" smtClean="0">
                <a:solidFill>
                  <a:srgbClr val="000000"/>
                </a:solidFill>
              </a:rPr>
              <a:t>політичної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боротьби</a:t>
            </a:r>
            <a:r>
              <a:rPr lang="ru-RU" dirty="0" smtClean="0">
                <a:solidFill>
                  <a:srgbClr val="000000"/>
                </a:solidFill>
              </a:rPr>
              <a:t>. Братство </a:t>
            </a:r>
            <a:r>
              <a:rPr lang="ru-RU" dirty="0" err="1" smtClean="0">
                <a:solidFill>
                  <a:srgbClr val="000000"/>
                </a:solidFill>
              </a:rPr>
              <a:t>вперше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розробило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широку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політичну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програму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національно-визвольного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руху</a:t>
            </a:r>
            <a:r>
              <a:rPr lang="ru-RU" dirty="0" smtClean="0">
                <a:solidFill>
                  <a:srgbClr val="000000"/>
                </a:solidFill>
              </a:rPr>
              <a:t>, яка стала </a:t>
            </a:r>
            <a:r>
              <a:rPr lang="ru-RU" dirty="0" err="1" smtClean="0">
                <a:solidFill>
                  <a:srgbClr val="000000"/>
                </a:solidFill>
              </a:rPr>
              <a:t>дороговказом</a:t>
            </a:r>
            <a:r>
              <a:rPr lang="ru-RU" dirty="0" smtClean="0">
                <a:solidFill>
                  <a:srgbClr val="000000"/>
                </a:solidFill>
              </a:rPr>
              <a:t> для </a:t>
            </a:r>
            <a:r>
              <a:rPr lang="ru-RU" dirty="0" err="1" smtClean="0">
                <a:solidFill>
                  <a:srgbClr val="000000"/>
                </a:solidFill>
              </a:rPr>
              <a:t>його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наступників</a:t>
            </a:r>
            <a:r>
              <a:rPr lang="ru-RU" dirty="0" smtClean="0">
                <a:solidFill>
                  <a:srgbClr val="000000"/>
                </a:solidFill>
              </a:rPr>
              <a:t>. </a:t>
            </a:r>
            <a:r>
              <a:rPr lang="ru-RU" dirty="0" err="1" smtClean="0">
                <a:solidFill>
                  <a:srgbClr val="000000"/>
                </a:solidFill>
              </a:rPr>
              <a:t>Принципово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важливим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було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</a:t>
            </a:r>
            <a:r>
              <a:rPr lang="ru-RU" dirty="0" smtClean="0">
                <a:solidFill>
                  <a:srgbClr val="000000"/>
                </a:solidFill>
              </a:rPr>
              <a:t> те, </a:t>
            </a:r>
            <a:r>
              <a:rPr lang="ru-RU" dirty="0" err="1" smtClean="0">
                <a:solidFill>
                  <a:srgbClr val="000000"/>
                </a:solidFill>
              </a:rPr>
              <a:t>що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Кирило-Мефодіївське</a:t>
            </a:r>
            <a:r>
              <a:rPr lang="ru-RU" dirty="0" smtClean="0">
                <a:solidFill>
                  <a:srgbClr val="000000"/>
                </a:solidFill>
              </a:rPr>
              <a:t> братство стало </a:t>
            </a:r>
            <a:r>
              <a:rPr lang="ru-RU" dirty="0" err="1" smtClean="0">
                <a:solidFill>
                  <a:srgbClr val="000000"/>
                </a:solidFill>
              </a:rPr>
              <a:t>самостійним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самобутнім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політичним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формуванням</a:t>
            </a:r>
            <a:r>
              <a:rPr lang="ru-RU" dirty="0" smtClean="0">
                <a:solidFill>
                  <a:srgbClr val="000000"/>
                </a:solidFill>
              </a:rPr>
              <a:t>, яке </a:t>
            </a:r>
            <a:r>
              <a:rPr lang="ru-RU" dirty="0" err="1" smtClean="0">
                <a:solidFill>
                  <a:srgbClr val="000000"/>
                </a:solidFill>
              </a:rPr>
              <a:t>організаційно</a:t>
            </a:r>
            <a:r>
              <a:rPr lang="ru-RU" dirty="0" smtClean="0">
                <a:solidFill>
                  <a:srgbClr val="000000"/>
                </a:solidFill>
              </a:rPr>
              <a:t> не </a:t>
            </a:r>
            <a:r>
              <a:rPr lang="ru-RU" dirty="0" err="1" smtClean="0">
                <a:solidFill>
                  <a:srgbClr val="000000"/>
                </a:solidFill>
              </a:rPr>
              <a:t>підпорядковувалося</a:t>
            </a:r>
            <a:r>
              <a:rPr lang="ru-RU" dirty="0" smtClean="0">
                <a:solidFill>
                  <a:srgbClr val="000000"/>
                </a:solidFill>
              </a:rPr>
              <a:t>, а </a:t>
            </a:r>
            <a:r>
              <a:rPr lang="ru-RU" dirty="0" err="1" smtClean="0">
                <a:solidFill>
                  <a:srgbClr val="000000"/>
                </a:solidFill>
              </a:rPr>
              <a:t>ідеологічно</a:t>
            </a:r>
            <a:r>
              <a:rPr lang="ru-RU" dirty="0" smtClean="0">
                <a:solidFill>
                  <a:srgbClr val="000000"/>
                </a:solidFill>
              </a:rPr>
              <a:t> не </a:t>
            </a:r>
            <a:r>
              <a:rPr lang="ru-RU" dirty="0" err="1" smtClean="0">
                <a:solidFill>
                  <a:srgbClr val="000000"/>
                </a:solidFill>
              </a:rPr>
              <a:t>повторювало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політичних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настанов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жодної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загальноросійських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суспільних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течій.Це</a:t>
            </a:r>
            <a:r>
              <a:rPr lang="ru-RU" dirty="0" smtClean="0">
                <a:solidFill>
                  <a:srgbClr val="000000"/>
                </a:solidFill>
              </a:rPr>
              <a:t> позитивно </a:t>
            </a:r>
            <a:r>
              <a:rPr lang="ru-RU" dirty="0" err="1" smtClean="0">
                <a:solidFill>
                  <a:srgbClr val="000000"/>
                </a:solidFill>
              </a:rPr>
              <a:t>вплинуло</a:t>
            </a:r>
            <a:r>
              <a:rPr lang="ru-RU" dirty="0" smtClean="0">
                <a:solidFill>
                  <a:srgbClr val="000000"/>
                </a:solidFill>
              </a:rPr>
              <a:t> на </a:t>
            </a:r>
            <a:r>
              <a:rPr lang="ru-RU" dirty="0" err="1" smtClean="0">
                <a:solidFill>
                  <a:srgbClr val="000000"/>
                </a:solidFill>
              </a:rPr>
              <a:t>національну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свідомість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884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000" dirty="0" smtClean="0">
                <a:solidFill>
                  <a:srgbClr val="000000"/>
                </a:solidFill>
              </a:rPr>
              <a:t>   Дякую за увагу </a:t>
            </a:r>
            <a:endParaRPr lang="ru-RU" sz="8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Кирило-Мефодіївське</a:t>
            </a:r>
            <a:r>
              <a:rPr lang="ru-RU" dirty="0" smtClean="0"/>
              <a:t> братство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1614486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Кирило-Мефодіївське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братство-українська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таємна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політична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виникла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грудні</a:t>
            </a:r>
            <a:r>
              <a:rPr lang="ru-RU" dirty="0" smtClean="0">
                <a:solidFill>
                  <a:srgbClr val="002060"/>
                </a:solidFill>
              </a:rPr>
              <a:t> 1845 — </a:t>
            </a:r>
            <a:r>
              <a:rPr lang="ru-RU" dirty="0" err="1" smtClean="0">
                <a:solidFill>
                  <a:srgbClr val="002060"/>
                </a:solidFill>
              </a:rPr>
              <a:t>січні</a:t>
            </a:r>
            <a:r>
              <a:rPr lang="ru-RU" dirty="0" smtClean="0">
                <a:solidFill>
                  <a:srgbClr val="002060"/>
                </a:solidFill>
              </a:rPr>
              <a:t> 1846 у </a:t>
            </a:r>
            <a:r>
              <a:rPr lang="ru-RU" dirty="0" err="1" smtClean="0">
                <a:solidFill>
                  <a:srgbClr val="002060"/>
                </a:solidFill>
              </a:rPr>
              <a:t>Києві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286124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Організація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була</a:t>
            </a:r>
            <a:r>
              <a:rPr lang="ru-RU" sz="2400" dirty="0" smtClean="0">
                <a:solidFill>
                  <a:srgbClr val="002060"/>
                </a:solidFill>
              </a:rPr>
              <a:t> названа </a:t>
            </a:r>
            <a:r>
              <a:rPr lang="ru-RU" sz="2400" dirty="0" err="1" smtClean="0">
                <a:solidFill>
                  <a:srgbClr val="002060"/>
                </a:solidFill>
              </a:rPr>
              <a:t>іменами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відомих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слов'янських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просвітителів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Кирила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Мефодія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Знаком братства став перстень </a:t>
            </a:r>
            <a:r>
              <a:rPr lang="ru-RU" sz="2400" dirty="0" err="1" smtClean="0">
                <a:solidFill>
                  <a:srgbClr val="002060"/>
                </a:solidFill>
              </a:rPr>
              <a:t>з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написом</a:t>
            </a:r>
            <a:r>
              <a:rPr lang="ru-RU" sz="2400" dirty="0" smtClean="0">
                <a:solidFill>
                  <a:srgbClr val="002060"/>
                </a:solidFill>
              </a:rPr>
              <a:t> «Св. </a:t>
            </a:r>
            <a:r>
              <a:rPr lang="ru-RU" sz="2400" dirty="0" err="1" smtClean="0">
                <a:solidFill>
                  <a:srgbClr val="002060"/>
                </a:solidFill>
              </a:rPr>
              <a:t>Кирило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і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Мефодій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січень</a:t>
            </a:r>
            <a:r>
              <a:rPr lang="ru-RU" sz="2400" dirty="0" smtClean="0">
                <a:solidFill>
                  <a:srgbClr val="002060"/>
                </a:solidFill>
              </a:rPr>
              <a:t> 1846»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Ініціаторами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братства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засновниками</a:t>
            </a:r>
            <a:r>
              <a:rPr lang="ru-RU" dirty="0" smtClean="0"/>
              <a:t> </a:t>
            </a:r>
            <a:r>
              <a:rPr lang="ru-RU" dirty="0" err="1" smtClean="0"/>
              <a:t>виступили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500174"/>
            <a:ext cx="3500462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Василь </a:t>
            </a:r>
            <a:r>
              <a:rPr lang="ru-RU" sz="3600" dirty="0" err="1" smtClean="0">
                <a:solidFill>
                  <a:srgbClr val="FF0000"/>
                </a:solidFill>
              </a:rPr>
              <a:t>Білозерський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67"/>
            <a:ext cx="4114816" cy="53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56" y="3071810"/>
            <a:ext cx="3714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Народився</a:t>
            </a:r>
            <a:r>
              <a:rPr lang="ru-RU" dirty="0" smtClean="0">
                <a:solidFill>
                  <a:srgbClr val="000000"/>
                </a:solidFill>
              </a:rPr>
              <a:t> 1825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хутір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Мотронівка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Чернігівщина</a:t>
            </a:r>
            <a:r>
              <a:rPr lang="ru-RU" dirty="0" smtClean="0">
                <a:solidFill>
                  <a:srgbClr val="000000"/>
                </a:solidFill>
              </a:rPr>
              <a:t> — </a:t>
            </a:r>
            <a:r>
              <a:rPr lang="ru-RU" dirty="0" smtClean="0">
                <a:solidFill>
                  <a:srgbClr val="000000"/>
                </a:solidFill>
              </a:rPr>
              <a:t>помер 20 </a:t>
            </a:r>
            <a:r>
              <a:rPr lang="ru-RU" dirty="0" smtClean="0">
                <a:solidFill>
                  <a:srgbClr val="000000"/>
                </a:solidFill>
              </a:rPr>
              <a:t>лютого (4 </a:t>
            </a:r>
            <a:r>
              <a:rPr lang="ru-RU" dirty="0" err="1" smtClean="0">
                <a:solidFill>
                  <a:srgbClr val="000000"/>
                </a:solidFill>
              </a:rPr>
              <a:t>березня</a:t>
            </a:r>
            <a:r>
              <a:rPr lang="ru-RU" dirty="0" smtClean="0">
                <a:solidFill>
                  <a:srgbClr val="000000"/>
                </a:solidFill>
              </a:rPr>
              <a:t>) 1899 р.) — </a:t>
            </a:r>
            <a:r>
              <a:rPr lang="ru-RU" dirty="0" err="1" smtClean="0">
                <a:solidFill>
                  <a:srgbClr val="000000"/>
                </a:solidFill>
              </a:rPr>
              <a:t>український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громадсько-політичний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культурний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діяч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журналіст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3000396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err="1" smtClean="0">
                <a:solidFill>
                  <a:srgbClr val="FF0000"/>
                </a:solidFill>
              </a:rPr>
              <a:t>Микола</a:t>
            </a: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Костомаров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4686318" cy="60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285784" y="2071679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0000"/>
                </a:solidFill>
              </a:rPr>
              <a:t>Народився</a:t>
            </a:r>
            <a:r>
              <a:rPr lang="ru-RU" dirty="0" smtClean="0">
                <a:solidFill>
                  <a:srgbClr val="000000"/>
                </a:solidFill>
              </a:rPr>
              <a:t> 16 </a:t>
            </a:r>
            <a:r>
              <a:rPr lang="ru-RU" dirty="0" err="1" smtClean="0">
                <a:solidFill>
                  <a:srgbClr val="000000"/>
                </a:solidFill>
              </a:rPr>
              <a:t>травня</a:t>
            </a:r>
            <a:r>
              <a:rPr lang="ru-RU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1817р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 с. </a:t>
            </a:r>
            <a:r>
              <a:rPr lang="ru-RU" dirty="0" err="1" smtClean="0">
                <a:solidFill>
                  <a:srgbClr val="000000"/>
                </a:solidFill>
              </a:rPr>
              <a:t>Юрасівка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Острогозького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повіту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Воронезької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губернії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14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Помер	19 </a:t>
            </a:r>
            <a:r>
              <a:rPr lang="ru-RU" dirty="0" err="1" smtClean="0">
                <a:solidFill>
                  <a:srgbClr val="000000"/>
                </a:solidFill>
              </a:rPr>
              <a:t>квітня</a:t>
            </a:r>
            <a:r>
              <a:rPr lang="ru-RU" dirty="0" smtClean="0">
                <a:solidFill>
                  <a:srgbClr val="000000"/>
                </a:solidFill>
              </a:rPr>
              <a:t>, 1885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Петербург, </a:t>
            </a:r>
            <a:r>
              <a:rPr lang="ru-RU" dirty="0" err="1" smtClean="0">
                <a:solidFill>
                  <a:srgbClr val="000000"/>
                </a:solidFill>
              </a:rPr>
              <a:t>Росія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Куліш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Пантелеймон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08137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142984"/>
            <a:ext cx="3052764" cy="467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286116" y="1285860"/>
            <a:ext cx="2660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Народився</a:t>
            </a:r>
            <a:r>
              <a:rPr lang="ru-RU" dirty="0" smtClean="0">
                <a:solidFill>
                  <a:srgbClr val="000000"/>
                </a:solidFill>
              </a:rPr>
              <a:t> 7 </a:t>
            </a:r>
            <a:r>
              <a:rPr lang="ru-RU" dirty="0" err="1" smtClean="0">
                <a:solidFill>
                  <a:srgbClr val="000000"/>
                </a:solidFill>
              </a:rPr>
              <a:t>серпня</a:t>
            </a:r>
            <a:r>
              <a:rPr lang="ru-RU" dirty="0" smtClean="0">
                <a:solidFill>
                  <a:srgbClr val="000000"/>
                </a:solidFill>
              </a:rPr>
              <a:t> 1819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2071678"/>
            <a:ext cx="239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Помер 14 </a:t>
            </a:r>
            <a:r>
              <a:rPr lang="ru-RU" dirty="0" smtClean="0">
                <a:solidFill>
                  <a:srgbClr val="000000"/>
                </a:solidFill>
              </a:rPr>
              <a:t>лютого 1897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714488"/>
            <a:ext cx="303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Вороніж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Глухівського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повіту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0"/>
            <a:ext cx="5214974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Микола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Гулак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90"/>
            <a:ext cx="45541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1500174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Народився</a:t>
            </a:r>
            <a:r>
              <a:rPr lang="ru-RU" dirty="0" smtClean="0">
                <a:solidFill>
                  <a:srgbClr val="000000"/>
                </a:solidFill>
              </a:rPr>
              <a:t>  </a:t>
            </a:r>
            <a:r>
              <a:rPr lang="ru-RU" dirty="0" smtClean="0">
                <a:solidFill>
                  <a:srgbClr val="000000"/>
                </a:solidFill>
              </a:rPr>
              <a:t>25 </a:t>
            </a:r>
            <a:r>
              <a:rPr lang="ru-RU" dirty="0" err="1" smtClean="0">
                <a:solidFill>
                  <a:srgbClr val="000000"/>
                </a:solidFill>
              </a:rPr>
              <a:t>травня</a:t>
            </a:r>
            <a:r>
              <a:rPr lang="ru-RU" dirty="0" smtClean="0">
                <a:solidFill>
                  <a:srgbClr val="000000"/>
                </a:solidFill>
              </a:rPr>
              <a:t> 1821, Варшава — </a:t>
            </a:r>
            <a:r>
              <a:rPr lang="ru-RU" dirty="0" smtClean="0">
                <a:solidFill>
                  <a:srgbClr val="000000"/>
                </a:solidFill>
              </a:rPr>
              <a:t>помер </a:t>
            </a:r>
            <a:r>
              <a:rPr lang="ru-RU" dirty="0" smtClean="0">
                <a:solidFill>
                  <a:srgbClr val="000000"/>
                </a:solidFill>
              </a:rPr>
              <a:t>27 </a:t>
            </a:r>
            <a:r>
              <a:rPr lang="ru-RU" dirty="0" err="1" smtClean="0">
                <a:solidFill>
                  <a:srgbClr val="000000"/>
                </a:solidFill>
              </a:rPr>
              <a:t>травня</a:t>
            </a:r>
            <a:r>
              <a:rPr lang="ru-RU" dirty="0" smtClean="0">
                <a:solidFill>
                  <a:srgbClr val="000000"/>
                </a:solidFill>
              </a:rPr>
              <a:t> (8 </a:t>
            </a:r>
            <a:r>
              <a:rPr lang="ru-RU" dirty="0" err="1" smtClean="0">
                <a:solidFill>
                  <a:srgbClr val="000000"/>
                </a:solidFill>
              </a:rPr>
              <a:t>червня</a:t>
            </a:r>
            <a:r>
              <a:rPr lang="ru-RU" dirty="0" smtClean="0">
                <a:solidFill>
                  <a:srgbClr val="000000"/>
                </a:solidFill>
              </a:rPr>
              <a:t>) 1899, </a:t>
            </a:r>
            <a:r>
              <a:rPr lang="ru-RU" dirty="0" err="1" smtClean="0">
                <a:solidFill>
                  <a:srgbClr val="000000"/>
                </a:solidFill>
              </a:rPr>
              <a:t>Єлизаветполь</a:t>
            </a:r>
            <a:r>
              <a:rPr lang="ru-RU" dirty="0" smtClean="0">
                <a:solidFill>
                  <a:srgbClr val="000000"/>
                </a:solidFill>
              </a:rPr>
              <a:t> (</a:t>
            </a:r>
            <a:r>
              <a:rPr lang="ru-RU" dirty="0" err="1" smtClean="0">
                <a:solidFill>
                  <a:srgbClr val="000000"/>
                </a:solidFill>
              </a:rPr>
              <a:t>нині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Гянджа</a:t>
            </a:r>
            <a:r>
              <a:rPr lang="ru-RU" dirty="0" smtClean="0">
                <a:solidFill>
                  <a:srgbClr val="000000"/>
                </a:solidFill>
              </a:rPr>
              <a:t>), </a:t>
            </a:r>
            <a:r>
              <a:rPr lang="ru-RU" dirty="0" smtClean="0">
                <a:solidFill>
                  <a:srgbClr val="000000"/>
                </a:solidFill>
              </a:rPr>
              <a:t>Азербайджан </a:t>
            </a:r>
            <a:r>
              <a:rPr lang="ru-RU" dirty="0" smtClean="0">
                <a:solidFill>
                  <a:srgbClr val="000000"/>
                </a:solidFill>
              </a:rPr>
              <a:t>— </a:t>
            </a:r>
            <a:r>
              <a:rPr lang="ru-RU" dirty="0" err="1" smtClean="0">
                <a:solidFill>
                  <a:srgbClr val="000000"/>
                </a:solidFill>
              </a:rPr>
              <a:t>український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вчений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громадський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і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політичний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діяч</a:t>
            </a:r>
            <a:r>
              <a:rPr lang="ru-RU" dirty="0" smtClean="0">
                <a:solidFill>
                  <a:srgbClr val="000000"/>
                </a:solidFill>
              </a:rPr>
              <a:t>, педагог, </a:t>
            </a:r>
            <a:r>
              <a:rPr lang="ru-RU" dirty="0" err="1" smtClean="0">
                <a:solidFill>
                  <a:srgbClr val="000000"/>
                </a:solidFill>
              </a:rPr>
              <a:t>публіцист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Опана́с Марке́вич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559"/>
          <a:stretch>
            <a:fillRect/>
          </a:stretch>
        </p:blipFill>
        <p:spPr bwMode="auto">
          <a:xfrm>
            <a:off x="714348" y="1142984"/>
            <a:ext cx="4286280" cy="516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1500174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</a:rPr>
              <a:t>Народився</a:t>
            </a:r>
            <a:r>
              <a:rPr lang="ru-RU" dirty="0" smtClean="0">
                <a:solidFill>
                  <a:srgbClr val="000000"/>
                </a:solidFill>
              </a:rPr>
              <a:t> 8 </a:t>
            </a:r>
            <a:r>
              <a:rPr lang="ru-RU" dirty="0" smtClean="0">
                <a:solidFill>
                  <a:srgbClr val="000000"/>
                </a:solidFill>
              </a:rPr>
              <a:t>лютого (27 </a:t>
            </a:r>
            <a:r>
              <a:rPr lang="ru-RU" dirty="0" err="1" smtClean="0">
                <a:solidFill>
                  <a:srgbClr val="000000"/>
                </a:solidFill>
              </a:rPr>
              <a:t>січня</a:t>
            </a:r>
            <a:r>
              <a:rPr lang="ru-RU" dirty="0" smtClean="0">
                <a:solidFill>
                  <a:srgbClr val="000000"/>
                </a:solidFill>
              </a:rPr>
              <a:t>) 1822, </a:t>
            </a:r>
            <a:r>
              <a:rPr lang="ru-RU" dirty="0" err="1" smtClean="0">
                <a:solidFill>
                  <a:srgbClr val="000000"/>
                </a:solidFill>
              </a:rPr>
              <a:t>Кулажинці</a:t>
            </a:r>
            <a:r>
              <a:rPr lang="ru-RU" dirty="0" smtClean="0">
                <a:solidFill>
                  <a:srgbClr val="000000"/>
                </a:solidFill>
              </a:rPr>
              <a:t> — </a:t>
            </a:r>
            <a:r>
              <a:rPr lang="ru-RU" dirty="0" smtClean="0">
                <a:solidFill>
                  <a:srgbClr val="000000"/>
                </a:solidFill>
              </a:rPr>
              <a:t>помер 1 </a:t>
            </a:r>
            <a:r>
              <a:rPr lang="ru-RU" dirty="0" err="1" smtClean="0">
                <a:solidFill>
                  <a:srgbClr val="000000"/>
                </a:solidFill>
              </a:rPr>
              <a:t>вересня</a:t>
            </a:r>
            <a:r>
              <a:rPr lang="ru-RU" dirty="0" smtClean="0">
                <a:solidFill>
                  <a:srgbClr val="000000"/>
                </a:solidFill>
              </a:rPr>
              <a:t> (20 </a:t>
            </a:r>
            <a:r>
              <a:rPr lang="ru-RU" dirty="0" err="1" smtClean="0">
                <a:solidFill>
                  <a:srgbClr val="000000"/>
                </a:solidFill>
              </a:rPr>
              <a:t>серпня</a:t>
            </a:r>
            <a:r>
              <a:rPr lang="ru-RU" dirty="0" smtClean="0">
                <a:solidFill>
                  <a:srgbClr val="000000"/>
                </a:solidFill>
              </a:rPr>
              <a:t>) 1867) — </a:t>
            </a:r>
            <a:r>
              <a:rPr lang="ru-RU" dirty="0" err="1" smtClean="0">
                <a:solidFill>
                  <a:srgbClr val="000000"/>
                </a:solidFill>
              </a:rPr>
              <a:t>український</a:t>
            </a:r>
            <a:r>
              <a:rPr lang="ru-RU" dirty="0" smtClean="0">
                <a:solidFill>
                  <a:srgbClr val="000000"/>
                </a:solidFill>
              </a:rPr>
              <a:t> фольклорист, </a:t>
            </a:r>
            <a:r>
              <a:rPr lang="ru-RU" dirty="0" err="1" smtClean="0">
                <a:solidFill>
                  <a:srgbClr val="000000"/>
                </a:solidFill>
              </a:rPr>
              <a:t>народознавець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етнограф</a:t>
            </a:r>
            <a:r>
              <a:rPr lang="ru-RU" dirty="0" smtClean="0">
                <a:solidFill>
                  <a:srgbClr val="000000"/>
                </a:solidFill>
              </a:rPr>
              <a:t>, </a:t>
            </a:r>
            <a:r>
              <a:rPr lang="ru-RU" dirty="0" err="1" smtClean="0">
                <a:solidFill>
                  <a:srgbClr val="000000"/>
                </a:solidFill>
              </a:rPr>
              <a:t>громадський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діяч</a:t>
            </a:r>
            <a:r>
              <a:rPr lang="ru-RU" dirty="0" smtClean="0">
                <a:solidFill>
                  <a:srgbClr val="000000"/>
                </a:solidFill>
              </a:rPr>
              <a:t>, член </a:t>
            </a:r>
            <a:r>
              <a:rPr lang="ru-RU" dirty="0" err="1" smtClean="0">
                <a:solidFill>
                  <a:srgbClr val="000000"/>
                </a:solidFill>
              </a:rPr>
              <a:t>Кирило-Мефодіївського</a:t>
            </a:r>
            <a:r>
              <a:rPr lang="ru-RU" dirty="0" smtClean="0">
                <a:solidFill>
                  <a:srgbClr val="000000"/>
                </a:solidFill>
              </a:rPr>
              <a:t> Братства, </a:t>
            </a:r>
            <a:r>
              <a:rPr lang="ru-RU" dirty="0" err="1" smtClean="0">
                <a:solidFill>
                  <a:srgbClr val="000000"/>
                </a:solidFill>
              </a:rPr>
              <a:t>чоловік</a:t>
            </a:r>
            <a:r>
              <a:rPr lang="ru-RU" dirty="0" smtClean="0">
                <a:solidFill>
                  <a:srgbClr val="000000"/>
                </a:solidFill>
              </a:rPr>
              <a:t> М. </a:t>
            </a:r>
            <a:r>
              <a:rPr lang="ru-RU" dirty="0" err="1" smtClean="0">
                <a:solidFill>
                  <a:srgbClr val="000000"/>
                </a:solidFill>
              </a:rPr>
              <a:t>Вілінської</a:t>
            </a:r>
            <a:r>
              <a:rPr lang="ru-RU" dirty="0" smtClean="0">
                <a:solidFill>
                  <a:srgbClr val="000000"/>
                </a:solidFill>
              </a:rPr>
              <a:t> (Марка </a:t>
            </a:r>
            <a:r>
              <a:rPr lang="ru-RU" dirty="0" err="1" smtClean="0">
                <a:solidFill>
                  <a:srgbClr val="000000"/>
                </a:solidFill>
              </a:rPr>
              <a:t>Вовчка</a:t>
            </a:r>
            <a:r>
              <a:rPr lang="ru-RU" dirty="0" smtClean="0">
                <a:solidFill>
                  <a:srgbClr val="000000"/>
                </a:solidFill>
              </a:rPr>
              <a:t>).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00"/>
                </a:solidFill>
              </a:rPr>
              <a:t>У </a:t>
            </a:r>
            <a:r>
              <a:rPr lang="ru-RU" sz="3100" dirty="0" err="1" smtClean="0">
                <a:solidFill>
                  <a:srgbClr val="000000"/>
                </a:solidFill>
              </a:rPr>
              <a:t>квітні</a:t>
            </a:r>
            <a:r>
              <a:rPr lang="ru-RU" sz="3100" dirty="0" smtClean="0">
                <a:solidFill>
                  <a:srgbClr val="000000"/>
                </a:solidFill>
              </a:rPr>
              <a:t> 1846 року до братства вступив </a:t>
            </a:r>
            <a:r>
              <a:rPr lang="ru-RU" sz="4000" dirty="0" smtClean="0">
                <a:solidFill>
                  <a:srgbClr val="FF0000"/>
                </a:solidFill>
              </a:rPr>
              <a:t>Тарас Шевченко.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56087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348042" cy="471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7322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</a:rPr>
              <a:t>Крім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організаторів</a:t>
            </a:r>
            <a:r>
              <a:rPr lang="ru-RU" sz="2400" dirty="0" smtClean="0">
                <a:solidFill>
                  <a:srgbClr val="000000"/>
                </a:solidFill>
              </a:rPr>
              <a:t>, до братства </a:t>
            </a:r>
            <a:r>
              <a:rPr lang="ru-RU" sz="2400" dirty="0" err="1" smtClean="0">
                <a:solidFill>
                  <a:srgbClr val="000000"/>
                </a:solidFill>
              </a:rPr>
              <a:t>незабаром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увійшли</a:t>
            </a:r>
            <a:r>
              <a:rPr lang="ru-RU" sz="2400" dirty="0" smtClean="0">
                <a:solidFill>
                  <a:srgbClr val="000000"/>
                </a:solidFill>
              </a:rPr>
              <a:t>: </a:t>
            </a:r>
            <a:r>
              <a:rPr lang="ru-RU" sz="2400" dirty="0" err="1" smtClean="0">
                <a:solidFill>
                  <a:srgbClr val="000000"/>
                </a:solidFill>
              </a:rPr>
              <a:t>Георгій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Андрузький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Олександр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Навроцький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Дмитро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Пильчиков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Іван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</a:rPr>
              <a:t>Посяда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</a:rPr>
              <a:t>Микола</a:t>
            </a:r>
            <a:r>
              <a:rPr lang="ru-RU" sz="2400" dirty="0" smtClean="0">
                <a:solidFill>
                  <a:srgbClr val="000000"/>
                </a:solidFill>
              </a:rPr>
              <a:t> Савич, </a:t>
            </a:r>
            <a:r>
              <a:rPr lang="ru-RU" sz="2400" dirty="0" err="1" smtClean="0">
                <a:solidFill>
                  <a:srgbClr val="000000"/>
                </a:solidFill>
              </a:rPr>
              <a:t>Олександр</a:t>
            </a:r>
            <a:r>
              <a:rPr lang="ru-RU" sz="2400" dirty="0" smtClean="0">
                <a:solidFill>
                  <a:srgbClr val="000000"/>
                </a:solidFill>
              </a:rPr>
              <a:t> Тулуб.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207" y="1571612"/>
            <a:ext cx="26111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85786" y="5643578"/>
            <a:ext cx="187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Олександр</a:t>
            </a:r>
            <a:r>
              <a:rPr lang="ru-RU" dirty="0" smtClean="0">
                <a:solidFill>
                  <a:srgbClr val="FF0000"/>
                </a:solidFill>
              </a:rPr>
              <a:t> Тулуб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b="8640"/>
          <a:stretch>
            <a:fillRect/>
          </a:stretch>
        </p:blipFill>
        <p:spPr bwMode="auto">
          <a:xfrm>
            <a:off x="6000760" y="1571612"/>
            <a:ext cx="2571768" cy="377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500826" y="5643578"/>
            <a:ext cx="136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Іван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Посяда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643049"/>
            <a:ext cx="2786082" cy="364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428992" y="5643578"/>
            <a:ext cx="2060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Дмитро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Пильчиков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FFFFFF"/>
      </a:dk1>
      <a:lt1>
        <a:srgbClr val="FFFF00"/>
      </a:lt1>
      <a:dk2>
        <a:srgbClr val="92D050"/>
      </a:dk2>
      <a:lt2>
        <a:srgbClr val="00B050"/>
      </a:lt2>
      <a:accent1>
        <a:srgbClr val="FFFF00"/>
      </a:accent1>
      <a:accent2>
        <a:srgbClr val="758C5A"/>
      </a:accent2>
      <a:accent3>
        <a:srgbClr val="92D050"/>
      </a:accent3>
      <a:accent4>
        <a:srgbClr val="00B050"/>
      </a:accent4>
      <a:accent5>
        <a:srgbClr val="758C5A"/>
      </a:accent5>
      <a:accent6>
        <a:srgbClr val="00B050"/>
      </a:accent6>
      <a:hlink>
        <a:srgbClr val="C3CFB5"/>
      </a:hlink>
      <a:folHlink>
        <a:srgbClr val="92D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397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Презинтація  на тему : </vt:lpstr>
      <vt:lpstr>Кирило-Мефодіївське братство</vt:lpstr>
      <vt:lpstr>Ініціаторами створення братства і його засновниками виступили:</vt:lpstr>
      <vt:lpstr>Слайд 4</vt:lpstr>
      <vt:lpstr>Куліш Пантелеймон</vt:lpstr>
      <vt:lpstr> Микола Гулак</vt:lpstr>
      <vt:lpstr>Опана́с Марке́вич </vt:lpstr>
      <vt:lpstr>У квітні 1846 року до братства вступив Тарас Шевченко.</vt:lpstr>
      <vt:lpstr>Крім організаторів, до братства незабаром увійшли: Георгій Андрузький, Олександр Навроцький, Дмитро Пильчиков, Іван Посяда, Микола Савич, Олександр Тулуб.</vt:lpstr>
      <vt:lpstr>Книга буття українського народу</vt:lpstr>
      <vt:lpstr>«Статут Слов'янського братства св. Кирила і Мефодія»</vt:lpstr>
      <vt:lpstr>Розгром товариства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2011-12-13T20:01:58Z</dcterms:modified>
</cp:coreProperties>
</file>