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7" r:id="rId3"/>
    <p:sldId id="276" r:id="rId4"/>
    <p:sldId id="268" r:id="rId5"/>
    <p:sldId id="261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4" r:id="rId14"/>
    <p:sldId id="26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>
        <p:scale>
          <a:sx n="68" d="100"/>
          <a:sy n="68" d="100"/>
        </p:scale>
        <p:origin x="-142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F3C36-E978-4BFC-8888-B7B94716158B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5241CB-6E50-4EE8-A9CD-52DAE915F036}">
      <dgm:prSet/>
      <dgm:spPr/>
      <dgm:t>
        <a:bodyPr/>
        <a:lstStyle/>
        <a:p>
          <a:pPr rtl="0"/>
          <a:r>
            <a:rPr lang="uk-UA" dirty="0" smtClean="0"/>
            <a:t>добре </a:t>
          </a:r>
          <a:r>
            <a:rPr lang="uk-UA" dirty="0" err="1" smtClean="0"/>
            <a:t>рочиннні</a:t>
          </a:r>
          <a:endParaRPr lang="uk-UA" dirty="0"/>
        </a:p>
      </dgm:t>
    </dgm:pt>
    <dgm:pt modelId="{9AC0D8C7-EFBE-4B50-BAEA-F7FED0C9F511}" type="parTrans" cxnId="{E405E414-F384-4C09-A1C5-AF708A45AC49}">
      <dgm:prSet/>
      <dgm:spPr/>
      <dgm:t>
        <a:bodyPr/>
        <a:lstStyle/>
        <a:p>
          <a:endParaRPr lang="ru-RU"/>
        </a:p>
      </dgm:t>
    </dgm:pt>
    <dgm:pt modelId="{9B565569-FADE-4C6D-9D3B-5C75EF18372A}" type="sibTrans" cxnId="{E405E414-F384-4C09-A1C5-AF708A45AC49}">
      <dgm:prSet/>
      <dgm:spPr/>
      <dgm:t>
        <a:bodyPr/>
        <a:lstStyle/>
        <a:p>
          <a:endParaRPr lang="ru-RU"/>
        </a:p>
      </dgm:t>
    </dgm:pt>
    <dgm:pt modelId="{D2BA34A1-4FA1-492D-838A-11ABD544CAD9}">
      <dgm:prSet/>
      <dgm:spPr/>
      <dgm:t>
        <a:bodyPr/>
        <a:lstStyle/>
        <a:p>
          <a:pPr rtl="0"/>
          <a:r>
            <a:rPr lang="uk-UA" dirty="0" smtClean="0"/>
            <a:t>малорозчинні</a:t>
          </a:r>
          <a:endParaRPr lang="ru-RU" dirty="0"/>
        </a:p>
      </dgm:t>
    </dgm:pt>
    <dgm:pt modelId="{B4E0AF4C-543C-4EEB-B41B-7A3451D88778}" type="parTrans" cxnId="{24B3B463-7C83-4468-8897-CF7D6F19AA98}">
      <dgm:prSet/>
      <dgm:spPr/>
      <dgm:t>
        <a:bodyPr/>
        <a:lstStyle/>
        <a:p>
          <a:endParaRPr lang="ru-RU"/>
        </a:p>
      </dgm:t>
    </dgm:pt>
    <dgm:pt modelId="{773293A3-AA35-4DB4-8066-E72867FBFD37}" type="sibTrans" cxnId="{24B3B463-7C83-4468-8897-CF7D6F19AA98}">
      <dgm:prSet/>
      <dgm:spPr/>
      <dgm:t>
        <a:bodyPr/>
        <a:lstStyle/>
        <a:p>
          <a:endParaRPr lang="ru-RU"/>
        </a:p>
      </dgm:t>
    </dgm:pt>
    <dgm:pt modelId="{B9396E45-D8AE-47F7-8A67-A08323AF5074}">
      <dgm:prSet/>
      <dgm:spPr/>
      <dgm:t>
        <a:bodyPr/>
        <a:lstStyle/>
        <a:p>
          <a:pPr rtl="0"/>
          <a:r>
            <a:rPr lang="uk-UA" dirty="0" smtClean="0"/>
            <a:t>нерозчинні</a:t>
          </a:r>
          <a:endParaRPr lang="uk-UA" dirty="0"/>
        </a:p>
      </dgm:t>
    </dgm:pt>
    <dgm:pt modelId="{6D7836A3-4F13-4AE4-A604-C7649004BC44}" type="parTrans" cxnId="{6B55DA25-5364-4EA8-B15F-F8795E1AA0DA}">
      <dgm:prSet/>
      <dgm:spPr/>
      <dgm:t>
        <a:bodyPr/>
        <a:lstStyle/>
        <a:p>
          <a:endParaRPr lang="ru-RU"/>
        </a:p>
      </dgm:t>
    </dgm:pt>
    <dgm:pt modelId="{9A27CA74-BD22-44E0-9982-4E100B0808BF}" type="sibTrans" cxnId="{6B55DA25-5364-4EA8-B15F-F8795E1AA0DA}">
      <dgm:prSet/>
      <dgm:spPr/>
      <dgm:t>
        <a:bodyPr/>
        <a:lstStyle/>
        <a:p>
          <a:endParaRPr lang="ru-RU"/>
        </a:p>
      </dgm:t>
    </dgm:pt>
    <dgm:pt modelId="{61F941B1-4523-462B-88E0-799DB88538AC}" type="pres">
      <dgm:prSet presAssocID="{449F3C36-E978-4BFC-8888-B7B9471615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258F06-EDD5-433F-AF65-B541208FFAC9}" type="pres">
      <dgm:prSet presAssocID="{965241CB-6E50-4EE8-A9CD-52DAE915F03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C8469-273E-42AC-80E3-2358CD0B0337}" type="pres">
      <dgm:prSet presAssocID="{9B565569-FADE-4C6D-9D3B-5C75EF18372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4377E3A-4A5A-4102-BEA0-54D72E2D59E7}" type="pres">
      <dgm:prSet presAssocID="{9B565569-FADE-4C6D-9D3B-5C75EF18372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A87D8AE-5DD1-4662-8116-38B253D832EB}" type="pres">
      <dgm:prSet presAssocID="{D2BA34A1-4FA1-492D-838A-11ABD544CA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D887A-E79B-4577-99F2-D1CF6FA799D6}" type="pres">
      <dgm:prSet presAssocID="{773293A3-AA35-4DB4-8066-E72867FBFD3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E86DAC3C-3768-4EA4-8DD9-22EA9115F918}" type="pres">
      <dgm:prSet presAssocID="{773293A3-AA35-4DB4-8066-E72867FBFD3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43FF26E-97E7-4EC6-9200-06BA24BC0FF6}" type="pres">
      <dgm:prSet presAssocID="{B9396E45-D8AE-47F7-8A67-A08323AF507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4A8FA-0EDB-4F3C-B973-11558768CBDA}" type="pres">
      <dgm:prSet presAssocID="{9A27CA74-BD22-44E0-9982-4E100B0808B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95FFB54-5125-493A-8B08-9A662C9979F0}" type="pres">
      <dgm:prSet presAssocID="{9A27CA74-BD22-44E0-9982-4E100B0808BF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4B3B463-7C83-4468-8897-CF7D6F19AA98}" srcId="{449F3C36-E978-4BFC-8888-B7B94716158B}" destId="{D2BA34A1-4FA1-492D-838A-11ABD544CAD9}" srcOrd="1" destOrd="0" parTransId="{B4E0AF4C-543C-4EEB-B41B-7A3451D88778}" sibTransId="{773293A3-AA35-4DB4-8066-E72867FBFD37}"/>
    <dgm:cxn modelId="{50E8E74D-A896-48A3-B71F-50720BEF9101}" type="presOf" srcId="{D2BA34A1-4FA1-492D-838A-11ABD544CAD9}" destId="{CA87D8AE-5DD1-4662-8116-38B253D832EB}" srcOrd="0" destOrd="0" presId="urn:microsoft.com/office/officeart/2005/8/layout/cycle7"/>
    <dgm:cxn modelId="{7BA72006-A952-4ED2-9603-2CD043B746A9}" type="presOf" srcId="{9B565569-FADE-4C6D-9D3B-5C75EF18372A}" destId="{14377E3A-4A5A-4102-BEA0-54D72E2D59E7}" srcOrd="1" destOrd="0" presId="urn:microsoft.com/office/officeart/2005/8/layout/cycle7"/>
    <dgm:cxn modelId="{E405E414-F384-4C09-A1C5-AF708A45AC49}" srcId="{449F3C36-E978-4BFC-8888-B7B94716158B}" destId="{965241CB-6E50-4EE8-A9CD-52DAE915F036}" srcOrd="0" destOrd="0" parTransId="{9AC0D8C7-EFBE-4B50-BAEA-F7FED0C9F511}" sibTransId="{9B565569-FADE-4C6D-9D3B-5C75EF18372A}"/>
    <dgm:cxn modelId="{4222C9A7-495E-41F5-B654-738EEF982C47}" type="presOf" srcId="{B9396E45-D8AE-47F7-8A67-A08323AF5074}" destId="{F43FF26E-97E7-4EC6-9200-06BA24BC0FF6}" srcOrd="0" destOrd="0" presId="urn:microsoft.com/office/officeart/2005/8/layout/cycle7"/>
    <dgm:cxn modelId="{54973FF2-2F29-4F57-B076-F0D04A05601D}" type="presOf" srcId="{9A27CA74-BD22-44E0-9982-4E100B0808BF}" destId="{FAD4A8FA-0EDB-4F3C-B973-11558768CBDA}" srcOrd="0" destOrd="0" presId="urn:microsoft.com/office/officeart/2005/8/layout/cycle7"/>
    <dgm:cxn modelId="{A391D034-39D4-4532-8378-7192558D3933}" type="presOf" srcId="{9B565569-FADE-4C6D-9D3B-5C75EF18372A}" destId="{BD3C8469-273E-42AC-80E3-2358CD0B0337}" srcOrd="0" destOrd="0" presId="urn:microsoft.com/office/officeart/2005/8/layout/cycle7"/>
    <dgm:cxn modelId="{C33CBB29-57DD-4214-B4D7-A23E2CB76F47}" type="presOf" srcId="{9A27CA74-BD22-44E0-9982-4E100B0808BF}" destId="{595FFB54-5125-493A-8B08-9A662C9979F0}" srcOrd="1" destOrd="0" presId="urn:microsoft.com/office/officeart/2005/8/layout/cycle7"/>
    <dgm:cxn modelId="{4DBB4169-99B9-46C3-9D32-C448D87C25BD}" type="presOf" srcId="{773293A3-AA35-4DB4-8066-E72867FBFD37}" destId="{6EED887A-E79B-4577-99F2-D1CF6FA799D6}" srcOrd="0" destOrd="0" presId="urn:microsoft.com/office/officeart/2005/8/layout/cycle7"/>
    <dgm:cxn modelId="{D7C68A84-D0FD-4155-B30E-C0805F302CD3}" type="presOf" srcId="{449F3C36-E978-4BFC-8888-B7B94716158B}" destId="{61F941B1-4523-462B-88E0-799DB88538AC}" srcOrd="0" destOrd="0" presId="urn:microsoft.com/office/officeart/2005/8/layout/cycle7"/>
    <dgm:cxn modelId="{01C7F9EA-F28D-46D2-91FD-A8C37EC118B9}" type="presOf" srcId="{773293A3-AA35-4DB4-8066-E72867FBFD37}" destId="{E86DAC3C-3768-4EA4-8DD9-22EA9115F918}" srcOrd="1" destOrd="0" presId="urn:microsoft.com/office/officeart/2005/8/layout/cycle7"/>
    <dgm:cxn modelId="{BC9CAF04-0A8A-4822-86B3-04B581192F0E}" type="presOf" srcId="{965241CB-6E50-4EE8-A9CD-52DAE915F036}" destId="{EE258F06-EDD5-433F-AF65-B541208FFAC9}" srcOrd="0" destOrd="0" presId="urn:microsoft.com/office/officeart/2005/8/layout/cycle7"/>
    <dgm:cxn modelId="{6B55DA25-5364-4EA8-B15F-F8795E1AA0DA}" srcId="{449F3C36-E978-4BFC-8888-B7B94716158B}" destId="{B9396E45-D8AE-47F7-8A67-A08323AF5074}" srcOrd="2" destOrd="0" parTransId="{6D7836A3-4F13-4AE4-A604-C7649004BC44}" sibTransId="{9A27CA74-BD22-44E0-9982-4E100B0808BF}"/>
    <dgm:cxn modelId="{6F56047B-990B-484B-A1B8-0980758292F4}" type="presParOf" srcId="{61F941B1-4523-462B-88E0-799DB88538AC}" destId="{EE258F06-EDD5-433F-AF65-B541208FFAC9}" srcOrd="0" destOrd="0" presId="urn:microsoft.com/office/officeart/2005/8/layout/cycle7"/>
    <dgm:cxn modelId="{7BBF594C-B538-4239-904B-38B9C4639D57}" type="presParOf" srcId="{61F941B1-4523-462B-88E0-799DB88538AC}" destId="{BD3C8469-273E-42AC-80E3-2358CD0B0337}" srcOrd="1" destOrd="0" presId="urn:microsoft.com/office/officeart/2005/8/layout/cycle7"/>
    <dgm:cxn modelId="{492FE1E5-C39E-4B93-B80A-FDF6F14E3526}" type="presParOf" srcId="{BD3C8469-273E-42AC-80E3-2358CD0B0337}" destId="{14377E3A-4A5A-4102-BEA0-54D72E2D59E7}" srcOrd="0" destOrd="0" presId="urn:microsoft.com/office/officeart/2005/8/layout/cycle7"/>
    <dgm:cxn modelId="{D03CFAF0-08A0-4780-991B-8B54E88ECD4E}" type="presParOf" srcId="{61F941B1-4523-462B-88E0-799DB88538AC}" destId="{CA87D8AE-5DD1-4662-8116-38B253D832EB}" srcOrd="2" destOrd="0" presId="urn:microsoft.com/office/officeart/2005/8/layout/cycle7"/>
    <dgm:cxn modelId="{FFF0919B-71BA-4967-8253-7CA84B492759}" type="presParOf" srcId="{61F941B1-4523-462B-88E0-799DB88538AC}" destId="{6EED887A-E79B-4577-99F2-D1CF6FA799D6}" srcOrd="3" destOrd="0" presId="urn:microsoft.com/office/officeart/2005/8/layout/cycle7"/>
    <dgm:cxn modelId="{CD1DED07-462D-4D75-9D87-D3AA6F7E2B92}" type="presParOf" srcId="{6EED887A-E79B-4577-99F2-D1CF6FA799D6}" destId="{E86DAC3C-3768-4EA4-8DD9-22EA9115F918}" srcOrd="0" destOrd="0" presId="urn:microsoft.com/office/officeart/2005/8/layout/cycle7"/>
    <dgm:cxn modelId="{3EE4BD84-DBEC-4B7A-9BC6-7BE75CDDA33B}" type="presParOf" srcId="{61F941B1-4523-462B-88E0-799DB88538AC}" destId="{F43FF26E-97E7-4EC6-9200-06BA24BC0FF6}" srcOrd="4" destOrd="0" presId="urn:microsoft.com/office/officeart/2005/8/layout/cycle7"/>
    <dgm:cxn modelId="{57343C01-B2FF-4EF6-A6BD-41B4088A671A}" type="presParOf" srcId="{61F941B1-4523-462B-88E0-799DB88538AC}" destId="{FAD4A8FA-0EDB-4F3C-B973-11558768CBDA}" srcOrd="5" destOrd="0" presId="urn:microsoft.com/office/officeart/2005/8/layout/cycle7"/>
    <dgm:cxn modelId="{FC6AE0BE-1E51-472A-81C9-0E23BF0180D6}" type="presParOf" srcId="{FAD4A8FA-0EDB-4F3C-B973-11558768CBDA}" destId="{595FFB54-5125-493A-8B08-9A662C9979F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5692B7-DE9A-4890-A189-69395A2646F9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A27332-D5E9-4E99-BA30-42F3675AEA1B}">
      <dgm:prSet/>
      <dgm:spPr/>
      <dgm:t>
        <a:bodyPr/>
        <a:lstStyle/>
        <a:p>
          <a:pPr rtl="0"/>
          <a:r>
            <a:rPr lang="ru-RU" dirty="0" err="1" smtClean="0"/>
            <a:t>здатність</a:t>
          </a:r>
          <a:r>
            <a:rPr lang="ru-RU" dirty="0" smtClean="0"/>
            <a:t> </a:t>
          </a:r>
          <a:r>
            <a:rPr lang="ru-RU" dirty="0" err="1" smtClean="0"/>
            <a:t>зберігати</a:t>
          </a:r>
          <a:r>
            <a:rPr lang="ru-RU" dirty="0" smtClean="0"/>
            <a:t> </a:t>
          </a:r>
          <a:r>
            <a:rPr lang="ru-RU" dirty="0" err="1" smtClean="0"/>
            <a:t>свої</a:t>
          </a:r>
          <a:r>
            <a:rPr lang="ru-RU" dirty="0" smtClean="0"/>
            <a:t> </a:t>
          </a:r>
          <a:r>
            <a:rPr lang="ru-RU" dirty="0" err="1" smtClean="0"/>
            <a:t>об’єм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форму.</a:t>
          </a:r>
          <a:endParaRPr lang="ru-RU" dirty="0"/>
        </a:p>
      </dgm:t>
    </dgm:pt>
    <dgm:pt modelId="{DCA9E7BE-E783-4619-B5F1-F3F27276DB4C}" type="parTrans" cxnId="{766ECE02-E017-4C34-9593-523653F70E86}">
      <dgm:prSet/>
      <dgm:spPr/>
      <dgm:t>
        <a:bodyPr/>
        <a:lstStyle/>
        <a:p>
          <a:endParaRPr lang="ru-RU"/>
        </a:p>
      </dgm:t>
    </dgm:pt>
    <dgm:pt modelId="{D79F1EC0-88F0-4E18-BB0F-F22F946447A6}" type="sibTrans" cxnId="{766ECE02-E017-4C34-9593-523653F70E86}">
      <dgm:prSet/>
      <dgm:spPr/>
      <dgm:t>
        <a:bodyPr/>
        <a:lstStyle/>
        <a:p>
          <a:endParaRPr lang="ru-RU"/>
        </a:p>
      </dgm:t>
    </dgm:pt>
    <dgm:pt modelId="{98DD7245-8C2A-4C67-BBB7-96B8D33EFF21}" type="pres">
      <dgm:prSet presAssocID="{BD5692B7-DE9A-4890-A189-69395A2646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471A53-E3A9-4F18-BAAD-D1F135AF675F}" type="pres">
      <dgm:prSet presAssocID="{E5A27332-D5E9-4E99-BA30-42F3675AEA1B}" presName="node" presStyleLbl="node1" presStyleIdx="0" presStyleCnt="1" custLinFactNeighborX="-1270" custLinFactNeighborY="-13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6ECE02-E017-4C34-9593-523653F70E86}" srcId="{BD5692B7-DE9A-4890-A189-69395A2646F9}" destId="{E5A27332-D5E9-4E99-BA30-42F3675AEA1B}" srcOrd="0" destOrd="0" parTransId="{DCA9E7BE-E783-4619-B5F1-F3F27276DB4C}" sibTransId="{D79F1EC0-88F0-4E18-BB0F-F22F946447A6}"/>
    <dgm:cxn modelId="{6303C71D-0239-4FB4-8BF0-8595729C39B4}" type="presOf" srcId="{BD5692B7-DE9A-4890-A189-69395A2646F9}" destId="{98DD7245-8C2A-4C67-BBB7-96B8D33EFF21}" srcOrd="0" destOrd="0" presId="urn:microsoft.com/office/officeart/2005/8/layout/process1"/>
    <dgm:cxn modelId="{2AE0C47D-B165-46B6-8096-9E8050E0C9DE}" type="presOf" srcId="{E5A27332-D5E9-4E99-BA30-42F3675AEA1B}" destId="{29471A53-E3A9-4F18-BAAD-D1F135AF675F}" srcOrd="0" destOrd="0" presId="urn:microsoft.com/office/officeart/2005/8/layout/process1"/>
    <dgm:cxn modelId="{BEFCBAA5-2B01-4ECF-A8C1-410A336594FD}" type="presParOf" srcId="{98DD7245-8C2A-4C67-BBB7-96B8D33EFF21}" destId="{29471A53-E3A9-4F18-BAAD-D1F135AF675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4CE9CD-E409-463B-A4C6-6A6C0F2E3C83}" type="doc">
      <dgm:prSet loTypeId="urn:microsoft.com/office/officeart/2005/8/layout/chart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4D86CA-4162-4EB9-A62B-CACBD3879D28}">
      <dgm:prSet/>
      <dgm:spPr/>
      <dgm:t>
        <a:bodyPr/>
        <a:lstStyle/>
        <a:p>
          <a:pPr rtl="0"/>
          <a:r>
            <a:rPr lang="ru-RU" b="1" dirty="0" err="1" smtClean="0"/>
            <a:t>правильне</a:t>
          </a:r>
          <a:r>
            <a:rPr lang="ru-RU" b="1" dirty="0" smtClean="0"/>
            <a:t> </a:t>
          </a:r>
          <a:r>
            <a:rPr lang="ru-RU" b="1" dirty="0" err="1" smtClean="0"/>
            <a:t>розташування</a:t>
          </a:r>
          <a:r>
            <a:rPr lang="ru-RU" b="1" dirty="0" smtClean="0"/>
            <a:t> </a:t>
          </a:r>
          <a:r>
            <a:rPr lang="ru-RU" b="1" dirty="0" err="1" smtClean="0"/>
            <a:t>атомів</a:t>
          </a:r>
          <a:r>
            <a:rPr lang="ru-RU" b="1" dirty="0" smtClean="0"/>
            <a:t>, молекул, </a:t>
          </a:r>
          <a:r>
            <a:rPr lang="ru-RU" b="1" dirty="0" err="1" smtClean="0"/>
            <a:t>іонів</a:t>
          </a:r>
          <a:r>
            <a:rPr lang="ru-RU" b="1" dirty="0" smtClean="0"/>
            <a:t>, </a:t>
          </a:r>
          <a:r>
            <a:rPr lang="ru-RU" b="1" dirty="0" err="1" smtClean="0"/>
            <a:t>які</a:t>
          </a:r>
          <a:r>
            <a:rPr lang="ru-RU" b="1" dirty="0" smtClean="0"/>
            <a:t> </a:t>
          </a:r>
          <a:r>
            <a:rPr lang="ru-RU" b="1" dirty="0" err="1" smtClean="0"/>
            <a:t>коливаються</a:t>
          </a:r>
          <a:r>
            <a:rPr lang="ru-RU" b="1" dirty="0" smtClean="0"/>
            <a:t> , </a:t>
          </a:r>
          <a:r>
            <a:rPr lang="ru-RU" b="1" dirty="0" err="1" smtClean="0"/>
            <a:t>тобто</a:t>
          </a:r>
          <a:r>
            <a:rPr lang="ru-RU" b="1" dirty="0" smtClean="0"/>
            <a:t> </a:t>
          </a:r>
          <a:r>
            <a:rPr lang="ru-RU" b="1" dirty="0" err="1" smtClean="0"/>
            <a:t>створення</a:t>
          </a:r>
          <a:r>
            <a:rPr lang="ru-RU" b="1" dirty="0" smtClean="0"/>
            <a:t> </a:t>
          </a:r>
          <a:r>
            <a:rPr lang="ru-RU" b="1" dirty="0" err="1" smtClean="0"/>
            <a:t>кристалічної</a:t>
          </a:r>
          <a:r>
            <a:rPr lang="ru-RU" b="1" dirty="0" smtClean="0"/>
            <a:t> </a:t>
          </a:r>
          <a:r>
            <a:rPr lang="ru-RU" b="1" dirty="0" err="1" smtClean="0"/>
            <a:t>решітки</a:t>
          </a:r>
          <a:r>
            <a:rPr lang="ru-RU" b="1" dirty="0" smtClean="0"/>
            <a:t>; </a:t>
          </a:r>
          <a:endParaRPr lang="ru-RU" b="1" dirty="0"/>
        </a:p>
      </dgm:t>
    </dgm:pt>
    <dgm:pt modelId="{70E50EAB-CD80-4D37-9687-397B3855A10A}" type="parTrans" cxnId="{D9401B0D-7C35-4B3F-8DA0-BE825D58F442}">
      <dgm:prSet/>
      <dgm:spPr/>
      <dgm:t>
        <a:bodyPr/>
        <a:lstStyle/>
        <a:p>
          <a:endParaRPr lang="ru-RU"/>
        </a:p>
      </dgm:t>
    </dgm:pt>
    <dgm:pt modelId="{680B9D87-FD29-4E62-85F0-C53AD47FA7BE}" type="sibTrans" cxnId="{D9401B0D-7C35-4B3F-8DA0-BE825D58F442}">
      <dgm:prSet/>
      <dgm:spPr/>
      <dgm:t>
        <a:bodyPr/>
        <a:lstStyle/>
        <a:p>
          <a:endParaRPr lang="ru-RU"/>
        </a:p>
      </dgm:t>
    </dgm:pt>
    <dgm:pt modelId="{F47269A5-08AB-435A-A252-B537F457E625}">
      <dgm:prSet/>
      <dgm:spPr/>
      <dgm:t>
        <a:bodyPr/>
        <a:lstStyle/>
        <a:p>
          <a:pPr rtl="0"/>
          <a:r>
            <a:rPr lang="ru-RU" b="1" dirty="0" err="1" smtClean="0"/>
            <a:t>постійність</a:t>
          </a:r>
          <a:r>
            <a:rPr lang="ru-RU" b="1" dirty="0" smtClean="0"/>
            <a:t> </a:t>
          </a:r>
          <a:r>
            <a:rPr lang="ru-RU" b="1" dirty="0" err="1" smtClean="0"/>
            <a:t>кутів</a:t>
          </a:r>
          <a:r>
            <a:rPr lang="ru-RU" b="1" dirty="0" smtClean="0"/>
            <a:t> </a:t>
          </a:r>
          <a:r>
            <a:rPr lang="ru-RU" b="1" dirty="0" err="1" smtClean="0"/>
            <a:t>між</a:t>
          </a:r>
          <a:r>
            <a:rPr lang="ru-RU" b="1" dirty="0" smtClean="0"/>
            <a:t> гранями </a:t>
          </a:r>
          <a:r>
            <a:rPr lang="ru-RU" b="1" dirty="0" err="1" smtClean="0"/>
            <a:t>будь-якого</a:t>
          </a:r>
          <a:r>
            <a:rPr lang="ru-RU" b="1" dirty="0" smtClean="0"/>
            <a:t> </a:t>
          </a:r>
          <a:r>
            <a:rPr lang="ru-RU" b="1" dirty="0" err="1" smtClean="0"/>
            <a:t>кристалу</a:t>
          </a:r>
          <a:r>
            <a:rPr lang="ru-RU" b="1" dirty="0" smtClean="0"/>
            <a:t> </a:t>
          </a:r>
          <a:r>
            <a:rPr lang="ru-RU" b="1" dirty="0" err="1" smtClean="0"/>
            <a:t>даної</a:t>
          </a:r>
          <a:r>
            <a:rPr lang="ru-RU" b="1" dirty="0" smtClean="0"/>
            <a:t> </a:t>
          </a:r>
          <a:r>
            <a:rPr lang="ru-RU" b="1" dirty="0" err="1" smtClean="0"/>
            <a:t>речовини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існування</a:t>
          </a:r>
          <a:r>
            <a:rPr lang="ru-RU" b="1" dirty="0" smtClean="0"/>
            <a:t> порядку в </a:t>
          </a:r>
          <a:r>
            <a:rPr lang="ru-RU" b="1" dirty="0" err="1" smtClean="0"/>
            <a:t>розміщенні</a:t>
          </a:r>
          <a:r>
            <a:rPr lang="ru-RU" b="1" dirty="0" smtClean="0"/>
            <a:t> </a:t>
          </a:r>
          <a:r>
            <a:rPr lang="ru-RU" b="1" dirty="0" err="1" smtClean="0"/>
            <a:t>частинок</a:t>
          </a:r>
          <a:endParaRPr lang="ru-RU" b="1" dirty="0"/>
        </a:p>
      </dgm:t>
    </dgm:pt>
    <dgm:pt modelId="{39144703-5231-4CCD-94CF-19D1F67C42C1}" type="parTrans" cxnId="{9E9DC129-DA03-4E7F-A3B7-40A5A1C8DC9E}">
      <dgm:prSet/>
      <dgm:spPr/>
      <dgm:t>
        <a:bodyPr/>
        <a:lstStyle/>
        <a:p>
          <a:endParaRPr lang="ru-RU"/>
        </a:p>
      </dgm:t>
    </dgm:pt>
    <dgm:pt modelId="{99753DE6-B801-41DE-AC33-D9E64495AC32}" type="sibTrans" cxnId="{9E9DC129-DA03-4E7F-A3B7-40A5A1C8DC9E}">
      <dgm:prSet/>
      <dgm:spPr/>
      <dgm:t>
        <a:bodyPr/>
        <a:lstStyle/>
        <a:p>
          <a:endParaRPr lang="ru-RU"/>
        </a:p>
      </dgm:t>
    </dgm:pt>
    <dgm:pt modelId="{D6F6449F-30D0-474D-9AB6-AAFA2B95EE27}" type="pres">
      <dgm:prSet presAssocID="{3E4CE9CD-E409-463B-A4C6-6A6C0F2E3C8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FD53B6-9D1E-45C9-905B-B4F2670D29EF}" type="pres">
      <dgm:prSet presAssocID="{3E4CE9CD-E409-463B-A4C6-6A6C0F2E3C83}" presName="wedge1" presStyleLbl="node1" presStyleIdx="0" presStyleCnt="2" custScaleX="109525"/>
      <dgm:spPr/>
      <dgm:t>
        <a:bodyPr/>
        <a:lstStyle/>
        <a:p>
          <a:endParaRPr lang="ru-RU"/>
        </a:p>
      </dgm:t>
    </dgm:pt>
    <dgm:pt modelId="{F14B8CF7-A296-4E94-B861-B94E45197BB4}" type="pres">
      <dgm:prSet presAssocID="{3E4CE9CD-E409-463B-A4C6-6A6C0F2E3C83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C522C-137C-4E80-87F0-1DE579B917ED}" type="pres">
      <dgm:prSet presAssocID="{3E4CE9CD-E409-463B-A4C6-6A6C0F2E3C83}" presName="wedge2" presStyleLbl="node1" presStyleIdx="1" presStyleCnt="2" custScaleX="113780"/>
      <dgm:spPr/>
      <dgm:t>
        <a:bodyPr/>
        <a:lstStyle/>
        <a:p>
          <a:endParaRPr lang="ru-RU"/>
        </a:p>
      </dgm:t>
    </dgm:pt>
    <dgm:pt modelId="{A97DD364-74AF-40B7-AA5C-D33360E8C519}" type="pres">
      <dgm:prSet presAssocID="{3E4CE9CD-E409-463B-A4C6-6A6C0F2E3C83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674362-8F87-4535-85DB-BB4A3EA37F06}" type="presOf" srcId="{C44D86CA-4162-4EB9-A62B-CACBD3879D28}" destId="{88FD53B6-9D1E-45C9-905B-B4F2670D29EF}" srcOrd="0" destOrd="0" presId="urn:microsoft.com/office/officeart/2005/8/layout/chart3"/>
    <dgm:cxn modelId="{F1188F06-A663-4FA9-91B6-1CA564D316E1}" type="presOf" srcId="{F47269A5-08AB-435A-A252-B537F457E625}" destId="{56BC522C-137C-4E80-87F0-1DE579B917ED}" srcOrd="0" destOrd="0" presId="urn:microsoft.com/office/officeart/2005/8/layout/chart3"/>
    <dgm:cxn modelId="{6BDAA86A-2538-4B99-A66C-5C746F5876B5}" type="presOf" srcId="{F47269A5-08AB-435A-A252-B537F457E625}" destId="{A97DD364-74AF-40B7-AA5C-D33360E8C519}" srcOrd="1" destOrd="0" presId="urn:microsoft.com/office/officeart/2005/8/layout/chart3"/>
    <dgm:cxn modelId="{E5FD7188-E59F-4C69-A534-97D13FC95AAA}" type="presOf" srcId="{3E4CE9CD-E409-463B-A4C6-6A6C0F2E3C83}" destId="{D6F6449F-30D0-474D-9AB6-AAFA2B95EE27}" srcOrd="0" destOrd="0" presId="urn:microsoft.com/office/officeart/2005/8/layout/chart3"/>
    <dgm:cxn modelId="{9E9DC129-DA03-4E7F-A3B7-40A5A1C8DC9E}" srcId="{3E4CE9CD-E409-463B-A4C6-6A6C0F2E3C83}" destId="{F47269A5-08AB-435A-A252-B537F457E625}" srcOrd="1" destOrd="0" parTransId="{39144703-5231-4CCD-94CF-19D1F67C42C1}" sibTransId="{99753DE6-B801-41DE-AC33-D9E64495AC32}"/>
    <dgm:cxn modelId="{D9401B0D-7C35-4B3F-8DA0-BE825D58F442}" srcId="{3E4CE9CD-E409-463B-A4C6-6A6C0F2E3C83}" destId="{C44D86CA-4162-4EB9-A62B-CACBD3879D28}" srcOrd="0" destOrd="0" parTransId="{70E50EAB-CD80-4D37-9687-397B3855A10A}" sibTransId="{680B9D87-FD29-4E62-85F0-C53AD47FA7BE}"/>
    <dgm:cxn modelId="{DE0C3BFA-716F-4A01-AEA8-3DF2436D5040}" type="presOf" srcId="{C44D86CA-4162-4EB9-A62B-CACBD3879D28}" destId="{F14B8CF7-A296-4E94-B861-B94E45197BB4}" srcOrd="1" destOrd="0" presId="urn:microsoft.com/office/officeart/2005/8/layout/chart3"/>
    <dgm:cxn modelId="{2D03DF73-1EEA-4B88-8931-FE5816DDF2BC}" type="presParOf" srcId="{D6F6449F-30D0-474D-9AB6-AAFA2B95EE27}" destId="{88FD53B6-9D1E-45C9-905B-B4F2670D29EF}" srcOrd="0" destOrd="0" presId="urn:microsoft.com/office/officeart/2005/8/layout/chart3"/>
    <dgm:cxn modelId="{222BC2B2-D9A1-4906-99AD-FA2C5768A78B}" type="presParOf" srcId="{D6F6449F-30D0-474D-9AB6-AAFA2B95EE27}" destId="{F14B8CF7-A296-4E94-B861-B94E45197BB4}" srcOrd="1" destOrd="0" presId="urn:microsoft.com/office/officeart/2005/8/layout/chart3"/>
    <dgm:cxn modelId="{912ED29E-0426-463B-9D97-F1FB6B1AE282}" type="presParOf" srcId="{D6F6449F-30D0-474D-9AB6-AAFA2B95EE27}" destId="{56BC522C-137C-4E80-87F0-1DE579B917ED}" srcOrd="2" destOrd="0" presId="urn:microsoft.com/office/officeart/2005/8/layout/chart3"/>
    <dgm:cxn modelId="{DFF0E839-F61C-40ED-8B20-D006AEC5E324}" type="presParOf" srcId="{D6F6449F-30D0-474D-9AB6-AAFA2B95EE27}" destId="{A97DD364-74AF-40B7-AA5C-D33360E8C519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4C4291-7CE2-4137-87EB-415A90273894}" type="doc">
      <dgm:prSet loTypeId="urn:microsoft.com/office/officeart/2005/8/layout/arrow6" loCatId="relationship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97CF5AEA-1774-48AA-841D-A1E3E2CE4FEB}">
      <dgm:prSet/>
      <dgm:spPr/>
      <dgm:t>
        <a:bodyPr/>
        <a:lstStyle/>
        <a:p>
          <a:pPr rtl="0"/>
          <a:r>
            <a:rPr lang="ru-RU" dirty="0" err="1" smtClean="0"/>
            <a:t>Відсутність</a:t>
          </a:r>
          <a:r>
            <a:rPr lang="ru-RU" dirty="0" smtClean="0"/>
            <a:t> </a:t>
          </a:r>
          <a:r>
            <a:rPr lang="ru-RU" dirty="0" err="1" smtClean="0"/>
            <a:t>кристалічної</a:t>
          </a:r>
          <a:r>
            <a:rPr lang="ru-RU" dirty="0" smtClean="0"/>
            <a:t> </a:t>
          </a:r>
          <a:r>
            <a:rPr lang="ru-RU" dirty="0" err="1" smtClean="0"/>
            <a:t>структури</a:t>
          </a:r>
          <a:r>
            <a:rPr lang="ru-RU" dirty="0" smtClean="0"/>
            <a:t> (</a:t>
          </a:r>
          <a:r>
            <a:rPr lang="ru-RU" dirty="0" err="1" smtClean="0"/>
            <a:t>скло</a:t>
          </a:r>
          <a:r>
            <a:rPr lang="ru-RU" dirty="0" smtClean="0"/>
            <a:t>). </a:t>
          </a:r>
          <a:endParaRPr lang="ru-RU" dirty="0"/>
        </a:p>
      </dgm:t>
    </dgm:pt>
    <dgm:pt modelId="{41C43419-A378-4B1B-ADBA-7A06E477C05B}" type="parTrans" cxnId="{7C5FD843-D98D-4717-AF31-1066C56EC413}">
      <dgm:prSet/>
      <dgm:spPr/>
      <dgm:t>
        <a:bodyPr/>
        <a:lstStyle/>
        <a:p>
          <a:endParaRPr lang="ru-RU"/>
        </a:p>
      </dgm:t>
    </dgm:pt>
    <dgm:pt modelId="{F5966C73-EA28-4AC9-9E96-828E1E17BDEA}" type="sibTrans" cxnId="{7C5FD843-D98D-4717-AF31-1066C56EC413}">
      <dgm:prSet/>
      <dgm:spPr/>
      <dgm:t>
        <a:bodyPr/>
        <a:lstStyle/>
        <a:p>
          <a:endParaRPr lang="ru-RU"/>
        </a:p>
      </dgm:t>
    </dgm:pt>
    <dgm:pt modelId="{7D86F80D-04BA-4DFD-9843-681F61F12145}">
      <dgm:prSet/>
      <dgm:spPr/>
      <dgm:t>
        <a:bodyPr/>
        <a:lstStyle/>
        <a:p>
          <a:pPr rtl="0"/>
          <a:r>
            <a:rPr lang="ru-RU" dirty="0" err="1" smtClean="0"/>
            <a:t>Внутрішня</a:t>
          </a:r>
          <a:r>
            <a:rPr lang="ru-RU" dirty="0" smtClean="0"/>
            <a:t> </a:t>
          </a:r>
          <a:r>
            <a:rPr lang="ru-RU" dirty="0" err="1" smtClean="0"/>
            <a:t>будова</a:t>
          </a:r>
          <a:r>
            <a:rPr lang="ru-RU" dirty="0" smtClean="0"/>
            <a:t> </a:t>
          </a:r>
          <a:r>
            <a:rPr lang="ru-RU" dirty="0" err="1" smtClean="0"/>
            <a:t>аморфних</a:t>
          </a:r>
          <a:r>
            <a:rPr lang="ru-RU" dirty="0" smtClean="0"/>
            <a:t> </a:t>
          </a:r>
          <a:r>
            <a:rPr lang="ru-RU" dirty="0" err="1" smtClean="0"/>
            <a:t>тіл</a:t>
          </a:r>
          <a:r>
            <a:rPr lang="ru-RU" dirty="0" smtClean="0"/>
            <a:t> </a:t>
          </a:r>
          <a:r>
            <a:rPr lang="ru-RU" dirty="0" err="1" smtClean="0"/>
            <a:t>наближається</a:t>
          </a:r>
          <a:r>
            <a:rPr lang="ru-RU" dirty="0" smtClean="0"/>
            <a:t> до </a:t>
          </a:r>
          <a:r>
            <a:rPr lang="ru-RU" dirty="0" err="1" smtClean="0"/>
            <a:t>внутрішньої</a:t>
          </a:r>
          <a:r>
            <a:rPr lang="ru-RU" dirty="0" smtClean="0"/>
            <a:t> </a:t>
          </a:r>
          <a:r>
            <a:rPr lang="ru-RU" dirty="0" err="1" smtClean="0"/>
            <a:t>будови</a:t>
          </a:r>
          <a:r>
            <a:rPr lang="ru-RU" dirty="0" smtClean="0"/>
            <a:t> </a:t>
          </a:r>
          <a:r>
            <a:rPr lang="ru-RU" dirty="0" err="1" smtClean="0"/>
            <a:t>рідин</a:t>
          </a:r>
          <a:r>
            <a:rPr lang="ru-RU" dirty="0" smtClean="0"/>
            <a:t>.</a:t>
          </a:r>
          <a:endParaRPr lang="ru-RU" dirty="0"/>
        </a:p>
      </dgm:t>
    </dgm:pt>
    <dgm:pt modelId="{175FF441-32D2-4102-8CAE-6C550346282E}" type="parTrans" cxnId="{631A7F18-FD3F-4E65-A810-CB61F7B2636C}">
      <dgm:prSet/>
      <dgm:spPr/>
      <dgm:t>
        <a:bodyPr/>
        <a:lstStyle/>
        <a:p>
          <a:endParaRPr lang="ru-RU"/>
        </a:p>
      </dgm:t>
    </dgm:pt>
    <dgm:pt modelId="{F5F1A8AD-5B1C-4245-9F17-74C285E87B8E}" type="sibTrans" cxnId="{631A7F18-FD3F-4E65-A810-CB61F7B2636C}">
      <dgm:prSet/>
      <dgm:spPr/>
      <dgm:t>
        <a:bodyPr/>
        <a:lstStyle/>
        <a:p>
          <a:endParaRPr lang="ru-RU"/>
        </a:p>
      </dgm:t>
    </dgm:pt>
    <dgm:pt modelId="{27678B37-32EF-4678-B5C6-E14D8CF5F99D}" type="pres">
      <dgm:prSet presAssocID="{964C4291-7CE2-4137-87EB-415A9027389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ABEF7-66AF-4F7A-B7D1-2BC968F09CFE}" type="pres">
      <dgm:prSet presAssocID="{964C4291-7CE2-4137-87EB-415A90273894}" presName="ribbon" presStyleLbl="node1" presStyleIdx="0" presStyleCnt="1"/>
      <dgm:spPr/>
    </dgm:pt>
    <dgm:pt modelId="{4D1C3ECE-9EAC-4118-A8D2-3660EED9CE98}" type="pres">
      <dgm:prSet presAssocID="{964C4291-7CE2-4137-87EB-415A9027389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C3610-625E-4703-B3A8-1ECC6796CEBC}" type="pres">
      <dgm:prSet presAssocID="{964C4291-7CE2-4137-87EB-415A9027389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1A7F18-FD3F-4E65-A810-CB61F7B2636C}" srcId="{964C4291-7CE2-4137-87EB-415A90273894}" destId="{7D86F80D-04BA-4DFD-9843-681F61F12145}" srcOrd="1" destOrd="0" parTransId="{175FF441-32D2-4102-8CAE-6C550346282E}" sibTransId="{F5F1A8AD-5B1C-4245-9F17-74C285E87B8E}"/>
    <dgm:cxn modelId="{7B1A1D07-7BA6-465A-B339-1B6CF3917DB4}" type="presOf" srcId="{97CF5AEA-1774-48AA-841D-A1E3E2CE4FEB}" destId="{4D1C3ECE-9EAC-4118-A8D2-3660EED9CE98}" srcOrd="0" destOrd="0" presId="urn:microsoft.com/office/officeart/2005/8/layout/arrow6"/>
    <dgm:cxn modelId="{0B972A4B-6DA4-4C18-9F65-FFA5DC26893C}" type="presOf" srcId="{964C4291-7CE2-4137-87EB-415A90273894}" destId="{27678B37-32EF-4678-B5C6-E14D8CF5F99D}" srcOrd="0" destOrd="0" presId="urn:microsoft.com/office/officeart/2005/8/layout/arrow6"/>
    <dgm:cxn modelId="{7C5FD843-D98D-4717-AF31-1066C56EC413}" srcId="{964C4291-7CE2-4137-87EB-415A90273894}" destId="{97CF5AEA-1774-48AA-841D-A1E3E2CE4FEB}" srcOrd="0" destOrd="0" parTransId="{41C43419-A378-4B1B-ADBA-7A06E477C05B}" sibTransId="{F5966C73-EA28-4AC9-9E96-828E1E17BDEA}"/>
    <dgm:cxn modelId="{C8279A3F-5B07-4320-9776-3BD22318747C}" type="presOf" srcId="{7D86F80D-04BA-4DFD-9843-681F61F12145}" destId="{FACC3610-625E-4703-B3A8-1ECC6796CEBC}" srcOrd="0" destOrd="0" presId="urn:microsoft.com/office/officeart/2005/8/layout/arrow6"/>
    <dgm:cxn modelId="{4BC91153-FB58-482B-ABFA-97D9396F2E08}" type="presParOf" srcId="{27678B37-32EF-4678-B5C6-E14D8CF5F99D}" destId="{9E7ABEF7-66AF-4F7A-B7D1-2BC968F09CFE}" srcOrd="0" destOrd="0" presId="urn:microsoft.com/office/officeart/2005/8/layout/arrow6"/>
    <dgm:cxn modelId="{A65CB508-D49A-4046-B022-2A76FA0FC8FF}" type="presParOf" srcId="{27678B37-32EF-4678-B5C6-E14D8CF5F99D}" destId="{4D1C3ECE-9EAC-4118-A8D2-3660EED9CE98}" srcOrd="1" destOrd="0" presId="urn:microsoft.com/office/officeart/2005/8/layout/arrow6"/>
    <dgm:cxn modelId="{1D1A6D48-4F28-441B-9851-B60A81EFEE05}" type="presParOf" srcId="{27678B37-32EF-4678-B5C6-E14D8CF5F99D}" destId="{FACC3610-625E-4703-B3A8-1ECC6796CEB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142502-3878-47C7-B84A-B6A160F3B54A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61D55717-F80F-4E08-B226-3140403E2390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У </a:t>
          </a:r>
          <a:r>
            <a:rPr lang="ru-RU" dirty="0" err="1" smtClean="0">
              <a:solidFill>
                <a:schemeClr val="bg1"/>
              </a:solidFill>
            </a:rPr>
            <a:t>кристалічних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тіл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є</a:t>
          </a:r>
          <a:r>
            <a:rPr lang="ru-RU" dirty="0" smtClean="0">
              <a:solidFill>
                <a:schemeClr val="bg1"/>
              </a:solidFill>
            </a:rPr>
            <a:t> температура </a:t>
          </a:r>
          <a:r>
            <a:rPr lang="ru-RU" dirty="0" err="1" smtClean="0">
              <a:solidFill>
                <a:schemeClr val="bg1"/>
              </a:solidFill>
            </a:rPr>
            <a:t>плавлення</a:t>
          </a:r>
          <a:r>
            <a:rPr lang="ru-RU" dirty="0" smtClean="0">
              <a:solidFill>
                <a:schemeClr val="bg1"/>
              </a:solidFill>
            </a:rPr>
            <a:t>. </a:t>
          </a:r>
          <a:endParaRPr lang="ru-RU" dirty="0">
            <a:solidFill>
              <a:schemeClr val="bg1"/>
            </a:solidFill>
          </a:endParaRPr>
        </a:p>
      </dgm:t>
    </dgm:pt>
    <dgm:pt modelId="{D857864C-A1AE-4FC1-86B8-460EF0D75390}" type="parTrans" cxnId="{3AC1BD27-0133-472B-A2C6-A8AA25F380A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9FBD174-1EDC-4067-BF5E-AE038B46546A}" type="sibTrans" cxnId="{3AC1BD27-0133-472B-A2C6-A8AA25F380A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3B010DF-401E-4E10-A383-0ED96AA44DCF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У </a:t>
          </a:r>
          <a:r>
            <a:rPr lang="ru-RU" dirty="0" err="1" smtClean="0">
              <a:solidFill>
                <a:schemeClr val="bg1"/>
              </a:solidFill>
            </a:rPr>
            <a:t>аморфних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тіл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немає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температури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плавлення</a:t>
          </a:r>
          <a:r>
            <a:rPr lang="ru-RU" dirty="0" smtClean="0">
              <a:solidFill>
                <a:schemeClr val="bg1"/>
              </a:solidFill>
            </a:rPr>
            <a:t>, вони </a:t>
          </a:r>
          <a:r>
            <a:rPr lang="ru-RU" dirty="0" err="1" smtClean="0">
              <a:solidFill>
                <a:schemeClr val="bg1"/>
              </a:solidFill>
            </a:rPr>
            <a:t>поступово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нагріваються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розм’якшуються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плавляться</a:t>
          </a:r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27B505D4-C8EC-40BD-A589-C34E3E696649}" type="parTrans" cxnId="{CC68ABEE-9C17-46DB-BA62-CDC7B2CC6A8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ACE6EAB-D660-4464-B90A-663B86E8572A}" type="sibTrans" cxnId="{CC68ABEE-9C17-46DB-BA62-CDC7B2CC6A8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3EFCDC4-F2AA-4E26-B881-B5D266D4011F}" type="pres">
      <dgm:prSet presAssocID="{7C142502-3878-47C7-B84A-B6A160F3B54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7DB81E-B9D8-4159-B71A-0AB9E44C0C8A}" type="pres">
      <dgm:prSet presAssocID="{7C142502-3878-47C7-B84A-B6A160F3B54A}" presName="divider" presStyleLbl="fgShp" presStyleIdx="0" presStyleCnt="1"/>
      <dgm:spPr/>
    </dgm:pt>
    <dgm:pt modelId="{E628E0D1-F65F-4D88-A867-199AB6AE8FD3}" type="pres">
      <dgm:prSet presAssocID="{61D55717-F80F-4E08-B226-3140403E2390}" presName="downArrow" presStyleLbl="node1" presStyleIdx="0" presStyleCnt="2"/>
      <dgm:spPr/>
    </dgm:pt>
    <dgm:pt modelId="{10908A04-88CE-4DEE-9997-C6BA2EB73C02}" type="pres">
      <dgm:prSet presAssocID="{61D55717-F80F-4E08-B226-3140403E239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1765D-769D-47EB-A5CA-88CB6542ADF4}" type="pres">
      <dgm:prSet presAssocID="{E3B010DF-401E-4E10-A383-0ED96AA44DCF}" presName="upArrow" presStyleLbl="node1" presStyleIdx="1" presStyleCnt="2"/>
      <dgm:spPr/>
    </dgm:pt>
    <dgm:pt modelId="{4CFBB199-B313-44D5-B8D9-71652776E75D}" type="pres">
      <dgm:prSet presAssocID="{E3B010DF-401E-4E10-A383-0ED96AA44DCF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FA0842-02F3-40E1-A8BD-278D25DA3744}" type="presOf" srcId="{E3B010DF-401E-4E10-A383-0ED96AA44DCF}" destId="{4CFBB199-B313-44D5-B8D9-71652776E75D}" srcOrd="0" destOrd="0" presId="urn:microsoft.com/office/officeart/2005/8/layout/arrow3"/>
    <dgm:cxn modelId="{1FAD9338-63B1-4DC5-9FC3-419E3DDD9F19}" type="presOf" srcId="{61D55717-F80F-4E08-B226-3140403E2390}" destId="{10908A04-88CE-4DEE-9997-C6BA2EB73C02}" srcOrd="0" destOrd="0" presId="urn:microsoft.com/office/officeart/2005/8/layout/arrow3"/>
    <dgm:cxn modelId="{62B20CC3-9C7B-490D-9E63-04373BB74994}" type="presOf" srcId="{7C142502-3878-47C7-B84A-B6A160F3B54A}" destId="{53EFCDC4-F2AA-4E26-B881-B5D266D4011F}" srcOrd="0" destOrd="0" presId="urn:microsoft.com/office/officeart/2005/8/layout/arrow3"/>
    <dgm:cxn modelId="{CC68ABEE-9C17-46DB-BA62-CDC7B2CC6A8B}" srcId="{7C142502-3878-47C7-B84A-B6A160F3B54A}" destId="{E3B010DF-401E-4E10-A383-0ED96AA44DCF}" srcOrd="1" destOrd="0" parTransId="{27B505D4-C8EC-40BD-A589-C34E3E696649}" sibTransId="{AACE6EAB-D660-4464-B90A-663B86E8572A}"/>
    <dgm:cxn modelId="{3AC1BD27-0133-472B-A2C6-A8AA25F380A8}" srcId="{7C142502-3878-47C7-B84A-B6A160F3B54A}" destId="{61D55717-F80F-4E08-B226-3140403E2390}" srcOrd="0" destOrd="0" parTransId="{D857864C-A1AE-4FC1-86B8-460EF0D75390}" sibTransId="{E9FBD174-1EDC-4067-BF5E-AE038B46546A}"/>
    <dgm:cxn modelId="{E5DCF7AC-61B8-4BA5-B70E-FABFFEBC8170}" type="presParOf" srcId="{53EFCDC4-F2AA-4E26-B881-B5D266D4011F}" destId="{E07DB81E-B9D8-4159-B71A-0AB9E44C0C8A}" srcOrd="0" destOrd="0" presId="urn:microsoft.com/office/officeart/2005/8/layout/arrow3"/>
    <dgm:cxn modelId="{32A69D92-E180-4BC1-A476-C898726AAA78}" type="presParOf" srcId="{53EFCDC4-F2AA-4E26-B881-B5D266D4011F}" destId="{E628E0D1-F65F-4D88-A867-199AB6AE8FD3}" srcOrd="1" destOrd="0" presId="urn:microsoft.com/office/officeart/2005/8/layout/arrow3"/>
    <dgm:cxn modelId="{2D656BCA-8721-4C35-87B6-CA1BF6348375}" type="presParOf" srcId="{53EFCDC4-F2AA-4E26-B881-B5D266D4011F}" destId="{10908A04-88CE-4DEE-9997-C6BA2EB73C02}" srcOrd="2" destOrd="0" presId="urn:microsoft.com/office/officeart/2005/8/layout/arrow3"/>
    <dgm:cxn modelId="{513B5627-44DC-458F-83E1-5086B8497C07}" type="presParOf" srcId="{53EFCDC4-F2AA-4E26-B881-B5D266D4011F}" destId="{6831765D-769D-47EB-A5CA-88CB6542ADF4}" srcOrd="3" destOrd="0" presId="urn:microsoft.com/office/officeart/2005/8/layout/arrow3"/>
    <dgm:cxn modelId="{E32B11E9-40ED-4968-966A-3B16677D1981}" type="presParOf" srcId="{53EFCDC4-F2AA-4E26-B881-B5D266D4011F}" destId="{4CFBB199-B313-44D5-B8D9-71652776E75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BA18B6-A6B7-4620-BC07-6FE4D0EF997C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3C49BBA-5F38-4AC1-8105-7E2E40A432B4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bg1"/>
              </a:solidFill>
            </a:rPr>
            <a:t>Йонна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dirty="0" smtClean="0">
              <a:solidFill>
                <a:schemeClr val="bg1"/>
              </a:solidFill>
            </a:rPr>
            <a:t>– у </a:t>
          </a:r>
          <a:r>
            <a:rPr lang="ru-RU" dirty="0" err="1" smtClean="0">
              <a:solidFill>
                <a:schemeClr val="bg1"/>
              </a:solidFill>
            </a:rPr>
            <a:t>вузлах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решітки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знаходяться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позитивні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негативні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іони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які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втримуються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електричними</a:t>
          </a:r>
          <a:r>
            <a:rPr lang="ru-RU" dirty="0" smtClean="0">
              <a:solidFill>
                <a:schemeClr val="bg1"/>
              </a:solidFill>
            </a:rPr>
            <a:t> силами </a:t>
          </a:r>
          <a:r>
            <a:rPr lang="ru-RU" dirty="0" err="1" smtClean="0">
              <a:solidFill>
                <a:schemeClr val="bg1"/>
              </a:solidFill>
            </a:rPr>
            <a:t>притягання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відштовхування</a:t>
          </a:r>
          <a:r>
            <a:rPr lang="ru-RU" dirty="0" smtClean="0">
              <a:solidFill>
                <a:schemeClr val="bg1"/>
              </a:solidFill>
            </a:rPr>
            <a:t>. </a:t>
          </a:r>
          <a:endParaRPr lang="uk-UA" dirty="0">
            <a:solidFill>
              <a:schemeClr val="bg1"/>
            </a:solidFill>
          </a:endParaRPr>
        </a:p>
      </dgm:t>
    </dgm:pt>
    <dgm:pt modelId="{472636F1-E872-4CC6-BF57-A30EAD562B86}" type="parTrans" cxnId="{700812FC-9FFB-4E11-8E89-2A1D6381C90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0656A76-F6C4-42DF-87FF-BE229BBD727A}" type="sibTrans" cxnId="{700812FC-9FFB-4E11-8E89-2A1D6381C90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E4AB2D9-B54D-499B-8B89-71D219E146A8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bg1"/>
              </a:solidFill>
            </a:rPr>
            <a:t>Атомна</a:t>
          </a:r>
          <a:r>
            <a:rPr lang="ru-RU" dirty="0" smtClean="0">
              <a:solidFill>
                <a:schemeClr val="bg1"/>
              </a:solidFill>
            </a:rPr>
            <a:t> - у </a:t>
          </a:r>
          <a:r>
            <a:rPr lang="ru-RU" dirty="0" err="1" smtClean="0">
              <a:solidFill>
                <a:schemeClr val="bg1"/>
              </a:solidFill>
            </a:rPr>
            <a:t>вузлах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знаходяться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нейтральні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атоми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між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якими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встановлюється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ковалентний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зв’язок</a:t>
          </a:r>
          <a:r>
            <a:rPr lang="ru-RU" dirty="0" smtClean="0">
              <a:solidFill>
                <a:schemeClr val="bg1"/>
              </a:solidFill>
            </a:rPr>
            <a:t>. </a:t>
          </a:r>
          <a:endParaRPr lang="ru-RU" dirty="0">
            <a:solidFill>
              <a:schemeClr val="bg1"/>
            </a:solidFill>
          </a:endParaRPr>
        </a:p>
      </dgm:t>
    </dgm:pt>
    <dgm:pt modelId="{F6BF7E23-7685-4D85-AEB0-E9915D5D66F0}" type="parTrans" cxnId="{0862132D-B104-4983-99E8-695A583BB0C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88BAFD5-14D3-413C-B3BE-A9F7E55239A1}" type="sibTrans" cxnId="{0862132D-B104-4983-99E8-695A583BB0C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1C285EF-9B2D-4A94-A28F-756BC8344EA3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tx1"/>
              </a:solidFill>
            </a:rPr>
            <a:t>Молекулярна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</a:rPr>
            <a:t>- у </a:t>
          </a:r>
          <a:r>
            <a:rPr lang="ru-RU" dirty="0" err="1" smtClean="0">
              <a:solidFill>
                <a:schemeClr val="tx1"/>
              </a:solidFill>
            </a:rPr>
            <a:t>вузлах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знаходяться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нейтральні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молекули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які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втримуються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молекулярними</a:t>
          </a:r>
          <a:r>
            <a:rPr lang="ru-RU" dirty="0" smtClean="0">
              <a:solidFill>
                <a:schemeClr val="tx1"/>
              </a:solidFill>
            </a:rPr>
            <a:t> силами (</a:t>
          </a:r>
          <a:r>
            <a:rPr lang="ru-RU" dirty="0" err="1" smtClean="0">
              <a:solidFill>
                <a:schemeClr val="tx1"/>
              </a:solidFill>
            </a:rPr>
            <a:t>дуже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слабий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зв’язок</a:t>
          </a:r>
          <a:r>
            <a:rPr lang="ru-RU" dirty="0" smtClean="0">
              <a:solidFill>
                <a:schemeClr val="tx1"/>
              </a:solidFill>
            </a:rPr>
            <a:t>), </a:t>
          </a:r>
          <a:r>
            <a:rPr lang="ru-RU" dirty="0" err="1" smtClean="0">
              <a:solidFill>
                <a:schemeClr val="tx1"/>
              </a:solidFill>
            </a:rPr>
            <a:t>нафталін</a:t>
          </a:r>
          <a:r>
            <a:rPr lang="ru-RU" dirty="0" smtClean="0">
              <a:solidFill>
                <a:schemeClr val="tx1"/>
              </a:solidFill>
            </a:rPr>
            <a:t>. </a:t>
          </a:r>
          <a:endParaRPr lang="ru-RU" dirty="0">
            <a:solidFill>
              <a:schemeClr val="tx1"/>
            </a:solidFill>
          </a:endParaRPr>
        </a:p>
      </dgm:t>
    </dgm:pt>
    <dgm:pt modelId="{F3914F6F-F71C-4FDC-BA00-6D89DED4C02F}" type="parTrans" cxnId="{27B8FCE9-FE69-4871-9922-8BB528325F5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55F81EE-8FB5-4DF0-9E5A-DB866ECA493D}" type="sibTrans" cxnId="{27B8FCE9-FE69-4871-9922-8BB528325F5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D34CCE7-C7A4-4819-86A7-50A63946AA2E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tx1"/>
              </a:solidFill>
            </a:rPr>
            <a:t>Металічна</a:t>
          </a:r>
          <a:r>
            <a:rPr lang="ru-RU" dirty="0" smtClean="0">
              <a:solidFill>
                <a:schemeClr val="tx1"/>
              </a:solidFill>
            </a:rPr>
            <a:t> - у </a:t>
          </a:r>
          <a:r>
            <a:rPr lang="ru-RU" dirty="0" err="1" smtClean="0">
              <a:solidFill>
                <a:schemeClr val="tx1"/>
              </a:solidFill>
            </a:rPr>
            <a:t>вузлах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занаходяться</a:t>
          </a:r>
          <a:r>
            <a:rPr lang="ru-RU" dirty="0" smtClean="0">
              <a:solidFill>
                <a:schemeClr val="tx1"/>
              </a:solidFill>
            </a:rPr>
            <a:t> позитивно </a:t>
          </a:r>
          <a:r>
            <a:rPr lang="ru-RU" dirty="0" err="1" smtClean="0">
              <a:solidFill>
                <a:schemeClr val="tx1"/>
              </a:solidFill>
            </a:rPr>
            <a:t>заряджені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іони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металу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між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якими</a:t>
          </a:r>
          <a:r>
            <a:rPr lang="ru-RU" dirty="0" smtClean="0">
              <a:solidFill>
                <a:schemeClr val="tx1"/>
              </a:solidFill>
            </a:rPr>
            <a:t> хаотично </a:t>
          </a:r>
          <a:r>
            <a:rPr lang="ru-RU" dirty="0" err="1" smtClean="0">
              <a:solidFill>
                <a:schemeClr val="tx1"/>
              </a:solidFill>
            </a:rPr>
            <a:t>рухаються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вільні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електрони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5F9CE30B-8E8B-433B-84AF-80ABDEE0F380}" type="parTrans" cxnId="{0EE28C2C-CC37-43F3-AEBA-67814E4E726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8750FB2-D41F-45CE-9FD4-B47821312665}" type="sibTrans" cxnId="{0EE28C2C-CC37-43F3-AEBA-67814E4E726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125DDA4-1208-4FED-8B5A-94F1AB4B1001}" type="pres">
      <dgm:prSet presAssocID="{D0BA18B6-A6B7-4620-BC07-6FE4D0EF99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33C5BF-8FC9-4C02-BDE2-FE20E2568A84}" type="pres">
      <dgm:prSet presAssocID="{13C49BBA-5F38-4AC1-8105-7E2E40A432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4F34E-EBD3-451B-ACC4-1F102A466A79}" type="pres">
      <dgm:prSet presAssocID="{D0656A76-F6C4-42DF-87FF-BE229BBD727A}" presName="sibTrans" presStyleCnt="0"/>
      <dgm:spPr/>
    </dgm:pt>
    <dgm:pt modelId="{EC99F637-A47C-46A0-950C-88157CB5F5E2}" type="pres">
      <dgm:prSet presAssocID="{DE4AB2D9-B54D-499B-8B89-71D219E146A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28320-BC19-43E2-963C-6CC8A91F3394}" type="pres">
      <dgm:prSet presAssocID="{388BAFD5-14D3-413C-B3BE-A9F7E55239A1}" presName="sibTrans" presStyleCnt="0"/>
      <dgm:spPr/>
    </dgm:pt>
    <dgm:pt modelId="{CFE406B8-2E21-49C1-82AD-49278C63398B}" type="pres">
      <dgm:prSet presAssocID="{91C285EF-9B2D-4A94-A28F-756BC8344EA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C9951-EDD4-45E7-A65B-31D01DD3B111}" type="pres">
      <dgm:prSet presAssocID="{055F81EE-8FB5-4DF0-9E5A-DB866ECA493D}" presName="sibTrans" presStyleCnt="0"/>
      <dgm:spPr/>
    </dgm:pt>
    <dgm:pt modelId="{57A8F803-C3DB-40A0-84BC-580D180BE43F}" type="pres">
      <dgm:prSet presAssocID="{8D34CCE7-C7A4-4819-86A7-50A63946AA2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E28C2C-CC37-43F3-AEBA-67814E4E726F}" srcId="{D0BA18B6-A6B7-4620-BC07-6FE4D0EF997C}" destId="{8D34CCE7-C7A4-4819-86A7-50A63946AA2E}" srcOrd="3" destOrd="0" parTransId="{5F9CE30B-8E8B-433B-84AF-80ABDEE0F380}" sibTransId="{28750FB2-D41F-45CE-9FD4-B47821312665}"/>
    <dgm:cxn modelId="{6E3B4DB4-C368-44AE-8F0E-DAA3A2FBC361}" type="presOf" srcId="{8D34CCE7-C7A4-4819-86A7-50A63946AA2E}" destId="{57A8F803-C3DB-40A0-84BC-580D180BE43F}" srcOrd="0" destOrd="0" presId="urn:microsoft.com/office/officeart/2005/8/layout/default"/>
    <dgm:cxn modelId="{0862132D-B104-4983-99E8-695A583BB0C6}" srcId="{D0BA18B6-A6B7-4620-BC07-6FE4D0EF997C}" destId="{DE4AB2D9-B54D-499B-8B89-71D219E146A8}" srcOrd="1" destOrd="0" parTransId="{F6BF7E23-7685-4D85-AEB0-E9915D5D66F0}" sibTransId="{388BAFD5-14D3-413C-B3BE-A9F7E55239A1}"/>
    <dgm:cxn modelId="{29A96261-9C62-4566-B8EE-5396D52F9A08}" type="presOf" srcId="{D0BA18B6-A6B7-4620-BC07-6FE4D0EF997C}" destId="{F125DDA4-1208-4FED-8B5A-94F1AB4B1001}" srcOrd="0" destOrd="0" presId="urn:microsoft.com/office/officeart/2005/8/layout/default"/>
    <dgm:cxn modelId="{2D3CC2FD-5905-4032-92A4-142E84B5A9D1}" type="presOf" srcId="{13C49BBA-5F38-4AC1-8105-7E2E40A432B4}" destId="{7A33C5BF-8FC9-4C02-BDE2-FE20E2568A84}" srcOrd="0" destOrd="0" presId="urn:microsoft.com/office/officeart/2005/8/layout/default"/>
    <dgm:cxn modelId="{27B8FCE9-FE69-4871-9922-8BB528325F54}" srcId="{D0BA18B6-A6B7-4620-BC07-6FE4D0EF997C}" destId="{91C285EF-9B2D-4A94-A28F-756BC8344EA3}" srcOrd="2" destOrd="0" parTransId="{F3914F6F-F71C-4FDC-BA00-6D89DED4C02F}" sibTransId="{055F81EE-8FB5-4DF0-9E5A-DB866ECA493D}"/>
    <dgm:cxn modelId="{249F4354-F4EF-437D-8F25-D716146E5A6A}" type="presOf" srcId="{91C285EF-9B2D-4A94-A28F-756BC8344EA3}" destId="{CFE406B8-2E21-49C1-82AD-49278C63398B}" srcOrd="0" destOrd="0" presId="urn:microsoft.com/office/officeart/2005/8/layout/default"/>
    <dgm:cxn modelId="{700812FC-9FFB-4E11-8E89-2A1D6381C90A}" srcId="{D0BA18B6-A6B7-4620-BC07-6FE4D0EF997C}" destId="{13C49BBA-5F38-4AC1-8105-7E2E40A432B4}" srcOrd="0" destOrd="0" parTransId="{472636F1-E872-4CC6-BF57-A30EAD562B86}" sibTransId="{D0656A76-F6C4-42DF-87FF-BE229BBD727A}"/>
    <dgm:cxn modelId="{5A694578-14B6-4F4C-94DE-215B6E4DF427}" type="presOf" srcId="{DE4AB2D9-B54D-499B-8B89-71D219E146A8}" destId="{EC99F637-A47C-46A0-950C-88157CB5F5E2}" srcOrd="0" destOrd="0" presId="urn:microsoft.com/office/officeart/2005/8/layout/default"/>
    <dgm:cxn modelId="{71185D7D-B985-493E-B0A2-A8D2BBAAC898}" type="presParOf" srcId="{F125DDA4-1208-4FED-8B5A-94F1AB4B1001}" destId="{7A33C5BF-8FC9-4C02-BDE2-FE20E2568A84}" srcOrd="0" destOrd="0" presId="urn:microsoft.com/office/officeart/2005/8/layout/default"/>
    <dgm:cxn modelId="{411AB62D-EEF0-41F1-9644-A0C712A157DF}" type="presParOf" srcId="{F125DDA4-1208-4FED-8B5A-94F1AB4B1001}" destId="{86C4F34E-EBD3-451B-ACC4-1F102A466A79}" srcOrd="1" destOrd="0" presId="urn:microsoft.com/office/officeart/2005/8/layout/default"/>
    <dgm:cxn modelId="{8472F630-FC96-4B13-BEFF-608161D8A267}" type="presParOf" srcId="{F125DDA4-1208-4FED-8B5A-94F1AB4B1001}" destId="{EC99F637-A47C-46A0-950C-88157CB5F5E2}" srcOrd="2" destOrd="0" presId="urn:microsoft.com/office/officeart/2005/8/layout/default"/>
    <dgm:cxn modelId="{3259CCCB-9AAC-4CA5-B4BD-3428C25F709A}" type="presParOf" srcId="{F125DDA4-1208-4FED-8B5A-94F1AB4B1001}" destId="{D8B28320-BC19-43E2-963C-6CC8A91F3394}" srcOrd="3" destOrd="0" presId="urn:microsoft.com/office/officeart/2005/8/layout/default"/>
    <dgm:cxn modelId="{BA639C07-B3B5-432A-9AB1-2C1E008B89BD}" type="presParOf" srcId="{F125DDA4-1208-4FED-8B5A-94F1AB4B1001}" destId="{CFE406B8-2E21-49C1-82AD-49278C63398B}" srcOrd="4" destOrd="0" presId="urn:microsoft.com/office/officeart/2005/8/layout/default"/>
    <dgm:cxn modelId="{B4553854-EDE4-476C-9D17-E917A762336A}" type="presParOf" srcId="{F125DDA4-1208-4FED-8B5A-94F1AB4B1001}" destId="{092C9951-EDD4-45E7-A65B-31D01DD3B111}" srcOrd="5" destOrd="0" presId="urn:microsoft.com/office/officeart/2005/8/layout/default"/>
    <dgm:cxn modelId="{86171D71-E1A2-4E2B-86A7-E30B0241C1C8}" type="presParOf" srcId="{F125DDA4-1208-4FED-8B5A-94F1AB4B1001}" destId="{57A8F803-C3DB-40A0-84BC-580D180BE43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702D7C-240D-4577-91D7-CFBE20B11B1E}" type="doc">
      <dgm:prSet loTypeId="urn:microsoft.com/office/officeart/2005/8/layout/arrow4" loCatId="relationship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lang="ru-RU"/>
        </a:p>
      </dgm:t>
    </dgm:pt>
    <dgm:pt modelId="{E380D71E-7F39-4811-9967-B5933988F19A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bg1"/>
              </a:solidFill>
            </a:rPr>
            <a:t>Плавлення</a:t>
          </a:r>
          <a:r>
            <a:rPr lang="ru-RU" dirty="0" smtClean="0">
              <a:solidFill>
                <a:schemeClr val="bg1"/>
              </a:solidFill>
            </a:rPr>
            <a:t> – </a:t>
          </a:r>
          <a:r>
            <a:rPr lang="ru-RU" dirty="0" err="1" smtClean="0">
              <a:solidFill>
                <a:schemeClr val="bg1"/>
              </a:solidFill>
            </a:rPr>
            <a:t>це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перехід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речовин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</a:t>
          </a:r>
          <a:r>
            <a:rPr lang="ru-RU" dirty="0" smtClean="0">
              <a:solidFill>
                <a:schemeClr val="bg1"/>
              </a:solidFill>
            </a:rPr>
            <a:t> твердого стану в </a:t>
          </a:r>
          <a:r>
            <a:rPr lang="ru-RU" dirty="0" err="1" smtClean="0">
              <a:solidFill>
                <a:schemeClr val="bg1"/>
              </a:solidFill>
            </a:rPr>
            <a:t>рідкий</a:t>
          </a:r>
          <a:r>
            <a:rPr lang="ru-RU" dirty="0" smtClean="0">
              <a:solidFill>
                <a:schemeClr val="bg1"/>
              </a:solidFill>
            </a:rPr>
            <a:t>. </a:t>
          </a:r>
          <a:endParaRPr lang="en-US" dirty="0">
            <a:solidFill>
              <a:schemeClr val="bg1"/>
            </a:solidFill>
          </a:endParaRPr>
        </a:p>
      </dgm:t>
    </dgm:pt>
    <dgm:pt modelId="{3EB0F5AE-7F8B-46CE-90B5-354DDDBD4F66}" type="parTrans" cxnId="{387F2AA5-5A1B-43E0-8339-22B299465CD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2E45BEE-E4F7-4FBF-944C-11A85ECE6B12}" type="sibTrans" cxnId="{387F2AA5-5A1B-43E0-8339-22B299465CD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D71287F-CB6F-43E7-8316-FE6DCE2FF77F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bg1"/>
              </a:solidFill>
            </a:rPr>
            <a:t>Твердення</a:t>
          </a:r>
          <a:r>
            <a:rPr lang="ru-RU" dirty="0" smtClean="0">
              <a:solidFill>
                <a:schemeClr val="bg1"/>
              </a:solidFill>
            </a:rPr>
            <a:t> – </a:t>
          </a:r>
          <a:r>
            <a:rPr lang="ru-RU" dirty="0" err="1" smtClean="0">
              <a:solidFill>
                <a:schemeClr val="bg1"/>
              </a:solidFill>
            </a:rPr>
            <a:t>це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перехід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речовини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рідкого</a:t>
          </a:r>
          <a:r>
            <a:rPr lang="ru-RU" dirty="0" smtClean="0">
              <a:solidFill>
                <a:schemeClr val="bg1"/>
              </a:solidFill>
            </a:rPr>
            <a:t> стану в </a:t>
          </a:r>
          <a:r>
            <a:rPr lang="ru-RU" dirty="0" err="1" smtClean="0">
              <a:solidFill>
                <a:schemeClr val="bg1"/>
              </a:solidFill>
            </a:rPr>
            <a:t>твердий</a:t>
          </a:r>
          <a:r>
            <a:rPr lang="ru-RU" dirty="0" smtClean="0">
              <a:solidFill>
                <a:schemeClr val="bg1"/>
              </a:solidFill>
            </a:rPr>
            <a:t> стан.</a:t>
          </a:r>
          <a:endParaRPr lang="ru-RU" dirty="0">
            <a:solidFill>
              <a:schemeClr val="bg1"/>
            </a:solidFill>
          </a:endParaRPr>
        </a:p>
      </dgm:t>
    </dgm:pt>
    <dgm:pt modelId="{E68264E2-5CAB-494E-AE57-0C27F6732BF4}" type="parTrans" cxnId="{32049714-7DD8-4B83-B4E8-1FD2417537B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588A505-5110-48FC-990A-09E7994C3B4E}" type="sibTrans" cxnId="{32049714-7DD8-4B83-B4E8-1FD2417537B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D8BA28D-9B07-4726-AE39-BCF7A0736B2D}" type="pres">
      <dgm:prSet presAssocID="{2C702D7C-240D-4577-91D7-CFBE20B11B1E}" presName="compositeShape" presStyleCnt="0">
        <dgm:presLayoutVars>
          <dgm:chMax val="2"/>
          <dgm:dir/>
          <dgm:resizeHandles val="exact"/>
        </dgm:presLayoutVars>
      </dgm:prSet>
      <dgm:spPr/>
    </dgm:pt>
    <dgm:pt modelId="{CE14473E-55CB-466D-B4B9-B25154331162}" type="pres">
      <dgm:prSet presAssocID="{E380D71E-7F39-4811-9967-B5933988F19A}" presName="upArrow" presStyleLbl="node1" presStyleIdx="0" presStyleCnt="2"/>
      <dgm:spPr/>
    </dgm:pt>
    <dgm:pt modelId="{1FEF22E3-CE56-4451-B6C7-20135B8EB2E5}" type="pres">
      <dgm:prSet presAssocID="{E380D71E-7F39-4811-9967-B5933988F19A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F2958898-D468-4A44-9A0D-04AA5A80286C}" type="pres">
      <dgm:prSet presAssocID="{3D71287F-CB6F-43E7-8316-FE6DCE2FF77F}" presName="downArrow" presStyleLbl="node1" presStyleIdx="1" presStyleCnt="2"/>
      <dgm:spPr/>
    </dgm:pt>
    <dgm:pt modelId="{25D18B33-0E70-4D4E-936F-54CA0FF7E56F}" type="pres">
      <dgm:prSet presAssocID="{3D71287F-CB6F-43E7-8316-FE6DCE2FF77F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387F2AA5-5A1B-43E0-8339-22B299465CDE}" srcId="{2C702D7C-240D-4577-91D7-CFBE20B11B1E}" destId="{E380D71E-7F39-4811-9967-B5933988F19A}" srcOrd="0" destOrd="0" parTransId="{3EB0F5AE-7F8B-46CE-90B5-354DDDBD4F66}" sibTransId="{B2E45BEE-E4F7-4FBF-944C-11A85ECE6B12}"/>
    <dgm:cxn modelId="{8319F345-22F8-4B59-BE18-CBEAE6963FAF}" type="presOf" srcId="{2C702D7C-240D-4577-91D7-CFBE20B11B1E}" destId="{BD8BA28D-9B07-4726-AE39-BCF7A0736B2D}" srcOrd="0" destOrd="0" presId="urn:microsoft.com/office/officeart/2005/8/layout/arrow4"/>
    <dgm:cxn modelId="{71BAC113-448A-498A-9F6C-BD22EB1FF152}" type="presOf" srcId="{E380D71E-7F39-4811-9967-B5933988F19A}" destId="{1FEF22E3-CE56-4451-B6C7-20135B8EB2E5}" srcOrd="0" destOrd="0" presId="urn:microsoft.com/office/officeart/2005/8/layout/arrow4"/>
    <dgm:cxn modelId="{EB0EE5F3-1863-4849-968E-3BFF45849174}" type="presOf" srcId="{3D71287F-CB6F-43E7-8316-FE6DCE2FF77F}" destId="{25D18B33-0E70-4D4E-936F-54CA0FF7E56F}" srcOrd="0" destOrd="0" presId="urn:microsoft.com/office/officeart/2005/8/layout/arrow4"/>
    <dgm:cxn modelId="{32049714-7DD8-4B83-B4E8-1FD2417537B9}" srcId="{2C702D7C-240D-4577-91D7-CFBE20B11B1E}" destId="{3D71287F-CB6F-43E7-8316-FE6DCE2FF77F}" srcOrd="1" destOrd="0" parTransId="{E68264E2-5CAB-494E-AE57-0C27F6732BF4}" sibTransId="{B588A505-5110-48FC-990A-09E7994C3B4E}"/>
    <dgm:cxn modelId="{BA86ACFB-5EB1-4911-8C28-5BEE2465F485}" type="presParOf" srcId="{BD8BA28D-9B07-4726-AE39-BCF7A0736B2D}" destId="{CE14473E-55CB-466D-B4B9-B25154331162}" srcOrd="0" destOrd="0" presId="urn:microsoft.com/office/officeart/2005/8/layout/arrow4"/>
    <dgm:cxn modelId="{159C3AE4-C793-4065-9CC4-116378EE9D0C}" type="presParOf" srcId="{BD8BA28D-9B07-4726-AE39-BCF7A0736B2D}" destId="{1FEF22E3-CE56-4451-B6C7-20135B8EB2E5}" srcOrd="1" destOrd="0" presId="urn:microsoft.com/office/officeart/2005/8/layout/arrow4"/>
    <dgm:cxn modelId="{7069BA2B-7175-4875-AFB6-5516BB0532F2}" type="presParOf" srcId="{BD8BA28D-9B07-4726-AE39-BCF7A0736B2D}" destId="{F2958898-D468-4A44-9A0D-04AA5A80286C}" srcOrd="2" destOrd="0" presId="urn:microsoft.com/office/officeart/2005/8/layout/arrow4"/>
    <dgm:cxn modelId="{2C08C79C-E56B-48E1-988C-69E1AF7A5133}" type="presParOf" srcId="{BD8BA28D-9B07-4726-AE39-BCF7A0736B2D}" destId="{25D18B33-0E70-4D4E-936F-54CA0FF7E56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258F06-EDD5-433F-AF65-B541208FFAC9}">
      <dsp:nvSpPr>
        <dsp:cNvPr id="0" name=""/>
        <dsp:cNvSpPr/>
      </dsp:nvSpPr>
      <dsp:spPr>
        <a:xfrm>
          <a:off x="3030624" y="1821"/>
          <a:ext cx="2625551" cy="13127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добре </a:t>
          </a:r>
          <a:r>
            <a:rPr lang="uk-UA" sz="2800" kern="1200" dirty="0" err="1" smtClean="0"/>
            <a:t>рочиннні</a:t>
          </a:r>
          <a:endParaRPr lang="uk-UA" sz="2800" kern="1200" dirty="0"/>
        </a:p>
      </dsp:txBody>
      <dsp:txXfrm>
        <a:off x="3030624" y="1821"/>
        <a:ext cx="2625551" cy="1312775"/>
      </dsp:txXfrm>
    </dsp:sp>
    <dsp:sp modelId="{BD3C8469-273E-42AC-80E3-2358CD0B0337}">
      <dsp:nvSpPr>
        <dsp:cNvPr id="0" name=""/>
        <dsp:cNvSpPr/>
      </dsp:nvSpPr>
      <dsp:spPr>
        <a:xfrm rot="3600000">
          <a:off x="4742900" y="2306940"/>
          <a:ext cx="1370064" cy="4594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3600000">
        <a:off x="4742900" y="2306940"/>
        <a:ext cx="1370064" cy="459471"/>
      </dsp:txXfrm>
    </dsp:sp>
    <dsp:sp modelId="{CA87D8AE-5DD1-4662-8116-38B253D832EB}">
      <dsp:nvSpPr>
        <dsp:cNvPr id="0" name=""/>
        <dsp:cNvSpPr/>
      </dsp:nvSpPr>
      <dsp:spPr>
        <a:xfrm>
          <a:off x="5199690" y="3758754"/>
          <a:ext cx="2625551" cy="13127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малорозчинні</a:t>
          </a:r>
          <a:endParaRPr lang="ru-RU" sz="2800" kern="1200" dirty="0"/>
        </a:p>
      </dsp:txBody>
      <dsp:txXfrm>
        <a:off x="5199690" y="3758754"/>
        <a:ext cx="2625551" cy="1312775"/>
      </dsp:txXfrm>
    </dsp:sp>
    <dsp:sp modelId="{6EED887A-E79B-4577-99F2-D1CF6FA799D6}">
      <dsp:nvSpPr>
        <dsp:cNvPr id="0" name=""/>
        <dsp:cNvSpPr/>
      </dsp:nvSpPr>
      <dsp:spPr>
        <a:xfrm rot="10800000">
          <a:off x="3658367" y="4185406"/>
          <a:ext cx="1370064" cy="4594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658367" y="4185406"/>
        <a:ext cx="1370064" cy="459471"/>
      </dsp:txXfrm>
    </dsp:sp>
    <dsp:sp modelId="{F43FF26E-97E7-4EC6-9200-06BA24BC0FF6}">
      <dsp:nvSpPr>
        <dsp:cNvPr id="0" name=""/>
        <dsp:cNvSpPr/>
      </dsp:nvSpPr>
      <dsp:spPr>
        <a:xfrm>
          <a:off x="861558" y="3758754"/>
          <a:ext cx="2625551" cy="13127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нерозчинні</a:t>
          </a:r>
          <a:endParaRPr lang="uk-UA" sz="2800" kern="1200" dirty="0"/>
        </a:p>
      </dsp:txBody>
      <dsp:txXfrm>
        <a:off x="861558" y="3758754"/>
        <a:ext cx="2625551" cy="1312775"/>
      </dsp:txXfrm>
    </dsp:sp>
    <dsp:sp modelId="{FAD4A8FA-0EDB-4F3C-B973-11558768CBDA}">
      <dsp:nvSpPr>
        <dsp:cNvPr id="0" name=""/>
        <dsp:cNvSpPr/>
      </dsp:nvSpPr>
      <dsp:spPr>
        <a:xfrm rot="18000000">
          <a:off x="2573834" y="2306940"/>
          <a:ext cx="1370064" cy="4594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8000000">
        <a:off x="2573834" y="2306940"/>
        <a:ext cx="1370064" cy="4594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471A53-E3A9-4F18-BAAD-D1F135AF675F}">
      <dsp:nvSpPr>
        <dsp:cNvPr id="0" name=""/>
        <dsp:cNvSpPr/>
      </dsp:nvSpPr>
      <dsp:spPr>
        <a:xfrm>
          <a:off x="0" y="0"/>
          <a:ext cx="5898889" cy="15841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err="1" smtClean="0"/>
            <a:t>здатність</a:t>
          </a:r>
          <a:r>
            <a:rPr lang="ru-RU" sz="4100" kern="1200" dirty="0" smtClean="0"/>
            <a:t> </a:t>
          </a:r>
          <a:r>
            <a:rPr lang="ru-RU" sz="4100" kern="1200" dirty="0" err="1" smtClean="0"/>
            <a:t>зберігати</a:t>
          </a:r>
          <a:r>
            <a:rPr lang="ru-RU" sz="4100" kern="1200" dirty="0" smtClean="0"/>
            <a:t> </a:t>
          </a:r>
          <a:r>
            <a:rPr lang="ru-RU" sz="4100" kern="1200" dirty="0" err="1" smtClean="0"/>
            <a:t>свої</a:t>
          </a:r>
          <a:r>
            <a:rPr lang="ru-RU" sz="4100" kern="1200" dirty="0" smtClean="0"/>
            <a:t> </a:t>
          </a:r>
          <a:r>
            <a:rPr lang="ru-RU" sz="4100" kern="1200" dirty="0" err="1" smtClean="0"/>
            <a:t>об’єм</a:t>
          </a:r>
          <a:r>
            <a:rPr lang="ru-RU" sz="4100" kern="1200" dirty="0" smtClean="0"/>
            <a:t> </a:t>
          </a:r>
          <a:r>
            <a:rPr lang="ru-RU" sz="4100" kern="1200" dirty="0" err="1" smtClean="0"/>
            <a:t>і</a:t>
          </a:r>
          <a:r>
            <a:rPr lang="ru-RU" sz="4100" kern="1200" dirty="0" smtClean="0"/>
            <a:t> форму.</a:t>
          </a:r>
          <a:endParaRPr lang="ru-RU" sz="4100" kern="1200" dirty="0"/>
        </a:p>
      </dsp:txBody>
      <dsp:txXfrm>
        <a:off x="0" y="0"/>
        <a:ext cx="5898889" cy="15841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FD53B6-9D1E-45C9-905B-B4F2670D29EF}">
      <dsp:nvSpPr>
        <dsp:cNvPr id="0" name=""/>
        <dsp:cNvSpPr/>
      </dsp:nvSpPr>
      <dsp:spPr>
        <a:xfrm>
          <a:off x="2138872" y="474995"/>
          <a:ext cx="5462511" cy="4987456"/>
        </a:xfrm>
        <a:prstGeom prst="pie">
          <a:avLst>
            <a:gd name="adj1" fmla="val 16200000"/>
            <a:gd name="adj2" fmla="val 540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2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правильне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розташування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атомів</a:t>
          </a:r>
          <a:r>
            <a:rPr lang="ru-RU" sz="2000" b="1" kern="1200" dirty="0" smtClean="0"/>
            <a:t>, молекул, </a:t>
          </a:r>
          <a:r>
            <a:rPr lang="ru-RU" sz="2000" b="1" kern="1200" dirty="0" err="1" smtClean="0"/>
            <a:t>іонів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які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коливаються</a:t>
          </a:r>
          <a:r>
            <a:rPr lang="ru-RU" sz="2000" b="1" kern="1200" dirty="0" smtClean="0"/>
            <a:t> , </a:t>
          </a:r>
          <a:r>
            <a:rPr lang="ru-RU" sz="2000" b="1" kern="1200" dirty="0" err="1" smtClean="0"/>
            <a:t>тобто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створення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кристалічної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решітки</a:t>
          </a:r>
          <a:r>
            <a:rPr lang="ru-RU" sz="2000" b="1" kern="1200" dirty="0" smtClean="0"/>
            <a:t>; </a:t>
          </a:r>
          <a:endParaRPr lang="ru-RU" sz="2000" b="1" kern="1200" dirty="0"/>
        </a:p>
      </dsp:txBody>
      <dsp:txXfrm>
        <a:off x="4870128" y="1217176"/>
        <a:ext cx="1918382" cy="3503094"/>
      </dsp:txXfrm>
    </dsp:sp>
    <dsp:sp modelId="{56BC522C-137C-4E80-87F0-1DE579B917ED}">
      <dsp:nvSpPr>
        <dsp:cNvPr id="0" name=""/>
        <dsp:cNvSpPr/>
      </dsp:nvSpPr>
      <dsp:spPr>
        <a:xfrm>
          <a:off x="1914015" y="474995"/>
          <a:ext cx="5674727" cy="4987456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838776"/>
                <a:satOff val="-7923"/>
                <a:lumOff val="-8237"/>
                <a:alphaOff val="0"/>
                <a:shade val="63000"/>
                <a:tint val="82000"/>
              </a:schemeClr>
              <a:schemeClr val="accent2">
                <a:hueOff val="838776"/>
                <a:satOff val="-7923"/>
                <a:lumOff val="-8237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постійність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кутів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між</a:t>
          </a:r>
          <a:r>
            <a:rPr lang="ru-RU" sz="2000" b="1" kern="1200" dirty="0" smtClean="0"/>
            <a:t> гранями </a:t>
          </a:r>
          <a:r>
            <a:rPr lang="ru-RU" sz="2000" b="1" kern="1200" dirty="0" err="1" smtClean="0"/>
            <a:t>будь-якого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кристалу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даної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речовини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існування</a:t>
          </a:r>
          <a:r>
            <a:rPr lang="ru-RU" sz="2000" b="1" kern="1200" dirty="0" smtClean="0"/>
            <a:t> порядку в </a:t>
          </a:r>
          <a:r>
            <a:rPr lang="ru-RU" sz="2000" b="1" kern="1200" dirty="0" err="1" smtClean="0"/>
            <a:t>розміщенні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частинок</a:t>
          </a:r>
          <a:endParaRPr lang="ru-RU" sz="2000" b="1" kern="1200" dirty="0"/>
        </a:p>
      </dsp:txBody>
      <dsp:txXfrm>
        <a:off x="2724691" y="1217176"/>
        <a:ext cx="1992910" cy="35030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7ABEF7-66AF-4F7A-B7D1-2BC968F09CFE}">
      <dsp:nvSpPr>
        <dsp:cNvPr id="0" name=""/>
        <dsp:cNvSpPr/>
      </dsp:nvSpPr>
      <dsp:spPr>
        <a:xfrm>
          <a:off x="0" y="746915"/>
          <a:ext cx="8686800" cy="3474720"/>
        </a:xfrm>
        <a:prstGeom prst="leftRightRibb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C3ECE-9EAC-4118-A8D2-3660EED9CE98}">
      <dsp:nvSpPr>
        <dsp:cNvPr id="0" name=""/>
        <dsp:cNvSpPr/>
      </dsp:nvSpPr>
      <dsp:spPr>
        <a:xfrm>
          <a:off x="1042416" y="1354991"/>
          <a:ext cx="2866644" cy="1702612"/>
        </a:xfrm>
        <a:prstGeom prst="rect">
          <a:avLst/>
        </a:prstGeom>
        <a:noFill/>
        <a:ln w="381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Відсутність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кристалічної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структури</a:t>
          </a:r>
          <a:r>
            <a:rPr lang="ru-RU" sz="2200" kern="1200" dirty="0" smtClean="0"/>
            <a:t> (</a:t>
          </a:r>
          <a:r>
            <a:rPr lang="ru-RU" sz="2200" kern="1200" dirty="0" err="1" smtClean="0"/>
            <a:t>скло</a:t>
          </a:r>
          <a:r>
            <a:rPr lang="ru-RU" sz="2200" kern="1200" dirty="0" smtClean="0"/>
            <a:t>). </a:t>
          </a:r>
          <a:endParaRPr lang="ru-RU" sz="2200" kern="1200" dirty="0"/>
        </a:p>
      </dsp:txBody>
      <dsp:txXfrm>
        <a:off x="1042416" y="1354991"/>
        <a:ext cx="2866644" cy="1702612"/>
      </dsp:txXfrm>
    </dsp:sp>
    <dsp:sp modelId="{FACC3610-625E-4703-B3A8-1ECC6796CEBC}">
      <dsp:nvSpPr>
        <dsp:cNvPr id="0" name=""/>
        <dsp:cNvSpPr/>
      </dsp:nvSpPr>
      <dsp:spPr>
        <a:xfrm>
          <a:off x="4343400" y="1910947"/>
          <a:ext cx="3387852" cy="1702612"/>
        </a:xfrm>
        <a:prstGeom prst="rect">
          <a:avLst/>
        </a:prstGeom>
        <a:noFill/>
        <a:ln w="381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Внутрішня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будова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аморфних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тіл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наближається</a:t>
          </a:r>
          <a:r>
            <a:rPr lang="ru-RU" sz="2200" kern="1200" dirty="0" smtClean="0"/>
            <a:t> до </a:t>
          </a:r>
          <a:r>
            <a:rPr lang="ru-RU" sz="2200" kern="1200" dirty="0" err="1" smtClean="0"/>
            <a:t>внутрішньої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будови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рідин</a:t>
          </a:r>
          <a:r>
            <a:rPr lang="ru-RU" sz="2200" kern="1200" dirty="0" smtClean="0"/>
            <a:t>.</a:t>
          </a:r>
          <a:endParaRPr lang="ru-RU" sz="2200" kern="1200" dirty="0"/>
        </a:p>
      </dsp:txBody>
      <dsp:txXfrm>
        <a:off x="4343400" y="1910947"/>
        <a:ext cx="3387852" cy="17026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7DB81E-B9D8-4159-B71A-0AB9E44C0C8A}">
      <dsp:nvSpPr>
        <dsp:cNvPr id="0" name=""/>
        <dsp:cNvSpPr/>
      </dsp:nvSpPr>
      <dsp:spPr>
        <a:xfrm rot="21300000">
          <a:off x="26737" y="2708534"/>
          <a:ext cx="8659492" cy="991642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8E0D1-F65F-4D88-A867-199AB6AE8FD3}">
      <dsp:nvSpPr>
        <dsp:cNvPr id="0" name=""/>
        <dsp:cNvSpPr/>
      </dsp:nvSpPr>
      <dsp:spPr>
        <a:xfrm>
          <a:off x="1045556" y="320435"/>
          <a:ext cx="2613890" cy="2563484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08A04-88CE-4DEE-9997-C6BA2EB73C02}">
      <dsp:nvSpPr>
        <dsp:cNvPr id="0" name=""/>
        <dsp:cNvSpPr/>
      </dsp:nvSpPr>
      <dsp:spPr>
        <a:xfrm>
          <a:off x="4617873" y="0"/>
          <a:ext cx="2788149" cy="2691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</a:rPr>
            <a:t>У </a:t>
          </a:r>
          <a:r>
            <a:rPr lang="ru-RU" sz="2200" kern="1200" dirty="0" err="1" smtClean="0">
              <a:solidFill>
                <a:schemeClr val="bg1"/>
              </a:solidFill>
            </a:rPr>
            <a:t>кристалічних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тіл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є</a:t>
          </a:r>
          <a:r>
            <a:rPr lang="ru-RU" sz="2200" kern="1200" dirty="0" smtClean="0">
              <a:solidFill>
                <a:schemeClr val="bg1"/>
              </a:solidFill>
            </a:rPr>
            <a:t> температура </a:t>
          </a:r>
          <a:r>
            <a:rPr lang="ru-RU" sz="2200" kern="1200" dirty="0" err="1" smtClean="0">
              <a:solidFill>
                <a:schemeClr val="bg1"/>
              </a:solidFill>
            </a:rPr>
            <a:t>плавлення</a:t>
          </a:r>
          <a:r>
            <a:rPr lang="ru-RU" sz="2200" kern="1200" dirty="0" smtClean="0">
              <a:solidFill>
                <a:schemeClr val="bg1"/>
              </a:solidFill>
            </a:rPr>
            <a:t>. 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4617873" y="0"/>
        <a:ext cx="2788149" cy="2691659"/>
      </dsp:txXfrm>
    </dsp:sp>
    <dsp:sp modelId="{6831765D-769D-47EB-A5CA-88CB6542ADF4}">
      <dsp:nvSpPr>
        <dsp:cNvPr id="0" name=""/>
        <dsp:cNvSpPr/>
      </dsp:nvSpPr>
      <dsp:spPr>
        <a:xfrm>
          <a:off x="5053521" y="3524791"/>
          <a:ext cx="2613890" cy="2563484"/>
        </a:xfrm>
        <a:prstGeom prst="upArrow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BB199-B313-44D5-B8D9-71652776E75D}">
      <dsp:nvSpPr>
        <dsp:cNvPr id="0" name=""/>
        <dsp:cNvSpPr/>
      </dsp:nvSpPr>
      <dsp:spPr>
        <a:xfrm>
          <a:off x="1306945" y="3717052"/>
          <a:ext cx="2788149" cy="2691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</a:rPr>
            <a:t>У </a:t>
          </a:r>
          <a:r>
            <a:rPr lang="ru-RU" sz="2200" kern="1200" dirty="0" err="1" smtClean="0">
              <a:solidFill>
                <a:schemeClr val="bg1"/>
              </a:solidFill>
            </a:rPr>
            <a:t>аморфних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тіл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немає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температури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плавлення</a:t>
          </a:r>
          <a:r>
            <a:rPr lang="ru-RU" sz="2200" kern="1200" dirty="0" smtClean="0">
              <a:solidFill>
                <a:schemeClr val="bg1"/>
              </a:solidFill>
            </a:rPr>
            <a:t>, вони </a:t>
          </a:r>
          <a:r>
            <a:rPr lang="ru-RU" sz="2200" kern="1200" dirty="0" err="1" smtClean="0">
              <a:solidFill>
                <a:schemeClr val="bg1"/>
              </a:solidFill>
            </a:rPr>
            <a:t>поступово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нагріваються</a:t>
          </a:r>
          <a:r>
            <a:rPr lang="ru-RU" sz="2200" kern="1200" dirty="0" smtClean="0">
              <a:solidFill>
                <a:schemeClr val="bg1"/>
              </a:solidFill>
            </a:rPr>
            <a:t>, </a:t>
          </a:r>
          <a:r>
            <a:rPr lang="ru-RU" sz="2200" kern="1200" dirty="0" err="1" smtClean="0">
              <a:solidFill>
                <a:schemeClr val="bg1"/>
              </a:solidFill>
            </a:rPr>
            <a:t>розм’якшуються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і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плавляться</a:t>
          </a:r>
          <a:r>
            <a:rPr lang="ru-RU" sz="2200" kern="1200" dirty="0" smtClean="0">
              <a:solidFill>
                <a:schemeClr val="bg1"/>
              </a:solidFill>
            </a:rPr>
            <a:t>.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1306945" y="3717052"/>
        <a:ext cx="2788149" cy="269165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33C5BF-8FC9-4C02-BDE2-FE20E2568A84}">
      <dsp:nvSpPr>
        <dsp:cNvPr id="0" name=""/>
        <dsp:cNvSpPr/>
      </dsp:nvSpPr>
      <dsp:spPr>
        <a:xfrm>
          <a:off x="36689" y="941"/>
          <a:ext cx="4101628" cy="24609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solidFill>
                <a:schemeClr val="bg1"/>
              </a:solidFill>
            </a:rPr>
            <a:t>Йонна</a:t>
          </a:r>
          <a:r>
            <a:rPr lang="ru-RU" sz="2300" b="1" kern="1200" dirty="0" smtClean="0">
              <a:solidFill>
                <a:schemeClr val="bg1"/>
              </a:solidFill>
            </a:rPr>
            <a:t> </a:t>
          </a:r>
          <a:r>
            <a:rPr lang="ru-RU" sz="2300" kern="1200" dirty="0" smtClean="0">
              <a:solidFill>
                <a:schemeClr val="bg1"/>
              </a:solidFill>
            </a:rPr>
            <a:t>– у </a:t>
          </a:r>
          <a:r>
            <a:rPr lang="ru-RU" sz="2300" kern="1200" dirty="0" err="1" smtClean="0">
              <a:solidFill>
                <a:schemeClr val="bg1"/>
              </a:solidFill>
            </a:rPr>
            <a:t>вузлах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решітки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знаходяться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позитивні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і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негативні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іони</a:t>
          </a:r>
          <a:r>
            <a:rPr lang="ru-RU" sz="2300" kern="1200" dirty="0" smtClean="0">
              <a:solidFill>
                <a:schemeClr val="bg1"/>
              </a:solidFill>
            </a:rPr>
            <a:t>, </a:t>
          </a:r>
          <a:r>
            <a:rPr lang="ru-RU" sz="2300" kern="1200" dirty="0" err="1" smtClean="0">
              <a:solidFill>
                <a:schemeClr val="bg1"/>
              </a:solidFill>
            </a:rPr>
            <a:t>які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втримуються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електричними</a:t>
          </a:r>
          <a:r>
            <a:rPr lang="ru-RU" sz="2300" kern="1200" dirty="0" smtClean="0">
              <a:solidFill>
                <a:schemeClr val="bg1"/>
              </a:solidFill>
            </a:rPr>
            <a:t> силами </a:t>
          </a:r>
          <a:r>
            <a:rPr lang="ru-RU" sz="2300" kern="1200" dirty="0" err="1" smtClean="0">
              <a:solidFill>
                <a:schemeClr val="bg1"/>
              </a:solidFill>
            </a:rPr>
            <a:t>притягання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і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відштовхування</a:t>
          </a:r>
          <a:r>
            <a:rPr lang="ru-RU" sz="2300" kern="1200" dirty="0" smtClean="0">
              <a:solidFill>
                <a:schemeClr val="bg1"/>
              </a:solidFill>
            </a:rPr>
            <a:t>. </a:t>
          </a:r>
          <a:endParaRPr lang="uk-UA" sz="2300" kern="1200" dirty="0">
            <a:solidFill>
              <a:schemeClr val="bg1"/>
            </a:solidFill>
          </a:endParaRPr>
        </a:p>
      </dsp:txBody>
      <dsp:txXfrm>
        <a:off x="36689" y="941"/>
        <a:ext cx="4101628" cy="2460977"/>
      </dsp:txXfrm>
    </dsp:sp>
    <dsp:sp modelId="{EC99F637-A47C-46A0-950C-88157CB5F5E2}">
      <dsp:nvSpPr>
        <dsp:cNvPr id="0" name=""/>
        <dsp:cNvSpPr/>
      </dsp:nvSpPr>
      <dsp:spPr>
        <a:xfrm>
          <a:off x="4548481" y="941"/>
          <a:ext cx="4101628" cy="2460977"/>
        </a:xfrm>
        <a:prstGeom prst="rect">
          <a:avLst/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solidFill>
                <a:schemeClr val="bg1"/>
              </a:solidFill>
            </a:rPr>
            <a:t>Атомна</a:t>
          </a:r>
          <a:r>
            <a:rPr lang="ru-RU" sz="2300" kern="1200" dirty="0" smtClean="0">
              <a:solidFill>
                <a:schemeClr val="bg1"/>
              </a:solidFill>
            </a:rPr>
            <a:t> - у </a:t>
          </a:r>
          <a:r>
            <a:rPr lang="ru-RU" sz="2300" kern="1200" dirty="0" err="1" smtClean="0">
              <a:solidFill>
                <a:schemeClr val="bg1"/>
              </a:solidFill>
            </a:rPr>
            <a:t>вузлах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знаходяться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нейтральні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атоми</a:t>
          </a:r>
          <a:r>
            <a:rPr lang="ru-RU" sz="2300" kern="1200" dirty="0" smtClean="0">
              <a:solidFill>
                <a:schemeClr val="bg1"/>
              </a:solidFill>
            </a:rPr>
            <a:t>, </a:t>
          </a:r>
          <a:r>
            <a:rPr lang="ru-RU" sz="2300" kern="1200" dirty="0" err="1" smtClean="0">
              <a:solidFill>
                <a:schemeClr val="bg1"/>
              </a:solidFill>
            </a:rPr>
            <a:t>між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якими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встановлюється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ковалентний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зв’язок</a:t>
          </a:r>
          <a:r>
            <a:rPr lang="ru-RU" sz="2300" kern="1200" dirty="0" smtClean="0">
              <a:solidFill>
                <a:schemeClr val="bg1"/>
              </a:solidFill>
            </a:rPr>
            <a:t>. 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4548481" y="941"/>
        <a:ext cx="4101628" cy="2460977"/>
      </dsp:txXfrm>
    </dsp:sp>
    <dsp:sp modelId="{CFE406B8-2E21-49C1-82AD-49278C63398B}">
      <dsp:nvSpPr>
        <dsp:cNvPr id="0" name=""/>
        <dsp:cNvSpPr/>
      </dsp:nvSpPr>
      <dsp:spPr>
        <a:xfrm>
          <a:off x="36689" y="2872081"/>
          <a:ext cx="4101628" cy="2460977"/>
        </a:xfrm>
        <a:prstGeom prst="rect">
          <a:avLst/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solidFill>
                <a:schemeClr val="tx1"/>
              </a:solidFill>
            </a:rPr>
            <a:t>Молекулярна</a:t>
          </a:r>
          <a:r>
            <a:rPr lang="ru-RU" sz="2300" b="1" kern="1200" dirty="0" smtClean="0">
              <a:solidFill>
                <a:schemeClr val="tx1"/>
              </a:solidFill>
            </a:rPr>
            <a:t> </a:t>
          </a:r>
          <a:r>
            <a:rPr lang="ru-RU" sz="2300" kern="1200" dirty="0" smtClean="0">
              <a:solidFill>
                <a:schemeClr val="tx1"/>
              </a:solidFill>
            </a:rPr>
            <a:t>- у </a:t>
          </a:r>
          <a:r>
            <a:rPr lang="ru-RU" sz="2300" kern="1200" dirty="0" err="1" smtClean="0">
              <a:solidFill>
                <a:schemeClr val="tx1"/>
              </a:solidFill>
            </a:rPr>
            <a:t>вузлах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знаходяться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нейтральні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молекули</a:t>
          </a:r>
          <a:r>
            <a:rPr lang="ru-RU" sz="2300" kern="1200" dirty="0" smtClean="0">
              <a:solidFill>
                <a:schemeClr val="tx1"/>
              </a:solidFill>
            </a:rPr>
            <a:t>, </a:t>
          </a:r>
          <a:r>
            <a:rPr lang="ru-RU" sz="2300" kern="1200" dirty="0" err="1" smtClean="0">
              <a:solidFill>
                <a:schemeClr val="tx1"/>
              </a:solidFill>
            </a:rPr>
            <a:t>які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втримуються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молекулярними</a:t>
          </a:r>
          <a:r>
            <a:rPr lang="ru-RU" sz="2300" kern="1200" dirty="0" smtClean="0">
              <a:solidFill>
                <a:schemeClr val="tx1"/>
              </a:solidFill>
            </a:rPr>
            <a:t> силами (</a:t>
          </a:r>
          <a:r>
            <a:rPr lang="ru-RU" sz="2300" kern="1200" dirty="0" err="1" smtClean="0">
              <a:solidFill>
                <a:schemeClr val="tx1"/>
              </a:solidFill>
            </a:rPr>
            <a:t>дуже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слабий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зв’язок</a:t>
          </a:r>
          <a:r>
            <a:rPr lang="ru-RU" sz="2300" kern="1200" dirty="0" smtClean="0">
              <a:solidFill>
                <a:schemeClr val="tx1"/>
              </a:solidFill>
            </a:rPr>
            <a:t>), </a:t>
          </a:r>
          <a:r>
            <a:rPr lang="ru-RU" sz="2300" kern="1200" dirty="0" err="1" smtClean="0">
              <a:solidFill>
                <a:schemeClr val="tx1"/>
              </a:solidFill>
            </a:rPr>
            <a:t>нафталін</a:t>
          </a:r>
          <a:r>
            <a:rPr lang="ru-RU" sz="2300" kern="1200" dirty="0" smtClean="0">
              <a:solidFill>
                <a:schemeClr val="tx1"/>
              </a:solidFill>
            </a:rPr>
            <a:t>. 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36689" y="2872081"/>
        <a:ext cx="4101628" cy="2460977"/>
      </dsp:txXfrm>
    </dsp:sp>
    <dsp:sp modelId="{57A8F803-C3DB-40A0-84BC-580D180BE43F}">
      <dsp:nvSpPr>
        <dsp:cNvPr id="0" name=""/>
        <dsp:cNvSpPr/>
      </dsp:nvSpPr>
      <dsp:spPr>
        <a:xfrm>
          <a:off x="4548481" y="2872081"/>
          <a:ext cx="4101628" cy="2460977"/>
        </a:xfrm>
        <a:prstGeom prst="rec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solidFill>
                <a:schemeClr val="tx1"/>
              </a:solidFill>
            </a:rPr>
            <a:t>Металічна</a:t>
          </a:r>
          <a:r>
            <a:rPr lang="ru-RU" sz="2300" kern="1200" dirty="0" smtClean="0">
              <a:solidFill>
                <a:schemeClr val="tx1"/>
              </a:solidFill>
            </a:rPr>
            <a:t> - у </a:t>
          </a:r>
          <a:r>
            <a:rPr lang="ru-RU" sz="2300" kern="1200" dirty="0" err="1" smtClean="0">
              <a:solidFill>
                <a:schemeClr val="tx1"/>
              </a:solidFill>
            </a:rPr>
            <a:t>вузлах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занаходяться</a:t>
          </a:r>
          <a:r>
            <a:rPr lang="ru-RU" sz="2300" kern="1200" dirty="0" smtClean="0">
              <a:solidFill>
                <a:schemeClr val="tx1"/>
              </a:solidFill>
            </a:rPr>
            <a:t> позитивно </a:t>
          </a:r>
          <a:r>
            <a:rPr lang="ru-RU" sz="2300" kern="1200" dirty="0" err="1" smtClean="0">
              <a:solidFill>
                <a:schemeClr val="tx1"/>
              </a:solidFill>
            </a:rPr>
            <a:t>заряджені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іони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металу</a:t>
          </a:r>
          <a:r>
            <a:rPr lang="ru-RU" sz="2300" kern="1200" dirty="0" smtClean="0">
              <a:solidFill>
                <a:schemeClr val="tx1"/>
              </a:solidFill>
            </a:rPr>
            <a:t>, </a:t>
          </a:r>
          <a:r>
            <a:rPr lang="ru-RU" sz="2300" kern="1200" dirty="0" err="1" smtClean="0">
              <a:solidFill>
                <a:schemeClr val="tx1"/>
              </a:solidFill>
            </a:rPr>
            <a:t>між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якими</a:t>
          </a:r>
          <a:r>
            <a:rPr lang="ru-RU" sz="2300" kern="1200" dirty="0" smtClean="0">
              <a:solidFill>
                <a:schemeClr val="tx1"/>
              </a:solidFill>
            </a:rPr>
            <a:t> хаотично </a:t>
          </a:r>
          <a:r>
            <a:rPr lang="ru-RU" sz="2300" kern="1200" dirty="0" err="1" smtClean="0">
              <a:solidFill>
                <a:schemeClr val="tx1"/>
              </a:solidFill>
            </a:rPr>
            <a:t>рухаються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вільні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електрони</a:t>
          </a:r>
          <a:r>
            <a:rPr lang="ru-RU" sz="2300" kern="1200" dirty="0" smtClean="0">
              <a:solidFill>
                <a:schemeClr val="tx1"/>
              </a:solidFill>
            </a:rPr>
            <a:t>.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4548481" y="2872081"/>
        <a:ext cx="4101628" cy="246097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14473E-55CB-466D-B4B9-B25154331162}">
      <dsp:nvSpPr>
        <dsp:cNvPr id="0" name=""/>
        <dsp:cNvSpPr/>
      </dsp:nvSpPr>
      <dsp:spPr>
        <a:xfrm>
          <a:off x="4526" y="0"/>
          <a:ext cx="2715768" cy="2489894"/>
        </a:xfrm>
        <a:prstGeom prst="upArrow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F22E3-CE56-4451-B6C7-20135B8EB2E5}">
      <dsp:nvSpPr>
        <dsp:cNvPr id="0" name=""/>
        <dsp:cNvSpPr/>
      </dsp:nvSpPr>
      <dsp:spPr>
        <a:xfrm>
          <a:off x="2801767" y="0"/>
          <a:ext cx="4608576" cy="248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0" rIns="277368" bIns="277368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err="1" smtClean="0">
              <a:solidFill>
                <a:schemeClr val="bg1"/>
              </a:solidFill>
            </a:rPr>
            <a:t>Плавлення</a:t>
          </a:r>
          <a:r>
            <a:rPr lang="ru-RU" sz="3900" kern="1200" dirty="0" smtClean="0">
              <a:solidFill>
                <a:schemeClr val="bg1"/>
              </a:solidFill>
            </a:rPr>
            <a:t> – </a:t>
          </a:r>
          <a:r>
            <a:rPr lang="ru-RU" sz="3900" kern="1200" dirty="0" err="1" smtClean="0">
              <a:solidFill>
                <a:schemeClr val="bg1"/>
              </a:solidFill>
            </a:rPr>
            <a:t>це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перехід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речовин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з</a:t>
          </a:r>
          <a:r>
            <a:rPr lang="ru-RU" sz="3900" kern="1200" dirty="0" smtClean="0">
              <a:solidFill>
                <a:schemeClr val="bg1"/>
              </a:solidFill>
            </a:rPr>
            <a:t> твердого стану в </a:t>
          </a:r>
          <a:r>
            <a:rPr lang="ru-RU" sz="3900" kern="1200" dirty="0" err="1" smtClean="0">
              <a:solidFill>
                <a:schemeClr val="bg1"/>
              </a:solidFill>
            </a:rPr>
            <a:t>рідкий</a:t>
          </a:r>
          <a:r>
            <a:rPr lang="ru-RU" sz="3900" kern="1200" dirty="0" smtClean="0">
              <a:solidFill>
                <a:schemeClr val="bg1"/>
              </a:solidFill>
            </a:rPr>
            <a:t>. </a:t>
          </a:r>
          <a:endParaRPr lang="en-US" sz="3900" kern="1200" dirty="0">
            <a:solidFill>
              <a:schemeClr val="bg1"/>
            </a:solidFill>
          </a:endParaRPr>
        </a:p>
      </dsp:txBody>
      <dsp:txXfrm>
        <a:off x="2801767" y="0"/>
        <a:ext cx="4608576" cy="2489894"/>
      </dsp:txXfrm>
    </dsp:sp>
    <dsp:sp modelId="{F2958898-D468-4A44-9A0D-04AA5A80286C}">
      <dsp:nvSpPr>
        <dsp:cNvPr id="0" name=""/>
        <dsp:cNvSpPr/>
      </dsp:nvSpPr>
      <dsp:spPr>
        <a:xfrm>
          <a:off x="819256" y="2697385"/>
          <a:ext cx="2715768" cy="2489894"/>
        </a:xfrm>
        <a:prstGeom prst="downArrow">
          <a:avLst/>
        </a:prstGeom>
        <a:solidFill>
          <a:schemeClr val="accent5">
            <a:shade val="50000"/>
            <a:hueOff val="-140424"/>
            <a:satOff val="7948"/>
            <a:lumOff val="366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18B33-0E70-4D4E-936F-54CA0FF7E56F}">
      <dsp:nvSpPr>
        <dsp:cNvPr id="0" name=""/>
        <dsp:cNvSpPr/>
      </dsp:nvSpPr>
      <dsp:spPr>
        <a:xfrm>
          <a:off x="3616497" y="2697385"/>
          <a:ext cx="4608576" cy="248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0" rIns="277368" bIns="277368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err="1" smtClean="0">
              <a:solidFill>
                <a:schemeClr val="bg1"/>
              </a:solidFill>
            </a:rPr>
            <a:t>Твердення</a:t>
          </a:r>
          <a:r>
            <a:rPr lang="ru-RU" sz="3900" kern="1200" dirty="0" smtClean="0">
              <a:solidFill>
                <a:schemeClr val="bg1"/>
              </a:solidFill>
            </a:rPr>
            <a:t> – </a:t>
          </a:r>
          <a:r>
            <a:rPr lang="ru-RU" sz="3900" kern="1200" dirty="0" err="1" smtClean="0">
              <a:solidFill>
                <a:schemeClr val="bg1"/>
              </a:solidFill>
            </a:rPr>
            <a:t>це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перехід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речовини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з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рідкого</a:t>
          </a:r>
          <a:r>
            <a:rPr lang="ru-RU" sz="3900" kern="1200" dirty="0" smtClean="0">
              <a:solidFill>
                <a:schemeClr val="bg1"/>
              </a:solidFill>
            </a:rPr>
            <a:t> стану в </a:t>
          </a:r>
          <a:r>
            <a:rPr lang="ru-RU" sz="3900" kern="1200" dirty="0" err="1" smtClean="0">
              <a:solidFill>
                <a:schemeClr val="bg1"/>
              </a:solidFill>
            </a:rPr>
            <a:t>твердий</a:t>
          </a:r>
          <a:r>
            <a:rPr lang="ru-RU" sz="3900" kern="1200" dirty="0" smtClean="0">
              <a:solidFill>
                <a:schemeClr val="bg1"/>
              </a:solidFill>
            </a:rPr>
            <a:t> стан.</a:t>
          </a:r>
          <a:endParaRPr lang="ru-RU" sz="3900" kern="1200" dirty="0">
            <a:solidFill>
              <a:schemeClr val="bg1"/>
            </a:solidFill>
          </a:endParaRPr>
        </a:p>
      </dsp:txBody>
      <dsp:txXfrm>
        <a:off x="3616497" y="2697385"/>
        <a:ext cx="4608576" cy="2489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audio" Target="../media/audio2.wav"/><Relationship Id="rId4" Type="http://schemas.openxmlformats.org/officeDocument/2006/relationships/audio" Target="../media/audio9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3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06960"/>
          </a:xfrm>
        </p:spPr>
        <p:txBody>
          <a:bodyPr/>
          <a:lstStyle/>
          <a:p>
            <a:pPr algn="r">
              <a:buNone/>
            </a:pPr>
            <a:r>
              <a:rPr lang="uk-UA" dirty="0" smtClean="0">
                <a:solidFill>
                  <a:schemeClr val="bg1"/>
                </a:solidFill>
              </a:rPr>
              <a:t>Підготували: </a:t>
            </a:r>
          </a:p>
          <a:p>
            <a:pPr algn="r">
              <a:buNone/>
            </a:pPr>
            <a:r>
              <a:rPr lang="uk-UA" dirty="0" smtClean="0">
                <a:solidFill>
                  <a:schemeClr val="bg1"/>
                </a:solidFill>
              </a:rPr>
              <a:t>В.</a:t>
            </a:r>
            <a:r>
              <a:rPr lang="uk-UA" dirty="0" err="1" smtClean="0">
                <a:solidFill>
                  <a:schemeClr val="bg1"/>
                </a:solidFill>
              </a:rPr>
              <a:t>Алєксєєнко</a:t>
            </a:r>
            <a:r>
              <a:rPr lang="uk-UA" dirty="0" smtClean="0">
                <a:solidFill>
                  <a:schemeClr val="bg1"/>
                </a:solidFill>
              </a:rPr>
              <a:t>, К.Барабаш, І.</a:t>
            </a:r>
            <a:r>
              <a:rPr lang="uk-UA" dirty="0" err="1" smtClean="0">
                <a:solidFill>
                  <a:schemeClr val="bg1"/>
                </a:solidFill>
              </a:rPr>
              <a:t>Кулеша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</a:p>
          <a:p>
            <a:pPr algn="r">
              <a:buNone/>
            </a:pPr>
            <a:r>
              <a:rPr lang="uk-UA" dirty="0" smtClean="0">
                <a:solidFill>
                  <a:schemeClr val="bg1"/>
                </a:solidFill>
              </a:rPr>
              <a:t>О.Матвєєв, О.</a:t>
            </a:r>
            <a:r>
              <a:rPr lang="uk-UA" dirty="0" err="1" smtClean="0">
                <a:solidFill>
                  <a:schemeClr val="bg1"/>
                </a:solidFill>
              </a:rPr>
              <a:t>Суярко</a:t>
            </a:r>
            <a:r>
              <a:rPr lang="uk-UA" dirty="0" smtClean="0">
                <a:solidFill>
                  <a:schemeClr val="bg1"/>
                </a:solidFill>
              </a:rPr>
              <a:t>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uk-UA" sz="5800" b="1" dirty="0" smtClean="0">
                <a:solidFill>
                  <a:schemeClr val="bg1"/>
                </a:solidFill>
              </a:rPr>
              <a:t>Тверді речовини</a:t>
            </a:r>
            <a:endParaRPr lang="ru-RU" sz="5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3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7705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7234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Види кристалічних структур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3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229600" cy="518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3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…</a:t>
            </a:r>
            <a:r>
              <a:rPr lang="uk-UA" dirty="0" err="1" smtClean="0"/>
              <a:t>.вставити</a:t>
            </a:r>
            <a:r>
              <a:rPr lang="uk-UA" smtClean="0"/>
              <a:t> відео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Ефект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Ребіндера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3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848872" cy="5351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5229200"/>
            <a:ext cx="9144000" cy="16288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Алмаз</a:t>
            </a:r>
            <a:r>
              <a:rPr kumimoji="0" lang="ru-RU" sz="2800" b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 — </a:t>
            </a:r>
            <a:r>
              <a:rPr kumimoji="0" lang="ru-RU" sz="2800" b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речовина</a:t>
            </a:r>
            <a:r>
              <a:rPr kumimoji="0" lang="ru-RU" sz="2800" b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, </a:t>
            </a:r>
            <a:r>
              <a:rPr kumimoji="0" lang="ru-RU" sz="2800" b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утворена</a:t>
            </a:r>
            <a:r>
              <a:rPr kumimoji="0" lang="ru-RU" sz="2800" b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 Карбоном,</a:t>
            </a:r>
            <a:r>
              <a:rPr kumimoji="0" lang="ru-RU" sz="2800" b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 </a:t>
            </a:r>
            <a:r>
              <a:rPr kumimoji="0" lang="ru-RU" sz="2800" b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найтвердіша</a:t>
            </a:r>
            <a:r>
              <a:rPr kumimoji="0" lang="ru-RU" sz="2800" b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 </a:t>
            </a:r>
            <a:r>
              <a:rPr kumimoji="0" lang="ru-RU" sz="2800" b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з</a:t>
            </a:r>
            <a:r>
              <a:rPr kumimoji="0" lang="ru-RU" sz="2800" b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 </a:t>
            </a:r>
            <a:r>
              <a:rPr kumimoji="0" lang="ru-RU" sz="2800" b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природних</a:t>
            </a:r>
            <a:r>
              <a:rPr kumimoji="0" lang="ru-RU" sz="2800" b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 </a:t>
            </a:r>
            <a:r>
              <a:rPr kumimoji="0" lang="ru-RU" sz="2800" b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твердих</a:t>
            </a:r>
            <a:r>
              <a:rPr kumimoji="0" lang="ru-RU" sz="2800" b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 </a:t>
            </a:r>
            <a:r>
              <a:rPr kumimoji="0" lang="ru-RU" sz="2800" b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речовин</a:t>
            </a:r>
            <a:r>
              <a:rPr kumimoji="0" lang="ru-RU" sz="2800" b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. </a:t>
            </a:r>
            <a:r>
              <a:rPr kumimoji="0" lang="ru-RU" sz="2800" b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Має</a:t>
            </a:r>
            <a:r>
              <a:rPr kumimoji="0" lang="ru-RU" sz="2800" b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 </a:t>
            </a:r>
            <a:r>
              <a:rPr kumimoji="0" lang="ru-RU" sz="2800" b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вигляд</a:t>
            </a:r>
            <a:r>
              <a:rPr kumimoji="0" lang="ru-RU" sz="2800" b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 </a:t>
            </a:r>
            <a:r>
              <a:rPr kumimoji="0" lang="ru-RU" sz="2800" b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безбарвних</a:t>
            </a:r>
            <a:r>
              <a:rPr kumimoji="0" lang="ru-RU" sz="2800" b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, </a:t>
            </a:r>
            <a:r>
              <a:rPr kumimoji="0" lang="ru-RU" sz="2800" b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прозорих</a:t>
            </a:r>
            <a:r>
              <a:rPr kumimoji="0" lang="ru-RU" sz="2800" b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 </a:t>
            </a:r>
            <a:r>
              <a:rPr kumimoji="0" lang="ru-RU" sz="2800" b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кристалів</a:t>
            </a:r>
            <a:r>
              <a:rPr kumimoji="0" lang="ru-RU" sz="2800" b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, </a:t>
            </a:r>
            <a:r>
              <a:rPr kumimoji="0" lang="ru-RU" sz="2800" b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що</a:t>
            </a:r>
            <a:r>
              <a:rPr kumimoji="0" lang="ru-RU" sz="2800" b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 сильно </a:t>
            </a:r>
            <a:r>
              <a:rPr kumimoji="0" lang="ru-RU" sz="2800" b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заломлюють</a:t>
            </a:r>
            <a:r>
              <a:rPr kumimoji="0" lang="ru-RU" sz="2800" b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 </a:t>
            </a:r>
            <a:r>
              <a:rPr kumimoji="0" lang="ru-RU" sz="2800" b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світло</a:t>
            </a:r>
            <a:r>
              <a:rPr kumimoji="0" lang="ru-RU" sz="2800" b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.</a:t>
            </a:r>
            <a:endParaRPr kumimoji="0" lang="ru-RU" sz="2800" b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3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848872" cy="53285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70080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err="1" smtClean="0">
                <a:solidFill>
                  <a:schemeClr val="tx1"/>
                </a:solidFill>
                <a:latin typeface="Cambria" pitchFamily="18" charset="0"/>
              </a:rPr>
              <a:t>Графіт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 —</a:t>
            </a:r>
            <a:r>
              <a:rPr lang="ru-RU" sz="3200" b="1" dirty="0" err="1" smtClean="0">
                <a:solidFill>
                  <a:schemeClr val="tx1"/>
                </a:solidFill>
                <a:latin typeface="Cambria" pitchFamily="18" charset="0"/>
              </a:rPr>
              <a:t>речовина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sz="3200" b="1" dirty="0" err="1" smtClean="0">
                <a:solidFill>
                  <a:schemeClr val="tx1"/>
                </a:solidFill>
                <a:latin typeface="Cambria" pitchFamily="18" charset="0"/>
              </a:rPr>
              <a:t>утворена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 Карбоном. </a:t>
            </a:r>
            <a:r>
              <a:rPr lang="ru-RU" sz="3200" b="1" dirty="0" err="1" smtClean="0">
                <a:solidFill>
                  <a:schemeClr val="tx1"/>
                </a:solidFill>
                <a:latin typeface="Cambria" pitchFamily="18" charset="0"/>
              </a:rPr>
              <a:t>М’який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Cambria" pitchFamily="18" charset="0"/>
              </a:rPr>
              <a:t>мінерал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Cambria" pitchFamily="18" charset="0"/>
              </a:rPr>
              <a:t>сірого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Cambria" pitchFamily="18" charset="0"/>
              </a:rPr>
              <a:t>кольору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sz="3200" b="1" dirty="0" err="1" smtClean="0">
                <a:solidFill>
                  <a:schemeClr val="tx1"/>
                </a:solidFill>
                <a:latin typeface="Cambria" pitchFamily="18" charset="0"/>
              </a:rPr>
              <a:t>масний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Cambria" pitchFamily="18" charset="0"/>
              </a:rPr>
              <a:t>на </a:t>
            </a:r>
            <a:r>
              <a:rPr lang="ru-RU" sz="3200" b="1" dirty="0" err="1" smtClean="0">
                <a:solidFill>
                  <a:schemeClr val="tx1"/>
                </a:solidFill>
                <a:latin typeface="Cambria" pitchFamily="18" charset="0"/>
              </a:rPr>
              <a:t>дотик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 , </a:t>
            </a:r>
            <a:r>
              <a:rPr lang="ru-RU" sz="3200" b="1" dirty="0">
                <a:solidFill>
                  <a:schemeClr val="tx1"/>
                </a:solidFill>
                <a:latin typeface="Cambria" pitchFamily="18" charset="0"/>
              </a:rPr>
              <a:t>добре проводить </a:t>
            </a:r>
            <a:r>
              <a:rPr lang="ru-RU" sz="3200" b="1" dirty="0" err="1">
                <a:solidFill>
                  <a:schemeClr val="tx1"/>
                </a:solidFill>
                <a:latin typeface="Cambria" pitchFamily="18" charset="0"/>
              </a:rPr>
              <a:t>електричний</a:t>
            </a:r>
            <a:r>
              <a:rPr lang="ru-RU" sz="3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струм.</a:t>
            </a:r>
            <a:endParaRPr lang="ru-RU" sz="32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3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7705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13-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691903" y="332656"/>
            <a:ext cx="5543550" cy="1060450"/>
          </a:xfrm>
          <a:prstGeom prst="roundRect">
            <a:avLst>
              <a:gd name="adj" fmla="val 16667"/>
            </a:avLst>
          </a:prstGeom>
          <a:solidFill>
            <a:srgbClr val="FFE1E1"/>
          </a:solidFill>
          <a:ln w="28575">
            <a:solidFill>
              <a:srgbClr val="99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Comic Sans MS" pitchFamily="66" charset="0"/>
              </a:rPr>
              <a:t>Р Е Ч О В И Н А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 -</a:t>
            </a:r>
          </a:p>
          <a:p>
            <a:pPr algn="ctr">
              <a:lnSpc>
                <a:spcPct val="80000"/>
              </a:lnSpc>
            </a:pPr>
            <a:r>
              <a:rPr lang="uk-UA" sz="2400" b="1" i="1" dirty="0">
                <a:solidFill>
                  <a:srgbClr val="FF3300"/>
                </a:solidFill>
                <a:latin typeface="Times New Roman" pitchFamily="18" charset="0"/>
              </a:rPr>
              <a:t>матеріал, з якого складається тіло</a:t>
            </a:r>
          </a:p>
          <a:p>
            <a:pPr algn="ctr">
              <a:lnSpc>
                <a:spcPct val="80000"/>
              </a:lnSpc>
            </a:pPr>
            <a:r>
              <a:rPr lang="uk-UA" sz="2400" i="1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sz="2400" i="1" dirty="0">
                <a:solidFill>
                  <a:schemeClr val="accent2"/>
                </a:solidFill>
                <a:latin typeface="Times New Roman" pitchFamily="18" charset="0"/>
              </a:rPr>
              <a:t>&gt;</a:t>
            </a:r>
            <a:r>
              <a:rPr lang="uk-UA" sz="2400" i="1" dirty="0">
                <a:solidFill>
                  <a:schemeClr val="accent2"/>
                </a:solidFill>
                <a:latin typeface="Times New Roman" pitchFamily="18" charset="0"/>
              </a:rPr>
              <a:t>10 млн. речовин)</a:t>
            </a:r>
            <a:endParaRPr lang="ru-RU" sz="24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2412628" y="1630958"/>
            <a:ext cx="3816350" cy="4873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uk-UA" sz="2400" b="1">
                <a:solidFill>
                  <a:schemeClr val="accent2"/>
                </a:solidFill>
                <a:latin typeface="Times New Roman" pitchFamily="18" charset="0"/>
              </a:rPr>
              <a:t>Властивості речовин</a:t>
            </a:r>
            <a:endParaRPr 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755278" y="2565995"/>
            <a:ext cx="3455987" cy="4984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uk-UA" sz="2400" b="1">
                <a:solidFill>
                  <a:schemeClr val="accent2"/>
                </a:solidFill>
                <a:latin typeface="Comic Sans MS" pitchFamily="66" charset="0"/>
              </a:rPr>
              <a:t>Ф і з и ч н і</a:t>
            </a:r>
            <a:endParaRPr lang="ru-RU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5003428" y="2565995"/>
            <a:ext cx="3455987" cy="4984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uk-UA" sz="2400" b="1">
                <a:solidFill>
                  <a:schemeClr val="accent2"/>
                </a:solidFill>
                <a:latin typeface="Comic Sans MS" pitchFamily="66" charset="0"/>
              </a:rPr>
              <a:t>Х і м і ч н і</a:t>
            </a:r>
            <a:endParaRPr lang="ru-RU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755278" y="3574058"/>
            <a:ext cx="3455987" cy="2735262"/>
          </a:xfrm>
          <a:prstGeom prst="roundRect">
            <a:avLst>
              <a:gd name="adj" fmla="val 5745"/>
            </a:avLst>
          </a:prstGeom>
          <a:solidFill>
            <a:srgbClr val="FFFFCC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uk-UA" sz="2400" b="1" i="1" dirty="0">
                <a:solidFill>
                  <a:srgbClr val="663300"/>
                </a:solidFill>
                <a:latin typeface="Times New Roman" pitchFamily="18" charset="0"/>
              </a:rPr>
              <a:t> колір, блиск,</a:t>
            </a:r>
          </a:p>
          <a:p>
            <a:pPr>
              <a:buFontTx/>
              <a:buChar char="•"/>
            </a:pPr>
            <a:r>
              <a:rPr lang="uk-UA" sz="2400" b="1" i="1" dirty="0">
                <a:solidFill>
                  <a:srgbClr val="663300"/>
                </a:solidFill>
                <a:latin typeface="Times New Roman" pitchFamily="18" charset="0"/>
              </a:rPr>
              <a:t> запах, смак, </a:t>
            </a:r>
          </a:p>
          <a:p>
            <a:pPr>
              <a:buFontTx/>
              <a:buChar char="•"/>
            </a:pPr>
            <a:r>
              <a:rPr lang="uk-UA" sz="2400" b="1" i="1" dirty="0">
                <a:solidFill>
                  <a:srgbClr val="663300"/>
                </a:solidFill>
                <a:latin typeface="Times New Roman" pitchFamily="18" charset="0"/>
              </a:rPr>
              <a:t> твердість,</a:t>
            </a:r>
          </a:p>
          <a:p>
            <a:pPr>
              <a:buFontTx/>
              <a:buChar char="•"/>
            </a:pPr>
            <a:r>
              <a:rPr lang="uk-UA" sz="2400" b="1" i="1" dirty="0">
                <a:solidFill>
                  <a:srgbClr val="663300"/>
                </a:solidFill>
                <a:latin typeface="Times New Roman" pitchFamily="18" charset="0"/>
              </a:rPr>
              <a:t> температура кипіння</a:t>
            </a:r>
          </a:p>
          <a:p>
            <a:r>
              <a:rPr lang="uk-UA" sz="2400" b="1" i="1" dirty="0">
                <a:solidFill>
                  <a:srgbClr val="663300"/>
                </a:solidFill>
                <a:latin typeface="Times New Roman" pitchFamily="18" charset="0"/>
              </a:rPr>
              <a:t> і плавлення, </a:t>
            </a:r>
          </a:p>
          <a:p>
            <a:pPr>
              <a:buFontTx/>
              <a:buChar char="•"/>
            </a:pPr>
            <a:r>
              <a:rPr lang="uk-UA" sz="2400" b="1" i="1" dirty="0">
                <a:solidFill>
                  <a:srgbClr val="663300"/>
                </a:solidFill>
                <a:latin typeface="Times New Roman" pitchFamily="18" charset="0"/>
              </a:rPr>
              <a:t> електропровідність,</a:t>
            </a:r>
          </a:p>
          <a:p>
            <a:pPr>
              <a:buFontTx/>
              <a:buChar char="•"/>
            </a:pPr>
            <a:r>
              <a:rPr lang="uk-UA" sz="2400" b="1" i="1" dirty="0">
                <a:solidFill>
                  <a:srgbClr val="663300"/>
                </a:solidFill>
                <a:latin typeface="Times New Roman" pitchFamily="18" charset="0"/>
              </a:rPr>
              <a:t> теплопровідність…</a:t>
            </a:r>
            <a:r>
              <a:rPr lang="uk-UA" sz="24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ru-RU" sz="24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076453" y="3574058"/>
            <a:ext cx="3455987" cy="2735262"/>
          </a:xfrm>
          <a:prstGeom prst="roundRect">
            <a:avLst>
              <a:gd name="adj" fmla="val 5745"/>
            </a:avLst>
          </a:prstGeom>
          <a:solidFill>
            <a:srgbClr val="FFFFCC"/>
          </a:soli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i="1">
                <a:solidFill>
                  <a:srgbClr val="663300"/>
                </a:solidFill>
                <a:latin typeface="Times New Roman" pitchFamily="18" charset="0"/>
              </a:rPr>
              <a:t>виявляються при</a:t>
            </a:r>
          </a:p>
          <a:p>
            <a:pPr algn="ctr"/>
            <a:r>
              <a:rPr lang="uk-UA" sz="2400" b="1" i="1">
                <a:solidFill>
                  <a:srgbClr val="663300"/>
                </a:solidFill>
                <a:latin typeface="Times New Roman" pitchFamily="18" charset="0"/>
              </a:rPr>
              <a:t>перетворенні одних</a:t>
            </a:r>
          </a:p>
          <a:p>
            <a:pPr algn="ctr"/>
            <a:r>
              <a:rPr lang="uk-UA" sz="2400" b="1" i="1">
                <a:solidFill>
                  <a:srgbClr val="663300"/>
                </a:solidFill>
                <a:latin typeface="Times New Roman" pitchFamily="18" charset="0"/>
              </a:rPr>
              <a:t>речовин в інші</a:t>
            </a:r>
          </a:p>
          <a:p>
            <a:pPr algn="ctr"/>
            <a:endParaRPr lang="uk-UA" sz="2400" b="1" i="1">
              <a:solidFill>
                <a:srgbClr val="663300"/>
              </a:solidFill>
              <a:latin typeface="Times New Roman" pitchFamily="18" charset="0"/>
            </a:endParaRPr>
          </a:p>
          <a:p>
            <a:pPr algn="ctr"/>
            <a:endParaRPr lang="uk-UA" sz="2400" b="1" i="1">
              <a:solidFill>
                <a:srgbClr val="663300"/>
              </a:solidFill>
              <a:latin typeface="Times New Roman" pitchFamily="18" charset="0"/>
            </a:endParaRPr>
          </a:p>
          <a:p>
            <a:pPr algn="ctr"/>
            <a:endParaRPr lang="uk-UA" sz="2400" b="1" i="1">
              <a:solidFill>
                <a:srgbClr val="663300"/>
              </a:solidFill>
              <a:latin typeface="Times New Roman" pitchFamily="18" charset="0"/>
            </a:endParaRPr>
          </a:p>
          <a:p>
            <a:pPr algn="ctr"/>
            <a:r>
              <a:rPr lang="uk-UA" sz="2400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ru-RU" sz="24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132138" y="1844675"/>
            <a:ext cx="7937" cy="396875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5508625" y="1844675"/>
            <a:ext cx="7938" cy="396875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2268538" y="2852738"/>
            <a:ext cx="7937" cy="396875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6443663" y="2852738"/>
            <a:ext cx="7937" cy="396875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ворот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Ревер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16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16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16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16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1" dur="500"/>
                                        <p:tgtEl>
                                          <p:spTgt spid="16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3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3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1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5" dur="500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 animBg="1" autoUpdateAnimBg="0"/>
      <p:bldP spid="16391" grpId="0" animBg="1" autoUpdateAnimBg="0"/>
      <p:bldP spid="16392" grpId="0" animBg="1" autoUpdateAnimBg="0"/>
      <p:bldP spid="16393" grpId="0" animBg="1" autoUpdateAnimBg="0"/>
      <p:bldP spid="16394" grpId="0" build="p" animBg="1" autoUpdateAnimBg="0"/>
      <p:bldP spid="16395" grpId="0" build="p" animBg="1" autoUpdateAnimBg="0"/>
      <p:bldP spid="16396" grpId="0" animBg="1"/>
      <p:bldP spid="16397" grpId="0" animBg="1"/>
      <p:bldP spid="16398" grpId="0" animBg="1"/>
      <p:bldP spid="163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13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8138"/>
            <a:ext cx="82296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4663" y="1341438"/>
            <a:ext cx="3816350" cy="86360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</a:rPr>
              <a:t>МОЛЕКУЛИ ТВЕРДОГО ТІЛА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4663" y="3068638"/>
            <a:ext cx="3816350" cy="865187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</a:rPr>
              <a:t>МОЛЕКУЛИ РІДКОГО ТІЛА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4663" y="4868863"/>
            <a:ext cx="3816350" cy="91440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</a:rPr>
              <a:t>МОЛЕКУЛИ ГАЗОПОДІБНОГО ТІЛА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13-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2788" y="665163"/>
            <a:ext cx="377825" cy="360362"/>
            <a:chOff x="309" y="1979"/>
            <a:chExt cx="238" cy="227"/>
          </a:xfrm>
        </p:grpSpPr>
        <p:sp>
          <p:nvSpPr>
            <p:cNvPr id="26631" name="Oval 7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2" name="Oval 8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3" name="Oval 9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11288" y="665163"/>
            <a:ext cx="377825" cy="360362"/>
            <a:chOff x="309" y="1979"/>
            <a:chExt cx="238" cy="227"/>
          </a:xfrm>
        </p:grpSpPr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81213" y="665163"/>
            <a:ext cx="377825" cy="360362"/>
            <a:chOff x="309" y="1979"/>
            <a:chExt cx="238" cy="227"/>
          </a:xfrm>
        </p:grpSpPr>
        <p:sp>
          <p:nvSpPr>
            <p:cNvPr id="26639" name="Oval 15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1" name="Oval 17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095375" y="1125538"/>
            <a:ext cx="377825" cy="360362"/>
            <a:chOff x="309" y="1979"/>
            <a:chExt cx="238" cy="227"/>
          </a:xfrm>
        </p:grpSpPr>
        <p:sp>
          <p:nvSpPr>
            <p:cNvPr id="26643" name="Oval 19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4" name="Oval 20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793875" y="1125538"/>
            <a:ext cx="377825" cy="360362"/>
            <a:chOff x="309" y="1979"/>
            <a:chExt cx="238" cy="227"/>
          </a:xfrm>
        </p:grpSpPr>
        <p:sp>
          <p:nvSpPr>
            <p:cNvPr id="26647" name="Oval 23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8" name="Oval 24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9" name="Oval 25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712788" y="1530350"/>
            <a:ext cx="377825" cy="360363"/>
            <a:chOff x="309" y="1979"/>
            <a:chExt cx="238" cy="227"/>
          </a:xfrm>
        </p:grpSpPr>
        <p:sp>
          <p:nvSpPr>
            <p:cNvPr id="26651" name="Oval 27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454150" y="1557338"/>
            <a:ext cx="377825" cy="360362"/>
            <a:chOff x="309" y="1979"/>
            <a:chExt cx="238" cy="227"/>
          </a:xfrm>
        </p:grpSpPr>
        <p:sp>
          <p:nvSpPr>
            <p:cNvPr id="26655" name="Oval 31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6" name="Oval 32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7" name="Oval 33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124075" y="1557338"/>
            <a:ext cx="377825" cy="360362"/>
            <a:chOff x="309" y="1979"/>
            <a:chExt cx="238" cy="227"/>
          </a:xfrm>
        </p:grpSpPr>
        <p:sp>
          <p:nvSpPr>
            <p:cNvPr id="26659" name="Oval 35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60" name="Oval 36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1042988" y="1989138"/>
            <a:ext cx="377825" cy="360362"/>
            <a:chOff x="309" y="1979"/>
            <a:chExt cx="238" cy="227"/>
          </a:xfrm>
        </p:grpSpPr>
        <p:sp>
          <p:nvSpPr>
            <p:cNvPr id="26663" name="Oval 39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64" name="Oval 40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65" name="Oval 41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1792288" y="1962150"/>
            <a:ext cx="377825" cy="360363"/>
            <a:chOff x="309" y="1979"/>
            <a:chExt cx="238" cy="227"/>
          </a:xfrm>
        </p:grpSpPr>
        <p:sp>
          <p:nvSpPr>
            <p:cNvPr id="26667" name="Oval 43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69" name="Oval 45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669925" y="2366963"/>
            <a:ext cx="377825" cy="360362"/>
            <a:chOff x="309" y="1979"/>
            <a:chExt cx="238" cy="227"/>
          </a:xfrm>
        </p:grpSpPr>
        <p:sp>
          <p:nvSpPr>
            <p:cNvPr id="26671" name="Oval 47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72" name="Oval 48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73" name="Oval 49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1411288" y="2393950"/>
            <a:ext cx="377825" cy="360363"/>
            <a:chOff x="309" y="1979"/>
            <a:chExt cx="238" cy="227"/>
          </a:xfrm>
        </p:grpSpPr>
        <p:sp>
          <p:nvSpPr>
            <p:cNvPr id="26675" name="Oval 51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76" name="Oval 52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77" name="Oval 53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2081213" y="2393950"/>
            <a:ext cx="377825" cy="360363"/>
            <a:chOff x="309" y="1979"/>
            <a:chExt cx="238" cy="227"/>
          </a:xfrm>
        </p:grpSpPr>
        <p:sp>
          <p:nvSpPr>
            <p:cNvPr id="26679" name="Oval 55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80" name="Oval 56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81" name="Oval 57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58"/>
          <p:cNvGrpSpPr>
            <a:grpSpLocks/>
          </p:cNvGrpSpPr>
          <p:nvPr/>
        </p:nvGrpSpPr>
        <p:grpSpPr bwMode="auto">
          <a:xfrm>
            <a:off x="1093788" y="2825750"/>
            <a:ext cx="377825" cy="360363"/>
            <a:chOff x="309" y="1979"/>
            <a:chExt cx="238" cy="227"/>
          </a:xfrm>
        </p:grpSpPr>
        <p:sp>
          <p:nvSpPr>
            <p:cNvPr id="26683" name="Oval 59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84" name="Oval 60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85" name="Oval 61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62"/>
          <p:cNvGrpSpPr>
            <a:grpSpLocks/>
          </p:cNvGrpSpPr>
          <p:nvPr/>
        </p:nvGrpSpPr>
        <p:grpSpPr bwMode="auto">
          <a:xfrm>
            <a:off x="1792288" y="2825750"/>
            <a:ext cx="377825" cy="360363"/>
            <a:chOff x="309" y="1979"/>
            <a:chExt cx="238" cy="227"/>
          </a:xfrm>
        </p:grpSpPr>
        <p:sp>
          <p:nvSpPr>
            <p:cNvPr id="26687" name="Oval 63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88" name="Oval 64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89" name="Oval 65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66"/>
          <p:cNvGrpSpPr>
            <a:grpSpLocks/>
          </p:cNvGrpSpPr>
          <p:nvPr/>
        </p:nvGrpSpPr>
        <p:grpSpPr bwMode="auto">
          <a:xfrm>
            <a:off x="669925" y="3230563"/>
            <a:ext cx="377825" cy="360362"/>
            <a:chOff x="309" y="1979"/>
            <a:chExt cx="238" cy="227"/>
          </a:xfrm>
        </p:grpSpPr>
        <p:sp>
          <p:nvSpPr>
            <p:cNvPr id="26691" name="Oval 67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92" name="Oval 68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93" name="Oval 69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70"/>
          <p:cNvGrpSpPr>
            <a:grpSpLocks/>
          </p:cNvGrpSpPr>
          <p:nvPr/>
        </p:nvGrpSpPr>
        <p:grpSpPr bwMode="auto">
          <a:xfrm>
            <a:off x="1411288" y="3257550"/>
            <a:ext cx="377825" cy="360363"/>
            <a:chOff x="309" y="1979"/>
            <a:chExt cx="238" cy="227"/>
          </a:xfrm>
        </p:grpSpPr>
        <p:sp>
          <p:nvSpPr>
            <p:cNvPr id="26695" name="Oval 71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96" name="Oval 72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97" name="Oval 73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" name="Group 74"/>
          <p:cNvGrpSpPr>
            <a:grpSpLocks/>
          </p:cNvGrpSpPr>
          <p:nvPr/>
        </p:nvGrpSpPr>
        <p:grpSpPr bwMode="auto">
          <a:xfrm>
            <a:off x="2081213" y="3257550"/>
            <a:ext cx="377825" cy="360363"/>
            <a:chOff x="309" y="1979"/>
            <a:chExt cx="238" cy="227"/>
          </a:xfrm>
        </p:grpSpPr>
        <p:sp>
          <p:nvSpPr>
            <p:cNvPr id="26699" name="Oval 75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00" name="Oval 76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01" name="Oval 77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702" name="AutoShape 78"/>
          <p:cNvSpPr>
            <a:spLocks noChangeArrowheads="1"/>
          </p:cNvSpPr>
          <p:nvPr/>
        </p:nvSpPr>
        <p:spPr bwMode="auto">
          <a:xfrm>
            <a:off x="712788" y="3611563"/>
            <a:ext cx="209550" cy="144462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03" name="AutoShape 79"/>
          <p:cNvSpPr>
            <a:spLocks noChangeArrowheads="1"/>
          </p:cNvSpPr>
          <p:nvPr/>
        </p:nvSpPr>
        <p:spPr bwMode="auto">
          <a:xfrm>
            <a:off x="1144588" y="3546475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04" name="AutoShape 80"/>
          <p:cNvSpPr>
            <a:spLocks noChangeArrowheads="1"/>
          </p:cNvSpPr>
          <p:nvPr/>
        </p:nvSpPr>
        <p:spPr bwMode="auto">
          <a:xfrm>
            <a:off x="1576388" y="3617913"/>
            <a:ext cx="209550" cy="144462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05" name="AutoShape 81"/>
          <p:cNvSpPr>
            <a:spLocks noChangeArrowheads="1"/>
          </p:cNvSpPr>
          <p:nvPr/>
        </p:nvSpPr>
        <p:spPr bwMode="auto">
          <a:xfrm>
            <a:off x="2081213" y="3617913"/>
            <a:ext cx="209550" cy="144462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06" name="AutoShape 82"/>
          <p:cNvSpPr>
            <a:spLocks noChangeArrowheads="1"/>
          </p:cNvSpPr>
          <p:nvPr/>
        </p:nvSpPr>
        <p:spPr bwMode="auto">
          <a:xfrm>
            <a:off x="712788" y="3744913"/>
            <a:ext cx="209550" cy="144462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07" name="AutoShape 83"/>
          <p:cNvSpPr>
            <a:spLocks noChangeArrowheads="1"/>
          </p:cNvSpPr>
          <p:nvPr/>
        </p:nvSpPr>
        <p:spPr bwMode="auto">
          <a:xfrm>
            <a:off x="1360488" y="368935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08" name="AutoShape 84"/>
          <p:cNvSpPr>
            <a:spLocks noChangeArrowheads="1"/>
          </p:cNvSpPr>
          <p:nvPr/>
        </p:nvSpPr>
        <p:spPr bwMode="auto">
          <a:xfrm>
            <a:off x="639763" y="368935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09" name="AutoShape 85"/>
          <p:cNvSpPr>
            <a:spLocks noChangeArrowheads="1"/>
          </p:cNvSpPr>
          <p:nvPr/>
        </p:nvSpPr>
        <p:spPr bwMode="auto">
          <a:xfrm>
            <a:off x="1073150" y="368935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10" name="AutoShape 86"/>
          <p:cNvSpPr>
            <a:spLocks noChangeArrowheads="1"/>
          </p:cNvSpPr>
          <p:nvPr/>
        </p:nvSpPr>
        <p:spPr bwMode="auto">
          <a:xfrm>
            <a:off x="1592263" y="3767138"/>
            <a:ext cx="209550" cy="144462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11" name="AutoShape 87"/>
          <p:cNvSpPr>
            <a:spLocks noChangeArrowheads="1"/>
          </p:cNvSpPr>
          <p:nvPr/>
        </p:nvSpPr>
        <p:spPr bwMode="auto">
          <a:xfrm>
            <a:off x="1884363" y="3622675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1" name="Group 88"/>
          <p:cNvGrpSpPr>
            <a:grpSpLocks/>
          </p:cNvGrpSpPr>
          <p:nvPr/>
        </p:nvGrpSpPr>
        <p:grpSpPr bwMode="auto">
          <a:xfrm>
            <a:off x="2462213" y="1136650"/>
            <a:ext cx="377825" cy="360363"/>
            <a:chOff x="309" y="1979"/>
            <a:chExt cx="238" cy="227"/>
          </a:xfrm>
        </p:grpSpPr>
        <p:sp>
          <p:nvSpPr>
            <p:cNvPr id="26713" name="Oval 89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14" name="Oval 90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15" name="Oval 91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" name="Group 92"/>
          <p:cNvGrpSpPr>
            <a:grpSpLocks/>
          </p:cNvGrpSpPr>
          <p:nvPr/>
        </p:nvGrpSpPr>
        <p:grpSpPr bwMode="auto">
          <a:xfrm>
            <a:off x="2455863" y="1963738"/>
            <a:ext cx="377825" cy="360362"/>
            <a:chOff x="309" y="1979"/>
            <a:chExt cx="238" cy="227"/>
          </a:xfrm>
        </p:grpSpPr>
        <p:sp>
          <p:nvSpPr>
            <p:cNvPr id="26717" name="Oval 93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18" name="Oval 94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19" name="Oval 95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3" name="Group 96"/>
          <p:cNvGrpSpPr>
            <a:grpSpLocks/>
          </p:cNvGrpSpPr>
          <p:nvPr/>
        </p:nvGrpSpPr>
        <p:grpSpPr bwMode="auto">
          <a:xfrm>
            <a:off x="2439988" y="2825750"/>
            <a:ext cx="377825" cy="360363"/>
            <a:chOff x="309" y="1979"/>
            <a:chExt cx="238" cy="227"/>
          </a:xfrm>
        </p:grpSpPr>
        <p:sp>
          <p:nvSpPr>
            <p:cNvPr id="26721" name="Oval 97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22" name="Oval 98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23" name="Oval 99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724" name="AutoShape 100"/>
          <p:cNvSpPr>
            <a:spLocks noChangeArrowheads="1"/>
          </p:cNvSpPr>
          <p:nvPr/>
        </p:nvSpPr>
        <p:spPr bwMode="auto">
          <a:xfrm>
            <a:off x="2297113" y="368935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25" name="AutoShape 101"/>
          <p:cNvSpPr>
            <a:spLocks noChangeArrowheads="1"/>
          </p:cNvSpPr>
          <p:nvPr/>
        </p:nvSpPr>
        <p:spPr bwMode="auto">
          <a:xfrm>
            <a:off x="3203575" y="1628775"/>
            <a:ext cx="2159000" cy="2376488"/>
          </a:xfrm>
          <a:prstGeom prst="can">
            <a:avLst>
              <a:gd name="adj" fmla="val 41252"/>
            </a:avLst>
          </a:prstGeom>
          <a:gradFill rotWithShape="1">
            <a:gsLst>
              <a:gs pos="0">
                <a:srgbClr val="E7F1FF">
                  <a:alpha val="50000"/>
                </a:srgbClr>
              </a:gs>
              <a:gs pos="100000">
                <a:srgbClr val="B3D2FF">
                  <a:alpha val="50000"/>
                </a:srgbClr>
              </a:gs>
            </a:gsLst>
            <a:lin ang="5400000" scaled="1"/>
          </a:gradFill>
          <a:ln w="9525">
            <a:solidFill>
              <a:srgbClr val="77C1C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26" name="AutoShape 102"/>
          <p:cNvSpPr>
            <a:spLocks noChangeArrowheads="1"/>
          </p:cNvSpPr>
          <p:nvPr/>
        </p:nvSpPr>
        <p:spPr bwMode="auto">
          <a:xfrm>
            <a:off x="3635375" y="3716338"/>
            <a:ext cx="144463" cy="177800"/>
          </a:xfrm>
          <a:prstGeom prst="irregularSeal2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27" name="Freeform 103"/>
          <p:cNvSpPr>
            <a:spLocks/>
          </p:cNvSpPr>
          <p:nvPr/>
        </p:nvSpPr>
        <p:spPr bwMode="auto">
          <a:xfrm>
            <a:off x="3492500" y="2492375"/>
            <a:ext cx="236538" cy="1349375"/>
          </a:xfrm>
          <a:custGeom>
            <a:avLst/>
            <a:gdLst/>
            <a:ahLst/>
            <a:cxnLst>
              <a:cxn ang="0">
                <a:pos x="149" y="850"/>
              </a:cxn>
              <a:cxn ang="0">
                <a:pos x="90" y="685"/>
              </a:cxn>
              <a:cxn ang="0">
                <a:pos x="77" y="636"/>
              </a:cxn>
              <a:cxn ang="0">
                <a:pos x="23" y="350"/>
              </a:cxn>
              <a:cxn ang="0">
                <a:pos x="17" y="0"/>
              </a:cxn>
              <a:cxn ang="0">
                <a:pos x="104" y="21"/>
              </a:cxn>
              <a:cxn ang="0">
                <a:pos x="83" y="105"/>
              </a:cxn>
              <a:cxn ang="0">
                <a:pos x="70" y="155"/>
              </a:cxn>
              <a:cxn ang="0">
                <a:pos x="103" y="415"/>
              </a:cxn>
              <a:cxn ang="0">
                <a:pos x="110" y="702"/>
              </a:cxn>
              <a:cxn ang="0">
                <a:pos x="149" y="850"/>
              </a:cxn>
            </a:cxnLst>
            <a:rect l="0" t="0" r="r" b="b"/>
            <a:pathLst>
              <a:path w="149" h="850">
                <a:moveTo>
                  <a:pt x="149" y="850"/>
                </a:moveTo>
                <a:cubicBezTo>
                  <a:pt x="129" y="799"/>
                  <a:pt x="109" y="738"/>
                  <a:pt x="90" y="685"/>
                </a:cubicBezTo>
                <a:cubicBezTo>
                  <a:pt x="85" y="670"/>
                  <a:pt x="77" y="636"/>
                  <a:pt x="77" y="636"/>
                </a:cubicBezTo>
                <a:cubicBezTo>
                  <a:pt x="71" y="520"/>
                  <a:pt x="72" y="443"/>
                  <a:pt x="23" y="350"/>
                </a:cubicBezTo>
                <a:cubicBezTo>
                  <a:pt x="20" y="265"/>
                  <a:pt x="0" y="88"/>
                  <a:pt x="17" y="0"/>
                </a:cubicBezTo>
                <a:cubicBezTo>
                  <a:pt x="17" y="0"/>
                  <a:pt x="75" y="18"/>
                  <a:pt x="104" y="21"/>
                </a:cubicBezTo>
                <a:cubicBezTo>
                  <a:pt x="85" y="110"/>
                  <a:pt x="111" y="29"/>
                  <a:pt x="83" y="105"/>
                </a:cubicBezTo>
                <a:cubicBezTo>
                  <a:pt x="78" y="121"/>
                  <a:pt x="70" y="155"/>
                  <a:pt x="70" y="155"/>
                </a:cubicBezTo>
                <a:cubicBezTo>
                  <a:pt x="82" y="243"/>
                  <a:pt x="61" y="339"/>
                  <a:pt x="103" y="415"/>
                </a:cubicBezTo>
                <a:cubicBezTo>
                  <a:pt x="128" y="507"/>
                  <a:pt x="130" y="609"/>
                  <a:pt x="110" y="702"/>
                </a:cubicBezTo>
                <a:lnTo>
                  <a:pt x="149" y="850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728" name="Freeform 104"/>
          <p:cNvSpPr>
            <a:spLocks/>
          </p:cNvSpPr>
          <p:nvPr/>
        </p:nvSpPr>
        <p:spPr bwMode="auto">
          <a:xfrm>
            <a:off x="3924300" y="2565400"/>
            <a:ext cx="236538" cy="1317625"/>
          </a:xfrm>
          <a:custGeom>
            <a:avLst/>
            <a:gdLst/>
            <a:ahLst/>
            <a:cxnLst>
              <a:cxn ang="0">
                <a:pos x="149" y="830"/>
              </a:cxn>
              <a:cxn ang="0">
                <a:pos x="90" y="665"/>
              </a:cxn>
              <a:cxn ang="0">
                <a:pos x="77" y="616"/>
              </a:cxn>
              <a:cxn ang="0">
                <a:pos x="23" y="330"/>
              </a:cxn>
              <a:cxn ang="0">
                <a:pos x="17" y="0"/>
              </a:cxn>
              <a:cxn ang="0">
                <a:pos x="107" y="5"/>
              </a:cxn>
              <a:cxn ang="0">
                <a:pos x="83" y="85"/>
              </a:cxn>
              <a:cxn ang="0">
                <a:pos x="70" y="135"/>
              </a:cxn>
              <a:cxn ang="0">
                <a:pos x="103" y="395"/>
              </a:cxn>
              <a:cxn ang="0">
                <a:pos x="110" y="682"/>
              </a:cxn>
              <a:cxn ang="0">
                <a:pos x="149" y="830"/>
              </a:cxn>
            </a:cxnLst>
            <a:rect l="0" t="0" r="r" b="b"/>
            <a:pathLst>
              <a:path w="149" h="830">
                <a:moveTo>
                  <a:pt x="149" y="830"/>
                </a:moveTo>
                <a:cubicBezTo>
                  <a:pt x="129" y="779"/>
                  <a:pt x="109" y="718"/>
                  <a:pt x="90" y="665"/>
                </a:cubicBezTo>
                <a:cubicBezTo>
                  <a:pt x="85" y="650"/>
                  <a:pt x="77" y="616"/>
                  <a:pt x="77" y="616"/>
                </a:cubicBezTo>
                <a:cubicBezTo>
                  <a:pt x="71" y="500"/>
                  <a:pt x="72" y="423"/>
                  <a:pt x="23" y="330"/>
                </a:cubicBezTo>
                <a:cubicBezTo>
                  <a:pt x="20" y="245"/>
                  <a:pt x="0" y="88"/>
                  <a:pt x="17" y="0"/>
                </a:cubicBezTo>
                <a:cubicBezTo>
                  <a:pt x="17" y="0"/>
                  <a:pt x="78" y="2"/>
                  <a:pt x="107" y="5"/>
                </a:cubicBezTo>
                <a:cubicBezTo>
                  <a:pt x="88" y="94"/>
                  <a:pt x="111" y="9"/>
                  <a:pt x="83" y="85"/>
                </a:cubicBezTo>
                <a:cubicBezTo>
                  <a:pt x="78" y="101"/>
                  <a:pt x="70" y="135"/>
                  <a:pt x="70" y="135"/>
                </a:cubicBezTo>
                <a:cubicBezTo>
                  <a:pt x="82" y="223"/>
                  <a:pt x="61" y="319"/>
                  <a:pt x="103" y="395"/>
                </a:cubicBezTo>
                <a:cubicBezTo>
                  <a:pt x="128" y="487"/>
                  <a:pt x="130" y="589"/>
                  <a:pt x="110" y="682"/>
                </a:cubicBezTo>
                <a:lnTo>
                  <a:pt x="149" y="830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729" name="AutoShape 105"/>
          <p:cNvSpPr>
            <a:spLocks noChangeArrowheads="1"/>
          </p:cNvSpPr>
          <p:nvPr/>
        </p:nvSpPr>
        <p:spPr bwMode="auto">
          <a:xfrm>
            <a:off x="4067175" y="3789363"/>
            <a:ext cx="209550" cy="144462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30" name="AutoShape 106"/>
          <p:cNvSpPr>
            <a:spLocks noChangeArrowheads="1"/>
          </p:cNvSpPr>
          <p:nvPr/>
        </p:nvSpPr>
        <p:spPr bwMode="auto">
          <a:xfrm>
            <a:off x="4427538" y="3789363"/>
            <a:ext cx="209550" cy="144462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31" name="Freeform 107"/>
          <p:cNvSpPr>
            <a:spLocks/>
          </p:cNvSpPr>
          <p:nvPr/>
        </p:nvSpPr>
        <p:spPr bwMode="auto">
          <a:xfrm>
            <a:off x="4427538" y="2636838"/>
            <a:ext cx="250825" cy="1362075"/>
          </a:xfrm>
          <a:custGeom>
            <a:avLst/>
            <a:gdLst/>
            <a:ahLst/>
            <a:cxnLst>
              <a:cxn ang="0">
                <a:pos x="158" y="858"/>
              </a:cxn>
              <a:cxn ang="0">
                <a:pos x="99" y="693"/>
              </a:cxn>
              <a:cxn ang="0">
                <a:pos x="86" y="644"/>
              </a:cxn>
              <a:cxn ang="0">
                <a:pos x="32" y="358"/>
              </a:cxn>
              <a:cxn ang="0">
                <a:pos x="17" y="12"/>
              </a:cxn>
              <a:cxn ang="0">
                <a:pos x="119" y="3"/>
              </a:cxn>
              <a:cxn ang="0">
                <a:pos x="92" y="113"/>
              </a:cxn>
              <a:cxn ang="0">
                <a:pos x="79" y="163"/>
              </a:cxn>
              <a:cxn ang="0">
                <a:pos x="112" y="423"/>
              </a:cxn>
              <a:cxn ang="0">
                <a:pos x="119" y="710"/>
              </a:cxn>
              <a:cxn ang="0">
                <a:pos x="158" y="858"/>
              </a:cxn>
            </a:cxnLst>
            <a:rect l="0" t="0" r="r" b="b"/>
            <a:pathLst>
              <a:path w="158" h="858">
                <a:moveTo>
                  <a:pt x="158" y="858"/>
                </a:moveTo>
                <a:cubicBezTo>
                  <a:pt x="138" y="807"/>
                  <a:pt x="118" y="746"/>
                  <a:pt x="99" y="693"/>
                </a:cubicBezTo>
                <a:cubicBezTo>
                  <a:pt x="94" y="678"/>
                  <a:pt x="86" y="644"/>
                  <a:pt x="86" y="644"/>
                </a:cubicBezTo>
                <a:cubicBezTo>
                  <a:pt x="80" y="528"/>
                  <a:pt x="81" y="451"/>
                  <a:pt x="32" y="358"/>
                </a:cubicBezTo>
                <a:cubicBezTo>
                  <a:pt x="29" y="273"/>
                  <a:pt x="0" y="100"/>
                  <a:pt x="17" y="12"/>
                </a:cubicBezTo>
                <a:cubicBezTo>
                  <a:pt x="17" y="12"/>
                  <a:pt x="90" y="0"/>
                  <a:pt x="119" y="3"/>
                </a:cubicBezTo>
                <a:cubicBezTo>
                  <a:pt x="100" y="92"/>
                  <a:pt x="120" y="37"/>
                  <a:pt x="92" y="113"/>
                </a:cubicBezTo>
                <a:cubicBezTo>
                  <a:pt x="87" y="129"/>
                  <a:pt x="79" y="163"/>
                  <a:pt x="79" y="163"/>
                </a:cubicBezTo>
                <a:cubicBezTo>
                  <a:pt x="91" y="251"/>
                  <a:pt x="70" y="347"/>
                  <a:pt x="112" y="423"/>
                </a:cubicBezTo>
                <a:cubicBezTo>
                  <a:pt x="137" y="515"/>
                  <a:pt x="139" y="617"/>
                  <a:pt x="119" y="710"/>
                </a:cubicBezTo>
                <a:lnTo>
                  <a:pt x="158" y="858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732" name="Freeform 108"/>
          <p:cNvSpPr>
            <a:spLocks/>
          </p:cNvSpPr>
          <p:nvPr/>
        </p:nvSpPr>
        <p:spPr bwMode="auto">
          <a:xfrm>
            <a:off x="4932363" y="2420938"/>
            <a:ext cx="238125" cy="1350962"/>
          </a:xfrm>
          <a:custGeom>
            <a:avLst/>
            <a:gdLst/>
            <a:ahLst/>
            <a:cxnLst>
              <a:cxn ang="0">
                <a:pos x="150" y="851"/>
              </a:cxn>
              <a:cxn ang="0">
                <a:pos x="91" y="686"/>
              </a:cxn>
              <a:cxn ang="0">
                <a:pos x="78" y="637"/>
              </a:cxn>
              <a:cxn ang="0">
                <a:pos x="24" y="351"/>
              </a:cxn>
              <a:cxn ang="0">
                <a:pos x="17" y="28"/>
              </a:cxn>
              <a:cxn ang="0">
                <a:pos x="113" y="3"/>
              </a:cxn>
              <a:cxn ang="0">
                <a:pos x="84" y="106"/>
              </a:cxn>
              <a:cxn ang="0">
                <a:pos x="71" y="156"/>
              </a:cxn>
              <a:cxn ang="0">
                <a:pos x="104" y="416"/>
              </a:cxn>
              <a:cxn ang="0">
                <a:pos x="111" y="703"/>
              </a:cxn>
              <a:cxn ang="0">
                <a:pos x="150" y="851"/>
              </a:cxn>
            </a:cxnLst>
            <a:rect l="0" t="0" r="r" b="b"/>
            <a:pathLst>
              <a:path w="150" h="851">
                <a:moveTo>
                  <a:pt x="150" y="851"/>
                </a:moveTo>
                <a:cubicBezTo>
                  <a:pt x="130" y="800"/>
                  <a:pt x="110" y="739"/>
                  <a:pt x="91" y="686"/>
                </a:cubicBezTo>
                <a:cubicBezTo>
                  <a:pt x="86" y="671"/>
                  <a:pt x="78" y="637"/>
                  <a:pt x="78" y="637"/>
                </a:cubicBezTo>
                <a:cubicBezTo>
                  <a:pt x="72" y="521"/>
                  <a:pt x="73" y="444"/>
                  <a:pt x="24" y="351"/>
                </a:cubicBezTo>
                <a:cubicBezTo>
                  <a:pt x="21" y="266"/>
                  <a:pt x="0" y="116"/>
                  <a:pt x="17" y="28"/>
                </a:cubicBezTo>
                <a:cubicBezTo>
                  <a:pt x="17" y="28"/>
                  <a:pt x="84" y="0"/>
                  <a:pt x="113" y="3"/>
                </a:cubicBezTo>
                <a:cubicBezTo>
                  <a:pt x="94" y="92"/>
                  <a:pt x="112" y="30"/>
                  <a:pt x="84" y="106"/>
                </a:cubicBezTo>
                <a:cubicBezTo>
                  <a:pt x="79" y="122"/>
                  <a:pt x="71" y="156"/>
                  <a:pt x="71" y="156"/>
                </a:cubicBezTo>
                <a:cubicBezTo>
                  <a:pt x="83" y="244"/>
                  <a:pt x="62" y="340"/>
                  <a:pt x="104" y="416"/>
                </a:cubicBezTo>
                <a:cubicBezTo>
                  <a:pt x="129" y="508"/>
                  <a:pt x="131" y="610"/>
                  <a:pt x="111" y="703"/>
                </a:cubicBezTo>
                <a:lnTo>
                  <a:pt x="150" y="851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733" name="Freeform 109"/>
          <p:cNvSpPr>
            <a:spLocks/>
          </p:cNvSpPr>
          <p:nvPr/>
        </p:nvSpPr>
        <p:spPr bwMode="auto">
          <a:xfrm>
            <a:off x="3203575" y="2349500"/>
            <a:ext cx="431800" cy="1390650"/>
          </a:xfrm>
          <a:custGeom>
            <a:avLst/>
            <a:gdLst/>
            <a:ahLst/>
            <a:cxnLst>
              <a:cxn ang="0">
                <a:pos x="259" y="876"/>
              </a:cxn>
              <a:cxn ang="0">
                <a:pos x="199" y="715"/>
              </a:cxn>
              <a:cxn ang="0">
                <a:pos x="176" y="666"/>
              </a:cxn>
              <a:cxn ang="0">
                <a:pos x="77" y="380"/>
              </a:cxn>
              <a:cxn ang="0">
                <a:pos x="31" y="0"/>
              </a:cxn>
              <a:cxn ang="0">
                <a:pos x="253" y="57"/>
              </a:cxn>
              <a:cxn ang="0">
                <a:pos x="214" y="135"/>
              </a:cxn>
              <a:cxn ang="0">
                <a:pos x="232" y="201"/>
              </a:cxn>
              <a:cxn ang="0">
                <a:pos x="223" y="445"/>
              </a:cxn>
              <a:cxn ang="0">
                <a:pos x="236" y="732"/>
              </a:cxn>
              <a:cxn ang="0">
                <a:pos x="259" y="876"/>
              </a:cxn>
            </a:cxnLst>
            <a:rect l="0" t="0" r="r" b="b"/>
            <a:pathLst>
              <a:path w="272" h="876">
                <a:moveTo>
                  <a:pt x="259" y="876"/>
                </a:moveTo>
                <a:cubicBezTo>
                  <a:pt x="222" y="825"/>
                  <a:pt x="234" y="768"/>
                  <a:pt x="199" y="715"/>
                </a:cubicBezTo>
                <a:cubicBezTo>
                  <a:pt x="190" y="700"/>
                  <a:pt x="176" y="666"/>
                  <a:pt x="176" y="666"/>
                </a:cubicBezTo>
                <a:cubicBezTo>
                  <a:pt x="165" y="550"/>
                  <a:pt x="166" y="473"/>
                  <a:pt x="77" y="380"/>
                </a:cubicBezTo>
                <a:cubicBezTo>
                  <a:pt x="72" y="295"/>
                  <a:pt x="0" y="88"/>
                  <a:pt x="31" y="0"/>
                </a:cubicBezTo>
                <a:cubicBezTo>
                  <a:pt x="31" y="0"/>
                  <a:pt x="200" y="54"/>
                  <a:pt x="253" y="57"/>
                </a:cubicBezTo>
                <a:lnTo>
                  <a:pt x="214" y="135"/>
                </a:lnTo>
                <a:cubicBezTo>
                  <a:pt x="204" y="151"/>
                  <a:pt x="232" y="201"/>
                  <a:pt x="232" y="201"/>
                </a:cubicBezTo>
                <a:cubicBezTo>
                  <a:pt x="254" y="289"/>
                  <a:pt x="146" y="369"/>
                  <a:pt x="223" y="445"/>
                </a:cubicBezTo>
                <a:cubicBezTo>
                  <a:pt x="269" y="537"/>
                  <a:pt x="272" y="639"/>
                  <a:pt x="236" y="732"/>
                </a:cubicBezTo>
                <a:lnTo>
                  <a:pt x="259" y="876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734" name="Freeform 110"/>
          <p:cNvSpPr>
            <a:spLocks/>
          </p:cNvSpPr>
          <p:nvPr/>
        </p:nvSpPr>
        <p:spPr bwMode="auto">
          <a:xfrm>
            <a:off x="3635375" y="2565400"/>
            <a:ext cx="406400" cy="1308100"/>
          </a:xfrm>
          <a:custGeom>
            <a:avLst/>
            <a:gdLst/>
            <a:ahLst/>
            <a:cxnLst>
              <a:cxn ang="0">
                <a:pos x="229" y="824"/>
              </a:cxn>
              <a:cxn ang="0">
                <a:pos x="170" y="659"/>
              </a:cxn>
              <a:cxn ang="0">
                <a:pos x="157" y="610"/>
              </a:cxn>
              <a:cxn ang="0">
                <a:pos x="62" y="330"/>
              </a:cxn>
              <a:cxn ang="0">
                <a:pos x="17" y="0"/>
              </a:cxn>
              <a:cxn ang="0">
                <a:pos x="188" y="18"/>
              </a:cxn>
              <a:cxn ang="0">
                <a:pos x="236" y="18"/>
              </a:cxn>
              <a:cxn ang="0">
                <a:pos x="215" y="78"/>
              </a:cxn>
              <a:cxn ang="0">
                <a:pos x="212" y="144"/>
              </a:cxn>
              <a:cxn ang="0">
                <a:pos x="227" y="387"/>
              </a:cxn>
              <a:cxn ang="0">
                <a:pos x="236" y="666"/>
              </a:cxn>
              <a:cxn ang="0">
                <a:pos x="229" y="824"/>
              </a:cxn>
            </a:cxnLst>
            <a:rect l="0" t="0" r="r" b="b"/>
            <a:pathLst>
              <a:path w="256" h="824">
                <a:moveTo>
                  <a:pt x="229" y="824"/>
                </a:moveTo>
                <a:cubicBezTo>
                  <a:pt x="209" y="773"/>
                  <a:pt x="189" y="712"/>
                  <a:pt x="170" y="659"/>
                </a:cubicBezTo>
                <a:cubicBezTo>
                  <a:pt x="165" y="644"/>
                  <a:pt x="157" y="610"/>
                  <a:pt x="157" y="610"/>
                </a:cubicBezTo>
                <a:cubicBezTo>
                  <a:pt x="151" y="494"/>
                  <a:pt x="111" y="423"/>
                  <a:pt x="62" y="330"/>
                </a:cubicBezTo>
                <a:cubicBezTo>
                  <a:pt x="59" y="245"/>
                  <a:pt x="0" y="88"/>
                  <a:pt x="17" y="0"/>
                </a:cubicBezTo>
                <a:cubicBezTo>
                  <a:pt x="17" y="0"/>
                  <a:pt x="159" y="15"/>
                  <a:pt x="188" y="18"/>
                </a:cubicBezTo>
                <a:cubicBezTo>
                  <a:pt x="218" y="27"/>
                  <a:pt x="232" y="8"/>
                  <a:pt x="236" y="18"/>
                </a:cubicBezTo>
                <a:cubicBezTo>
                  <a:pt x="240" y="28"/>
                  <a:pt x="219" y="57"/>
                  <a:pt x="215" y="78"/>
                </a:cubicBezTo>
                <a:cubicBezTo>
                  <a:pt x="210" y="94"/>
                  <a:pt x="212" y="144"/>
                  <a:pt x="212" y="144"/>
                </a:cubicBezTo>
                <a:cubicBezTo>
                  <a:pt x="224" y="232"/>
                  <a:pt x="185" y="311"/>
                  <a:pt x="227" y="387"/>
                </a:cubicBezTo>
                <a:cubicBezTo>
                  <a:pt x="252" y="479"/>
                  <a:pt x="256" y="573"/>
                  <a:pt x="236" y="666"/>
                </a:cubicBezTo>
                <a:lnTo>
                  <a:pt x="229" y="824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735" name="Freeform 111"/>
          <p:cNvSpPr>
            <a:spLocks/>
          </p:cNvSpPr>
          <p:nvPr/>
        </p:nvSpPr>
        <p:spPr bwMode="auto">
          <a:xfrm>
            <a:off x="4140200" y="2636838"/>
            <a:ext cx="457200" cy="1333500"/>
          </a:xfrm>
          <a:custGeom>
            <a:avLst/>
            <a:gdLst/>
            <a:ahLst/>
            <a:cxnLst>
              <a:cxn ang="0">
                <a:pos x="224" y="840"/>
              </a:cxn>
              <a:cxn ang="0">
                <a:pos x="128" y="696"/>
              </a:cxn>
              <a:cxn ang="0">
                <a:pos x="116" y="648"/>
              </a:cxn>
              <a:cxn ang="0">
                <a:pos x="68" y="360"/>
              </a:cxn>
              <a:cxn ang="0">
                <a:pos x="17" y="33"/>
              </a:cxn>
              <a:cxn ang="0">
                <a:pos x="278" y="3"/>
              </a:cxn>
              <a:cxn ang="0">
                <a:pos x="260" y="102"/>
              </a:cxn>
              <a:cxn ang="0">
                <a:pos x="215" y="153"/>
              </a:cxn>
              <a:cxn ang="0">
                <a:pos x="201" y="426"/>
              </a:cxn>
              <a:cxn ang="0">
                <a:pos x="208" y="713"/>
              </a:cxn>
              <a:cxn ang="0">
                <a:pos x="224" y="840"/>
              </a:cxn>
            </a:cxnLst>
            <a:rect l="0" t="0" r="r" b="b"/>
            <a:pathLst>
              <a:path w="288" h="840">
                <a:moveTo>
                  <a:pt x="224" y="840"/>
                </a:moveTo>
                <a:cubicBezTo>
                  <a:pt x="204" y="789"/>
                  <a:pt x="147" y="749"/>
                  <a:pt x="128" y="696"/>
                </a:cubicBezTo>
                <a:cubicBezTo>
                  <a:pt x="123" y="681"/>
                  <a:pt x="116" y="648"/>
                  <a:pt x="116" y="648"/>
                </a:cubicBezTo>
                <a:cubicBezTo>
                  <a:pt x="110" y="532"/>
                  <a:pt x="117" y="453"/>
                  <a:pt x="68" y="360"/>
                </a:cubicBezTo>
                <a:cubicBezTo>
                  <a:pt x="65" y="275"/>
                  <a:pt x="0" y="121"/>
                  <a:pt x="17" y="33"/>
                </a:cubicBezTo>
                <a:cubicBezTo>
                  <a:pt x="14" y="30"/>
                  <a:pt x="249" y="0"/>
                  <a:pt x="278" y="3"/>
                </a:cubicBezTo>
                <a:cubicBezTo>
                  <a:pt x="259" y="92"/>
                  <a:pt x="288" y="26"/>
                  <a:pt x="260" y="102"/>
                </a:cubicBezTo>
                <a:cubicBezTo>
                  <a:pt x="255" y="118"/>
                  <a:pt x="215" y="153"/>
                  <a:pt x="215" y="153"/>
                </a:cubicBezTo>
                <a:cubicBezTo>
                  <a:pt x="227" y="241"/>
                  <a:pt x="159" y="350"/>
                  <a:pt x="201" y="426"/>
                </a:cubicBezTo>
                <a:cubicBezTo>
                  <a:pt x="226" y="518"/>
                  <a:pt x="228" y="620"/>
                  <a:pt x="208" y="713"/>
                </a:cubicBezTo>
                <a:lnTo>
                  <a:pt x="224" y="840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736" name="Freeform 112"/>
          <p:cNvSpPr>
            <a:spLocks/>
          </p:cNvSpPr>
          <p:nvPr/>
        </p:nvSpPr>
        <p:spPr bwMode="auto">
          <a:xfrm>
            <a:off x="4643438" y="2420938"/>
            <a:ext cx="436562" cy="1409700"/>
          </a:xfrm>
          <a:custGeom>
            <a:avLst/>
            <a:gdLst/>
            <a:ahLst/>
            <a:cxnLst>
              <a:cxn ang="0">
                <a:pos x="140" y="888"/>
              </a:cxn>
              <a:cxn ang="0">
                <a:pos x="91" y="755"/>
              </a:cxn>
              <a:cxn ang="0">
                <a:pos x="78" y="706"/>
              </a:cxn>
              <a:cxn ang="0">
                <a:pos x="24" y="420"/>
              </a:cxn>
              <a:cxn ang="0">
                <a:pos x="17" y="97"/>
              </a:cxn>
              <a:cxn ang="0">
                <a:pos x="161" y="54"/>
              </a:cxn>
              <a:cxn ang="0">
                <a:pos x="272" y="0"/>
              </a:cxn>
              <a:cxn ang="0">
                <a:pos x="263" y="195"/>
              </a:cxn>
              <a:cxn ang="0">
                <a:pos x="200" y="423"/>
              </a:cxn>
              <a:cxn ang="0">
                <a:pos x="173" y="714"/>
              </a:cxn>
              <a:cxn ang="0">
                <a:pos x="140" y="888"/>
              </a:cxn>
            </a:cxnLst>
            <a:rect l="0" t="0" r="r" b="b"/>
            <a:pathLst>
              <a:path w="275" h="888">
                <a:moveTo>
                  <a:pt x="140" y="888"/>
                </a:moveTo>
                <a:cubicBezTo>
                  <a:pt x="120" y="837"/>
                  <a:pt x="110" y="808"/>
                  <a:pt x="91" y="755"/>
                </a:cubicBezTo>
                <a:cubicBezTo>
                  <a:pt x="86" y="740"/>
                  <a:pt x="78" y="706"/>
                  <a:pt x="78" y="706"/>
                </a:cubicBezTo>
                <a:cubicBezTo>
                  <a:pt x="72" y="590"/>
                  <a:pt x="73" y="513"/>
                  <a:pt x="24" y="420"/>
                </a:cubicBezTo>
                <a:cubicBezTo>
                  <a:pt x="21" y="335"/>
                  <a:pt x="0" y="185"/>
                  <a:pt x="17" y="97"/>
                </a:cubicBezTo>
                <a:lnTo>
                  <a:pt x="161" y="54"/>
                </a:lnTo>
                <a:lnTo>
                  <a:pt x="272" y="0"/>
                </a:lnTo>
                <a:cubicBezTo>
                  <a:pt x="267" y="16"/>
                  <a:pt x="263" y="195"/>
                  <a:pt x="263" y="195"/>
                </a:cubicBezTo>
                <a:cubicBezTo>
                  <a:pt x="275" y="283"/>
                  <a:pt x="158" y="347"/>
                  <a:pt x="200" y="423"/>
                </a:cubicBezTo>
                <a:cubicBezTo>
                  <a:pt x="225" y="515"/>
                  <a:pt x="193" y="621"/>
                  <a:pt x="173" y="714"/>
                </a:cubicBezTo>
                <a:lnTo>
                  <a:pt x="140" y="888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737" name="AutoShape 113"/>
          <p:cNvSpPr>
            <a:spLocks noChangeArrowheads="1"/>
          </p:cNvSpPr>
          <p:nvPr/>
        </p:nvSpPr>
        <p:spPr bwMode="auto">
          <a:xfrm>
            <a:off x="3203575" y="260350"/>
            <a:ext cx="2159000" cy="3744913"/>
          </a:xfrm>
          <a:prstGeom prst="can">
            <a:avLst>
              <a:gd name="adj" fmla="val 43364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38" name="Text Box 114"/>
          <p:cNvSpPr txBox="1">
            <a:spLocks noChangeArrowheads="1"/>
          </p:cNvSpPr>
          <p:nvPr/>
        </p:nvSpPr>
        <p:spPr bwMode="auto">
          <a:xfrm>
            <a:off x="5508625" y="692697"/>
            <a:ext cx="34385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uk-UA" sz="2800" b="1" i="1" dirty="0">
                <a:solidFill>
                  <a:srgbClr val="FF0000"/>
                </a:solidFill>
                <a:latin typeface="Times New Roman" pitchFamily="18" charset="0"/>
              </a:rPr>
              <a:t>Дослід.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uk-UA" sz="2800" i="1" dirty="0">
                <a:solidFill>
                  <a:schemeClr val="bg1"/>
                </a:solidFill>
                <a:latin typeface="Times New Roman" pitchFamily="18" charset="0"/>
              </a:rPr>
              <a:t> Покладемо на дно стакана кристалики марганцівки.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uk-UA" sz="2800" i="1" dirty="0">
                <a:solidFill>
                  <a:schemeClr val="bg1"/>
                </a:solidFill>
                <a:latin typeface="Times New Roman" pitchFamily="18" charset="0"/>
              </a:rPr>
              <a:t> Наллємо у стакан воду.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uk-UA" sz="2800" i="1" dirty="0">
                <a:solidFill>
                  <a:schemeClr val="bg1"/>
                </a:solidFill>
                <a:latin typeface="Times New Roman" pitchFamily="18" charset="0"/>
              </a:rPr>
              <a:t> Побачимо, що вода змінює забарвлення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uk-UA" sz="2800" i="1" dirty="0">
                <a:solidFill>
                  <a:schemeClr val="bg1"/>
                </a:solidFill>
                <a:latin typeface="Times New Roman" pitchFamily="18" charset="0"/>
              </a:rPr>
              <a:t> Це молекули води проникають між часточками марганцівки.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739" name="Text Box 115"/>
          <p:cNvSpPr txBox="1">
            <a:spLocks noChangeArrowheads="1"/>
          </p:cNvSpPr>
          <p:nvPr/>
        </p:nvSpPr>
        <p:spPr bwMode="auto">
          <a:xfrm>
            <a:off x="539750" y="4149725"/>
            <a:ext cx="47529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solidFill>
                  <a:srgbClr val="FF3300"/>
                </a:solidFill>
              </a:rPr>
              <a:t>Дифузія </a:t>
            </a:r>
            <a:r>
              <a:rPr lang="uk-UA" sz="2400" i="1" dirty="0">
                <a:solidFill>
                  <a:srgbClr val="FF3300"/>
                </a:solidFill>
              </a:rPr>
              <a:t>(з латинської </a:t>
            </a:r>
            <a:r>
              <a:rPr lang="uk-UA" sz="2400" i="1" dirty="0" err="1">
                <a:solidFill>
                  <a:srgbClr val="FF3300"/>
                </a:solidFill>
              </a:rPr>
              <a:t>diffusio</a:t>
            </a:r>
            <a:r>
              <a:rPr lang="uk-UA" sz="2400" i="1" dirty="0">
                <a:solidFill>
                  <a:srgbClr val="FF3300"/>
                </a:solidFill>
              </a:rPr>
              <a:t> –  </a:t>
            </a:r>
            <a:r>
              <a:rPr lang="uk-UA" sz="2400" i="1" dirty="0" err="1">
                <a:solidFill>
                  <a:srgbClr val="FF3300"/>
                </a:solidFill>
              </a:rPr>
              <a:t>“поширення”</a:t>
            </a:r>
            <a:r>
              <a:rPr lang="uk-UA" sz="2400" i="1" dirty="0">
                <a:solidFill>
                  <a:srgbClr val="FF3300"/>
                </a:solidFill>
              </a:rPr>
              <a:t>, </a:t>
            </a:r>
            <a:r>
              <a:rPr lang="uk-UA" sz="2400" i="1" dirty="0" err="1">
                <a:solidFill>
                  <a:srgbClr val="FF3300"/>
                </a:solidFill>
              </a:rPr>
              <a:t>“розтікання”</a:t>
            </a:r>
            <a:r>
              <a:rPr lang="uk-UA" sz="2400" i="1" dirty="0">
                <a:solidFill>
                  <a:srgbClr val="FF3300"/>
                </a:solidFill>
              </a:rPr>
              <a:t>, </a:t>
            </a:r>
            <a:r>
              <a:rPr lang="uk-UA" sz="2400" i="1" dirty="0" err="1">
                <a:solidFill>
                  <a:srgbClr val="FF3300"/>
                </a:solidFill>
              </a:rPr>
              <a:t>“розсіювання”</a:t>
            </a:r>
            <a:r>
              <a:rPr lang="uk-UA" sz="2400" i="1" dirty="0">
                <a:solidFill>
                  <a:srgbClr val="FF3300"/>
                </a:solidFill>
              </a:rPr>
              <a:t>)</a:t>
            </a:r>
            <a:r>
              <a:rPr lang="uk-UA" sz="2400" b="1" i="1" dirty="0">
                <a:solidFill>
                  <a:srgbClr val="FF3300"/>
                </a:solidFill>
              </a:rPr>
              <a:t> – проникнення атомів та молекул однієї речовини в іншу.</a:t>
            </a:r>
            <a:endParaRPr lang="ru-RU" sz="2400" b="1" i="1" dirty="0">
              <a:solidFill>
                <a:srgbClr val="FF3300"/>
              </a:solidFill>
            </a:endParaRPr>
          </a:p>
        </p:txBody>
      </p:sp>
      <p:sp>
        <p:nvSpPr>
          <p:cNvPr id="26740" name="AutoShape 116"/>
          <p:cNvSpPr>
            <a:spLocks noChangeArrowheads="1"/>
          </p:cNvSpPr>
          <p:nvPr/>
        </p:nvSpPr>
        <p:spPr bwMode="auto">
          <a:xfrm>
            <a:off x="4932363" y="364490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41" name="AutoShape 117"/>
          <p:cNvSpPr>
            <a:spLocks noChangeArrowheads="1"/>
          </p:cNvSpPr>
          <p:nvPr/>
        </p:nvSpPr>
        <p:spPr bwMode="auto">
          <a:xfrm>
            <a:off x="4716463" y="3716338"/>
            <a:ext cx="209550" cy="144462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42" name="AutoShape 118"/>
          <p:cNvSpPr>
            <a:spLocks noChangeArrowheads="1"/>
          </p:cNvSpPr>
          <p:nvPr/>
        </p:nvSpPr>
        <p:spPr bwMode="auto">
          <a:xfrm>
            <a:off x="3851275" y="3789363"/>
            <a:ext cx="209550" cy="144462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43" name="AutoShape 119"/>
          <p:cNvSpPr>
            <a:spLocks noChangeArrowheads="1"/>
          </p:cNvSpPr>
          <p:nvPr/>
        </p:nvSpPr>
        <p:spPr bwMode="auto">
          <a:xfrm>
            <a:off x="3419475" y="364490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1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1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2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2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9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2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2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5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2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3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4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2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3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9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0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7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3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3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5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6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3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3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3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4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1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3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26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26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26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26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26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26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26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26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2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2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26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26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26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26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26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26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2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2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26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2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2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2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500"/>
                            </p:stCondLst>
                            <p:childTnLst>
                              <p:par>
                                <p:cTn id="4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76318E-6 C 0.01406 -0.00184 0.02813 -0.00369 0.03368 -0.01549 C 0.03924 -0.02728 0.03542 -0.05897 0.03368 -0.07099 C 0.03195 -0.08302 0.02518 -0.08117 0.02344 -0.08834 C 0.0217 -0.09551 0.02049 -0.10429 0.02344 -0.11424 C 0.02639 -0.12418 0.04358 -0.13343 0.0415 -0.1487 C 0.03941 -0.16396 0.01198 -0.18986 0.01042 -0.20582 C 0.00886 -0.22178 0.02795 -0.2301 0.03247 -0.24398 C 0.03698 -0.25786 0.04184 -0.27451 0.03768 -0.28884 C 0.03351 -0.30318 0.01025 -0.31845 0.00781 -0.33047 C 0.00538 -0.3425 0.01719 -0.35036 0.02344 -0.36169 C 0.02969 -0.37303 0.04219 -0.38852 0.04549 -0.398 C 0.04879 -0.40749 0.04323 -0.41512 0.04288 -0.41859 " pathEditMode="relative" ptsTypes="aaaaaaaaaaaaA">
                                      <p:cBhvr>
                                        <p:cTn id="431" dur="10000" fill="hold"/>
                                        <p:tgtEl>
                                          <p:spTgt spid="26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76318E-6 C 0.01406 -0.00184 0.02813 -0.00369 0.03368 -0.01549 C 0.03924 -0.02728 0.03542 -0.05897 0.03368 -0.07099 C 0.03195 -0.08302 0.02518 -0.08117 0.02344 -0.08834 C 0.0217 -0.09551 0.02049 -0.10429 0.02344 -0.11424 C 0.02639 -0.12418 0.04358 -0.13343 0.0415 -0.1487 C 0.03941 -0.16396 0.01198 -0.18986 0.01042 -0.20582 C 0.00886 -0.22178 0.02795 -0.2301 0.03247 -0.24398 C 0.03698 -0.25786 0.04184 -0.27451 0.03768 -0.28884 C 0.03351 -0.30318 0.01025 -0.31845 0.00781 -0.33047 C 0.00538 -0.3425 0.01719 -0.35036 0.02344 -0.36169 C 0.02969 -0.37303 0.04219 -0.38852 0.04549 -0.398 C 0.04879 -0.40749 0.04323 -0.41512 0.04288 -0.41859 " pathEditMode="relative" ptsTypes="aaaaaaaaaaaaA">
                                      <p:cBhvr>
                                        <p:cTn id="433" dur="10000" fill="hold"/>
                                        <p:tgtEl>
                                          <p:spTgt spid="26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76318E-6 C 0.01406 -0.00184 0.02813 -0.00369 0.03368 -0.01549 C 0.03924 -0.02728 0.03542 -0.05897 0.03368 -0.07099 C 0.03195 -0.08302 0.02518 -0.08117 0.02344 -0.08834 C 0.0217 -0.09551 0.02049 -0.10429 0.02344 -0.11424 C 0.02639 -0.12418 0.04358 -0.13343 0.0415 -0.1487 C 0.03941 -0.16396 0.01198 -0.18986 0.01042 -0.20582 C 0.00886 -0.22178 0.02795 -0.2301 0.03247 -0.24398 C 0.03698 -0.25786 0.04184 -0.27451 0.03768 -0.28884 C 0.03351 -0.30318 0.01025 -0.31845 0.00781 -0.33047 C 0.00538 -0.3425 0.01719 -0.35036 0.02344 -0.36169 C 0.02969 -0.37303 0.04219 -0.38852 0.04549 -0.398 C 0.04879 -0.40749 0.04323 -0.41512 0.04288 -0.41859 " pathEditMode="relative" ptsTypes="aaaaaaaaaaaaA">
                                      <p:cBhvr>
                                        <p:cTn id="435" dur="10000" fill="hold"/>
                                        <p:tgtEl>
                                          <p:spTgt spid="26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76318E-6 C 0.01406 -0.00184 0.02813 -0.00369 0.03368 -0.01549 C 0.03924 -0.02728 0.03542 -0.05897 0.03368 -0.07099 C 0.03195 -0.08302 0.02518 -0.08117 0.02344 -0.08834 C 0.0217 -0.09551 0.02049 -0.10429 0.02344 -0.11424 C 0.02639 -0.12418 0.04358 -0.13343 0.0415 -0.1487 C 0.03941 -0.16396 0.01198 -0.18986 0.01042 -0.20582 C 0.00886 -0.22178 0.02795 -0.2301 0.03247 -0.24398 C 0.03698 -0.25786 0.04184 -0.27451 0.03768 -0.28884 C 0.03351 -0.30318 0.01025 -0.31845 0.00781 -0.33047 C 0.00538 -0.3425 0.01719 -0.35036 0.02344 -0.36169 C 0.02969 -0.37303 0.04219 -0.38852 0.04549 -0.398 C 0.04879 -0.40749 0.04323 -0.41512 0.04288 -0.41859 " pathEditMode="relative" ptsTypes="aaaaaaaaaaaaA">
                                      <p:cBhvr>
                                        <p:cTn id="437" dur="10000" fill="hold"/>
                                        <p:tgtEl>
                                          <p:spTgt spid="26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06383E-6 C 0.01406 -0.00092 0.02812 -0.00162 0.03368 -0.00578 C 0.03924 -0.00994 0.03542 -0.02104 0.03368 -0.02544 C 0.03194 -0.0296 0.02517 -0.02891 0.02344 -0.03145 C 0.0217 -0.03423 0.02049 -0.03723 0.02344 -0.0407 C 0.02639 -0.04417 0.04358 -0.04741 0.04149 -0.05296 C 0.03941 -0.05828 0.01198 -0.0673 0.01042 -0.07331 C 0.00885 -0.07863 0.02795 -0.08187 0.03246 -0.08649 C 0.03698 -0.09158 0.04184 -0.09736 0.03767 -0.10245 C 0.03351 -0.10754 0.01024 -0.11309 0.00781 -0.11702 C 0.00538 -0.12141 0.01719 -0.12396 0.02344 -0.12812 C 0.02969 -0.13228 0.04219 -0.1376 0.04549 -0.14107 C 0.04878 -0.14431 0.04323 -0.14708 0.04288 -0.14801 " pathEditMode="relative" rAng="0" ptsTypes="aaaaaaaaaaaaA">
                                      <p:cBhvr>
                                        <p:cTn id="439" dur="10000" fill="hold"/>
                                        <p:tgtEl>
                                          <p:spTgt spid="26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74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06383E-6 C 0.01406 -0.00092 0.02812 -0.00162 0.03368 -0.00578 C 0.03924 -0.00994 0.03542 -0.02104 0.03368 -0.02544 C 0.03194 -0.0296 0.02517 -0.02891 0.02344 -0.03145 C 0.0217 -0.03423 0.02049 -0.03723 0.02344 -0.0407 C 0.02639 -0.04417 0.04358 -0.04741 0.04149 -0.05296 C 0.03941 -0.05828 0.01198 -0.0673 0.01042 -0.07331 C 0.00885 -0.07863 0.02795 -0.08187 0.03246 -0.08649 C 0.03698 -0.09158 0.04184 -0.09736 0.03767 -0.10245 C 0.03351 -0.10754 0.01024 -0.11309 0.00781 -0.11702 C 0.00538 -0.12141 0.01719 -0.12396 0.02344 -0.12812 C 0.02969 -0.13228 0.04219 -0.1376 0.04549 -0.14107 C 0.04878 -0.14431 0.04323 -0.14708 0.04288 -0.14801 " pathEditMode="relative" rAng="0" ptsTypes="aaaaaaaaaaaaA">
                                      <p:cBhvr>
                                        <p:cTn id="441" dur="10000" fill="hold"/>
                                        <p:tgtEl>
                                          <p:spTgt spid="26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74"/>
                                    </p:animMotion>
                                  </p:childTnLst>
                                </p:cTn>
                              </p:par>
                              <p:par>
                                <p:cTn id="4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4.18131E-6 C 0.00069 -0.00093 0.01476 -0.00162 0.02031 -0.00579 C 0.02587 -0.00995 0.02205 -0.02105 0.02031 -0.02544 C 0.01858 -0.02961 0.0118 -0.02891 0.01007 -0.03146 C 0.00833 -0.03423 0.00712 -0.03724 0.01007 -0.04071 C 0.01302 -0.04418 0.03021 -0.04741 0.02812 -0.05296 C 0.02604 -0.05828 -0.00139 -0.0673 -0.00295 -0.07332 C -0.00451 -0.07864 0.01458 -0.08187 0.0191 -0.0865 C 0.02361 -0.09159 0.02847 -0.09737 0.0243 -0.10246 C 0.02014 -0.10754 -0.00313 -0.11309 -0.00556 -0.11703 C -0.00799 -0.12142 0.00382 -0.12396 0.01007 -0.12813 C 0.01632 -0.13229 0.02882 -0.13761 0.03212 -0.14108 C 0.03542 -0.14432 0.02986 -0.14709 0.02951 -0.14802 " pathEditMode="relative" rAng="0" ptsTypes="aaaaaaaaaaaaA">
                                      <p:cBhvr>
                                        <p:cTn id="443" dur="10000" fill="hold"/>
                                        <p:tgtEl>
                                          <p:spTgt spid="26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74"/>
                                    </p:animMotion>
                                  </p:childTnLst>
                                </p:cTn>
                              </p:par>
                              <p:par>
                                <p:cTn id="4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017E-7 C -0.00434 -0.00231 -0.00833 -0.00439 -0.00695 -0.00694 C -0.00556 -0.00925 0.00642 -0.01226 0.00955 -0.01457 C 0.01267 -0.01688 0.01302 -0.01781 0.0118 -0.02058 C 0.01042 -0.02359 0.00521 -0.02845 0.00191 -0.03099 C -0.00139 -0.03377 -0.00903 -0.03284 -0.00764 -0.03631 C -0.00625 -0.03978 0.00868 -0.04718 0.01007 -0.0525 C 0.01146 -0.05782 0.0033 -0.06476 0.00069 -0.06846 C -0.00191 -0.07216 -0.00747 -0.07169 -0.00556 -0.07424 C -0.00365 -0.07678 0.0092 -0.08256 0.01233 -0.08395 " pathEditMode="relative" rAng="0" ptsTypes="aaaaaaaaaa">
                                      <p:cBhvr>
                                        <p:cTn id="445" dur="10000" fill="hold"/>
                                        <p:tgtEl>
                                          <p:spTgt spid="26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2"/>
                                    </p:animMotion>
                                  </p:childTnLst>
                                </p:cTn>
                              </p:par>
                              <p:par>
                                <p:cTn id="4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017E-7 C -0.00434 -0.00231 -0.00833 -0.00439 -0.00695 -0.00694 C -0.00556 -0.00925 0.00642 -0.01226 0.00955 -0.01457 C 0.01267 -0.01688 0.01302 -0.01781 0.0118 -0.02058 C 0.01042 -0.02359 0.00521 -0.02845 0.00191 -0.03099 C -0.00139 -0.03377 -0.00903 -0.03284 -0.00764 -0.03631 C -0.00625 -0.03978 0.00868 -0.04718 0.01007 -0.0525 C 0.01146 -0.05782 0.0033 -0.06476 0.00069 -0.06846 C -0.00191 -0.07216 -0.00747 -0.07169 -0.00556 -0.07424 C -0.00365 -0.07678 0.0092 -0.08256 0.01233 -0.08395 " pathEditMode="relative" rAng="0" ptsTypes="aaaaaaaaaa">
                                      <p:cBhvr>
                                        <p:cTn id="447" dur="10000" fill="hold"/>
                                        <p:tgtEl>
                                          <p:spTgt spid="26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2"/>
                                    </p:animMotion>
                                  </p:childTnLst>
                                </p:cTn>
                              </p:par>
                              <p:par>
                                <p:cTn id="4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C -0.00434 -0.00232 -0.00834 -0.0044 -0.00695 -0.00695 C -0.00556 -0.00926 0.00642 -0.01227 0.00954 -0.01459 C 0.01267 -0.0169 0.01302 -0.01783 0.0118 -0.0206 C 0.01041 -0.02361 0.0052 -0.02847 0.00191 -0.03102 C -0.00139 -0.0338 -0.00903 -0.03287 -0.00764 -0.03634 C -0.00625 -0.03982 0.00868 -0.04722 0.01007 -0.05255 C 0.01145 -0.05787 0.00034 -0.0632 0.00069 -0.06852 C 0.00104 -0.07384 0.01041 -0.08148 0.01232 -0.08403 " pathEditMode="relative" rAng="0" ptsTypes="aaaaaaaaa">
                                      <p:cBhvr>
                                        <p:cTn id="449" dur="10000" fill="hold"/>
                                        <p:tgtEl>
                                          <p:spTgt spid="26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2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C -0.00521 -0.00625 -0.01163 -0.01365 -0.00903 -0.0243 C -0.00642 -0.03495 0.01059 -0.05578 0.01563 -0.06412 " pathEditMode="relative" rAng="0" ptsTypes="aaa">
                                      <p:cBhvr>
                                        <p:cTn id="451" dur="10000" fill="hold"/>
                                        <p:tgtEl>
                                          <p:spTgt spid="26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00"/>
                                        <p:tgtEl>
                                          <p:spTgt spid="26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вист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9" dur="500" fill="hold"/>
                                        <p:tgtEl>
                                          <p:spTgt spid="26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500" fill="hold"/>
                                        <p:tgtEl>
                                          <p:spTgt spid="26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л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26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26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500" fill="hold"/>
                                        <p:tgtEl>
                                          <p:spTgt spid="26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 fill="hold"/>
                                        <p:tgtEl>
                                          <p:spTgt spid="26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2" dur="1000"/>
                                        <p:tgtEl>
                                          <p:spTgt spid="26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Булькань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3000"/>
                                        <p:tgtEl>
                                          <p:spTgt spid="2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3000"/>
                                        <p:tgtEl>
                                          <p:spTgt spid="2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2" dur="3000"/>
                                        <p:tgtEl>
                                          <p:spTgt spid="2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5" dur="3000"/>
                                        <p:tgtEl>
                                          <p:spTgt spid="2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9" dur="2000"/>
                                        <p:tgtEl>
                                          <p:spTgt spid="2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2" dur="2000"/>
                                        <p:tgtEl>
                                          <p:spTgt spid="2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5" dur="2000"/>
                                        <p:tgtEl>
                                          <p:spTgt spid="2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8" dur="2000"/>
                                        <p:tgtEl>
                                          <p:spTgt spid="2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8500"/>
                            </p:stCondLst>
                            <p:childTnLst>
                              <p:par>
                                <p:cTn id="5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1" dur="20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502" dur="20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3" dur="20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5" dur="20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506" dur="20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2000"/>
                                        <p:tgtEl>
                                          <p:spTgt spid="26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2000"/>
                                        <p:tgtEl>
                                          <p:spTgt spid="26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2000"/>
                                        <p:tgtEl>
                                          <p:spTgt spid="26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2000"/>
                                        <p:tgtEl>
                                          <p:spTgt spid="26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2000"/>
                                        <p:tgtEl>
                                          <p:spTgt spid="26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3" dur="2000"/>
                                        <p:tgtEl>
                                          <p:spTgt spid="26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2000"/>
                                        <p:tgtEl>
                                          <p:spTgt spid="26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2000"/>
                                        <p:tgtEl>
                                          <p:spTgt spid="26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0"/>
                                        <p:tgtEl>
                                          <p:spTgt spid="26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0"/>
                                        <p:tgtEl>
                                          <p:spTgt spid="26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5000"/>
                                        <p:tgtEl>
                                          <p:spTgt spid="26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4" dur="500"/>
                                        <p:tgtEl>
                                          <p:spTgt spid="2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9" dur="500"/>
                                        <p:tgtEl>
                                          <p:spTgt spid="2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4" dur="500"/>
                                        <p:tgtEl>
                                          <p:spTgt spid="2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9" dur="500"/>
                                        <p:tgtEl>
                                          <p:spTgt spid="2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4" dur="500"/>
                                        <p:tgtEl>
                                          <p:spTgt spid="2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7" dur="500" fill="hold"/>
                                        <p:tgtEl>
                                          <p:spTgt spid="2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8" dur="500" fill="hold"/>
                                        <p:tgtEl>
                                          <p:spTgt spid="2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0"/>
                                        <p:tgtEl>
                                          <p:spTgt spid="26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4" dur="500" fill="hold"/>
                                        <p:tgtEl>
                                          <p:spTgt spid="2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5" dur="500" fill="hold"/>
                                        <p:tgtEl>
                                          <p:spTgt spid="2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7" dur="5000"/>
                                        <p:tgtEl>
                                          <p:spTgt spid="26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1" dur="500" fill="hold"/>
                                        <p:tgtEl>
                                          <p:spTgt spid="2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2" dur="500" fill="hold"/>
                                        <p:tgtEl>
                                          <p:spTgt spid="2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4" dur="5000"/>
                                        <p:tgtEl>
                                          <p:spTgt spid="26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8" dur="500" fill="hold"/>
                                        <p:tgtEl>
                                          <p:spTgt spid="2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9" dur="500" fill="hold"/>
                                        <p:tgtEl>
                                          <p:spTgt spid="2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0"/>
                                        <p:tgtEl>
                                          <p:spTgt spid="2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02" grpId="0" animBg="1"/>
      <p:bldP spid="26702" grpId="1" animBg="1"/>
      <p:bldP spid="26703" grpId="0" animBg="1"/>
      <p:bldP spid="26703" grpId="1" animBg="1"/>
      <p:bldP spid="26704" grpId="0" animBg="1"/>
      <p:bldP spid="26704" grpId="1" animBg="1"/>
      <p:bldP spid="26705" grpId="0" animBg="1"/>
      <p:bldP spid="26705" grpId="1" animBg="1"/>
      <p:bldP spid="26706" grpId="0" animBg="1"/>
      <p:bldP spid="26706" grpId="1" animBg="1"/>
      <p:bldP spid="26707" grpId="0" animBg="1"/>
      <p:bldP spid="26707" grpId="1" animBg="1"/>
      <p:bldP spid="26708" grpId="0" animBg="1"/>
      <p:bldP spid="26708" grpId="1" animBg="1"/>
      <p:bldP spid="26709" grpId="0" animBg="1"/>
      <p:bldP spid="26709" grpId="1" animBg="1"/>
      <p:bldP spid="26710" grpId="0" animBg="1"/>
      <p:bldP spid="26710" grpId="1" animBg="1"/>
      <p:bldP spid="26711" grpId="0" animBg="1"/>
      <p:bldP spid="26711" grpId="1" animBg="1"/>
      <p:bldP spid="26724" grpId="0" animBg="1"/>
      <p:bldP spid="26724" grpId="1" animBg="1"/>
      <p:bldP spid="26725" grpId="0" animBg="1"/>
      <p:bldP spid="26726" grpId="0" animBg="1"/>
      <p:bldP spid="26726" grpId="1" animBg="1"/>
      <p:bldP spid="26727" grpId="0" animBg="1"/>
      <p:bldP spid="26727" grpId="1" animBg="1"/>
      <p:bldP spid="26728" grpId="0" animBg="1"/>
      <p:bldP spid="26728" grpId="1" animBg="1"/>
      <p:bldP spid="26729" grpId="0" animBg="1"/>
      <p:bldP spid="26729" grpId="1" animBg="1"/>
      <p:bldP spid="26730" grpId="0" animBg="1"/>
      <p:bldP spid="26730" grpId="1" animBg="1"/>
      <p:bldP spid="26731" grpId="0" animBg="1"/>
      <p:bldP spid="26731" grpId="1" animBg="1"/>
      <p:bldP spid="26732" grpId="0" animBg="1"/>
      <p:bldP spid="26732" grpId="1" animBg="1"/>
      <p:bldP spid="26733" grpId="0" animBg="1"/>
      <p:bldP spid="26733" grpId="1" animBg="1"/>
      <p:bldP spid="26734" grpId="0" animBg="1"/>
      <p:bldP spid="26734" grpId="1" animBg="1"/>
      <p:bldP spid="26735" grpId="0" animBg="1"/>
      <p:bldP spid="26735" grpId="1" animBg="1"/>
      <p:bldP spid="26736" grpId="0" animBg="1"/>
      <p:bldP spid="26736" grpId="1" animBg="1"/>
      <p:bldP spid="26737" grpId="0" animBg="1"/>
      <p:bldP spid="26738" grpId="0" build="p"/>
      <p:bldP spid="26740" grpId="0" animBg="1"/>
      <p:bldP spid="26740" grpId="1" animBg="1"/>
      <p:bldP spid="26741" grpId="0" animBg="1"/>
      <p:bldP spid="26741" grpId="1" animBg="1"/>
      <p:bldP spid="26742" grpId="0" animBg="1"/>
      <p:bldP spid="26742" grpId="1" animBg="1"/>
      <p:bldP spid="26743" grpId="0" animBg="1"/>
      <p:bldP spid="267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7705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686800" cy="507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Розчинність твердих тіл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7705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63688" y="1052736"/>
          <a:ext cx="590465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Особливість твердих тіл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59832" y="3429000"/>
            <a:ext cx="3528392" cy="756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Стани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868144" y="4221088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339752" y="4221088"/>
            <a:ext cx="151216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4932040" y="5085184"/>
            <a:ext cx="3981128" cy="756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Кристалічний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5085184"/>
            <a:ext cx="4320480" cy="756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Амфотерний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7705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371400" y="920552"/>
          <a:ext cx="9515400" cy="5937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 err="1" smtClean="0">
                <a:solidFill>
                  <a:schemeClr val="bg1"/>
                </a:solidFill>
              </a:rPr>
              <a:t>кристалічних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тіл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характерне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3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7705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6868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2192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Для амфотерних тіл характерне: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949280"/>
            <a:ext cx="7344816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Їх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називають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переохолодженими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рідинами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3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7705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241</TotalTime>
  <Words>380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Тверді речовини</vt:lpstr>
      <vt:lpstr>Слайд 2</vt:lpstr>
      <vt:lpstr>Слайд 3</vt:lpstr>
      <vt:lpstr>Слайд 4</vt:lpstr>
      <vt:lpstr>Розчинність твердих тіл</vt:lpstr>
      <vt:lpstr>Особливість твердих тіл</vt:lpstr>
      <vt:lpstr>Для кристалічних тіл характерне: </vt:lpstr>
      <vt:lpstr>Для амфотерних тіл характерне:</vt:lpstr>
      <vt:lpstr>Слайд 9</vt:lpstr>
      <vt:lpstr>Види кристалічних структур</vt:lpstr>
      <vt:lpstr>Слайд 11</vt:lpstr>
      <vt:lpstr>Ефект Ребіндера</vt:lpstr>
      <vt:lpstr>Слайд 13</vt:lpstr>
      <vt:lpstr>  Графіт —речовина, утворена Карбоном. М’який мінерал сірого кольору, масний на дотик , добре проводить електричний струм.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2013-04-03T09:12:29Z</dcterms:created>
  <dcterms:modified xsi:type="dcterms:W3CDTF">2013-04-03T13:25:32Z</dcterms:modified>
</cp:coreProperties>
</file>