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3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492E17-6DE1-4D78-87D6-69E32BB1D950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6FCC91-0A0C-4F79-A91D-6F46A33C59C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22920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uk-UA" sz="5400" b="1" i="1" dirty="0" smtClean="0">
                <a:latin typeface="Century Gothic" panose="020B0502020202020204" pitchFamily="34" charset="0"/>
              </a:rPr>
              <a:t>Микола </a:t>
            </a:r>
            <a:r>
              <a:rPr lang="uk-UA" sz="5400" b="1" i="1" dirty="0" err="1" smtClean="0">
                <a:latin typeface="Century Gothic" panose="020B0502020202020204" pitchFamily="34" charset="0"/>
              </a:rPr>
              <a:t>Лобачевський</a:t>
            </a:r>
            <a:r>
              <a:rPr lang="uk-UA" sz="5400" b="1" i="1" dirty="0" smtClean="0">
                <a:latin typeface="Century Gothic" panose="020B0502020202020204" pitchFamily="34" charset="0"/>
              </a:rPr>
              <a:t/>
            </a:r>
            <a:br>
              <a:rPr lang="uk-UA" sz="5400" b="1" i="1" dirty="0" smtClean="0">
                <a:latin typeface="Century Gothic" panose="020B0502020202020204" pitchFamily="34" charset="0"/>
              </a:rPr>
            </a:br>
            <a:r>
              <a:rPr lang="uk-UA" sz="3100" b="1" i="1" dirty="0" smtClean="0">
                <a:latin typeface="Century Gothic" panose="020B0502020202020204" pitchFamily="34" charset="0"/>
              </a:rPr>
              <a:t>(</a:t>
            </a:r>
            <a:r>
              <a:rPr lang="ru-RU" sz="3100" b="1" i="1" dirty="0" smtClean="0">
                <a:latin typeface="Century Gothic" panose="020B0502020202020204" pitchFamily="34" charset="0"/>
              </a:rPr>
              <a:t>1.12.</a:t>
            </a:r>
            <a:r>
              <a:rPr lang="ru-RU" sz="3100" b="1" i="1" u="none" strike="noStrike" dirty="0" smtClean="0">
                <a:effectLst/>
                <a:latin typeface="Century Gothic" panose="020B0502020202020204" pitchFamily="34" charset="0"/>
              </a:rPr>
              <a:t>1792</a:t>
            </a:r>
            <a:r>
              <a:rPr lang="ru-RU" sz="3100" b="1" i="1" dirty="0" smtClean="0">
                <a:effectLst/>
                <a:latin typeface="Century Gothic" panose="020B0502020202020204" pitchFamily="34" charset="0"/>
              </a:rPr>
              <a:t> — </a:t>
            </a:r>
            <a:r>
              <a:rPr lang="ru-RU" sz="3100" b="1" i="1" dirty="0" smtClean="0">
                <a:latin typeface="Century Gothic" panose="020B0502020202020204" pitchFamily="34" charset="0"/>
              </a:rPr>
              <a:t>12(24).02.1856)</a:t>
            </a:r>
            <a:endParaRPr lang="uk-UA" sz="3100" b="1" i="1" dirty="0"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0"/>
            <a:ext cx="4112829" cy="548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22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22" y="6169967"/>
            <a:ext cx="5486400" cy="566738"/>
          </a:xfrm>
        </p:spPr>
        <p:txBody>
          <a:bodyPr>
            <a:normAutofit/>
          </a:bodyPr>
          <a:lstStyle/>
          <a:p>
            <a:r>
              <a:rPr lang="uk-UA" sz="1200" b="0" dirty="0" smtClean="0">
                <a:latin typeface="Century Gothic" panose="020B0502020202020204" pitchFamily="34" charset="0"/>
              </a:rPr>
              <a:t>Перший твір </a:t>
            </a:r>
            <a:r>
              <a:rPr lang="uk-UA" sz="1200" b="0" dirty="0" err="1" smtClean="0">
                <a:latin typeface="Century Gothic" panose="020B0502020202020204" pitchFamily="34" charset="0"/>
              </a:rPr>
              <a:t>Лобачевського</a:t>
            </a:r>
            <a:r>
              <a:rPr lang="uk-UA" sz="1200" b="0" dirty="0" smtClean="0">
                <a:latin typeface="Century Gothic" panose="020B0502020202020204" pitchFamily="34" charset="0"/>
              </a:rPr>
              <a:t>, присвячений неевклідовій геометрії.</a:t>
            </a:r>
            <a:endParaRPr lang="uk-UA" sz="1200" b="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4428695" y="260648"/>
            <a:ext cx="4703651" cy="61206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b="0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Досягнення вченого не обмежуються геометрією: в </a:t>
            </a:r>
            <a:r>
              <a:rPr lang="uk-UA" sz="2800" b="0" i="1" u="none" strike="noStrike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алгебрі</a:t>
            </a:r>
            <a:r>
              <a:rPr lang="uk-UA" sz="2800" b="0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він розробив новий </a:t>
            </a:r>
            <a:r>
              <a:rPr lang="uk-UA" sz="2800" b="0" i="1" u="none" strike="noStrike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метод наближеного розв'язання рівнянь</a:t>
            </a:r>
            <a:r>
              <a:rPr lang="uk-UA" sz="2800" b="0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, в </a:t>
            </a:r>
            <a:r>
              <a:rPr lang="uk-UA" sz="2800" b="0" i="1" u="none" strike="noStrike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мат аналізі</a:t>
            </a:r>
            <a:r>
              <a:rPr lang="uk-UA" sz="2800" b="0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 отримав ряд тонких теорем про </a:t>
            </a:r>
            <a:r>
              <a:rPr lang="uk-UA" sz="2800" b="0" i="1" u="none" strike="noStrike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тригонометричні ряди</a:t>
            </a:r>
            <a:r>
              <a:rPr lang="uk-UA" sz="2800" b="0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, уточнив поняття </a:t>
            </a:r>
            <a:r>
              <a:rPr lang="uk-UA" sz="2800" b="0" i="1" u="none" strike="noStrike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неперервної функції</a:t>
            </a:r>
            <a:r>
              <a:rPr lang="uk-UA" sz="2800" b="0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 . Він опублікував статті з мат аналізу, алгебри, теорії ймовірностей, механіки, фізики та астрономії</a:t>
            </a:r>
            <a:r>
              <a:rPr lang="uk-UA" sz="2800" b="0" i="0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.</a:t>
            </a:r>
            <a:endParaRPr lang="uk-UA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88640"/>
            <a:ext cx="4083943" cy="60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723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1628800"/>
            <a:ext cx="7344816" cy="804862"/>
          </a:xfrm>
        </p:spPr>
        <p:txBody>
          <a:bodyPr>
            <a:noAutofit/>
          </a:bodyPr>
          <a:lstStyle/>
          <a:p>
            <a:pPr algn="ctr"/>
            <a:r>
              <a:rPr lang="uk-UA" sz="9600" b="1" i="1" dirty="0" smtClean="0">
                <a:latin typeface="Century Gothic" panose="020B0502020202020204" pitchFamily="34" charset="0"/>
              </a:rPr>
              <a:t>Дякую за увагу !</a:t>
            </a:r>
            <a:endParaRPr lang="uk-UA" sz="96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445624" cy="28083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0" i="1" dirty="0">
                <a:latin typeface="Century Gothic" panose="020B0502020202020204" pitchFamily="34" charset="0"/>
              </a:rPr>
              <a:t>М. І. </a:t>
            </a:r>
            <a:r>
              <a:rPr lang="ru-RU" sz="2800" b="0" i="1" dirty="0" err="1">
                <a:latin typeface="Century Gothic" panose="020B0502020202020204" pitchFamily="34" charset="0"/>
              </a:rPr>
              <a:t>Лобачевський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народився</a:t>
            </a:r>
            <a:r>
              <a:rPr lang="ru-RU" sz="2800" b="0" i="1" dirty="0">
                <a:latin typeface="Century Gothic" panose="020B0502020202020204" pitchFamily="34" charset="0"/>
              </a:rPr>
              <a:t> в </a:t>
            </a:r>
            <a:r>
              <a:rPr lang="ru-RU" sz="2800" b="0" i="1" dirty="0" err="1">
                <a:latin typeface="Century Gothic" panose="020B0502020202020204" pitchFamily="34" charset="0"/>
              </a:rPr>
              <a:t>Ардатовському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районі</a:t>
            </a:r>
            <a:r>
              <a:rPr lang="ru-RU" sz="2800" b="0" i="1" dirty="0">
                <a:latin typeface="Century Gothic" panose="020B0502020202020204" pitchFamily="34" charset="0"/>
              </a:rPr>
              <a:t> </a:t>
            </a:r>
            <a:r>
              <a:rPr lang="ru-RU" sz="2800" b="0" i="1" dirty="0" err="1">
                <a:latin typeface="Century Gothic" panose="020B0502020202020204" pitchFamily="34" charset="0"/>
              </a:rPr>
              <a:t>Нижегородської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latin typeface="Century Gothic" panose="020B0502020202020204" pitchFamily="34" charset="0"/>
              </a:rPr>
              <a:t>губернії</a:t>
            </a:r>
            <a:r>
              <a:rPr lang="ru-RU" sz="2800" b="0" i="1" dirty="0" smtClean="0">
                <a:latin typeface="Century Gothic" panose="020B0502020202020204" pitchFamily="34" charset="0"/>
              </a:rPr>
              <a:t>.</a:t>
            </a:r>
            <a:r>
              <a:rPr lang="ru-RU" sz="2800" b="0" i="1" dirty="0">
                <a:latin typeface="Century Gothic" panose="020B0502020202020204" pitchFamily="34" charset="0"/>
              </a:rPr>
              <a:t> У 1800 </a:t>
            </a:r>
            <a:r>
              <a:rPr lang="ru-RU" sz="2800" b="0" i="1" dirty="0" err="1">
                <a:latin typeface="Century Gothic" panose="020B0502020202020204" pitchFamily="34" charset="0"/>
              </a:rPr>
              <a:t>році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після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смерті</a:t>
            </a:r>
            <a:r>
              <a:rPr lang="ru-RU" sz="2800" b="0" i="1" dirty="0">
                <a:latin typeface="Century Gothic" panose="020B0502020202020204" pitchFamily="34" charset="0"/>
              </a:rPr>
              <a:t> батька </a:t>
            </a:r>
            <a:r>
              <a:rPr lang="ru-RU" sz="2800" b="0" i="1" dirty="0" err="1" smtClean="0">
                <a:latin typeface="Century Gothic" panose="020B0502020202020204" pitchFamily="34" charset="0"/>
              </a:rPr>
              <a:t>його</a:t>
            </a:r>
            <a:r>
              <a:rPr lang="ru-RU" sz="2800" b="0" i="1" dirty="0" smtClean="0"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latin typeface="Century Gothic" panose="020B0502020202020204" pitchFamily="34" charset="0"/>
              </a:rPr>
              <a:t>сім’я</a:t>
            </a:r>
            <a:r>
              <a:rPr lang="ru-RU" sz="2800" b="0" i="1" dirty="0" smtClean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переїхала</a:t>
            </a:r>
            <a:r>
              <a:rPr lang="ru-RU" sz="2800" b="0" i="1" dirty="0">
                <a:latin typeface="Century Gothic" panose="020B0502020202020204" pitchFamily="34" charset="0"/>
              </a:rPr>
              <a:t> в Казань. Там </a:t>
            </a:r>
            <a:r>
              <a:rPr lang="ru-RU" sz="2800" b="0" i="1" dirty="0" err="1">
                <a:latin typeface="Century Gothic" panose="020B0502020202020204" pitchFamily="34" charset="0"/>
              </a:rPr>
              <a:t>Лобачевський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закінчив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latin typeface="Century Gothic" panose="020B0502020202020204" pitchFamily="34" charset="0"/>
              </a:rPr>
              <a:t>гімназію</a:t>
            </a:r>
            <a:r>
              <a:rPr lang="ru-RU" sz="2800" b="0" i="1" dirty="0" smtClean="0">
                <a:latin typeface="Century Gothic" panose="020B0502020202020204" pitchFamily="34" charset="0"/>
              </a:rPr>
              <a:t>, </a:t>
            </a:r>
            <a:r>
              <a:rPr lang="ru-RU" sz="2800" b="0" i="1" dirty="0">
                <a:latin typeface="Century Gothic" panose="020B0502020202020204" pitchFamily="34" charset="0"/>
              </a:rPr>
              <a:t>а </a:t>
            </a:r>
            <a:r>
              <a:rPr lang="ru-RU" sz="2800" b="0" i="1" dirty="0" err="1" smtClean="0">
                <a:latin typeface="Century Gothic" panose="020B0502020202020204" pitchFamily="34" charset="0"/>
              </a:rPr>
              <a:t>потім</a:t>
            </a:r>
            <a:r>
              <a:rPr lang="ru-RU" sz="2800" b="0" i="1" dirty="0">
                <a:latin typeface="Century Gothic" panose="020B0502020202020204" pitchFamily="34" charset="0"/>
              </a:rPr>
              <a:t> </a:t>
            </a:r>
            <a:r>
              <a:rPr lang="ru-RU" sz="2800" b="0" i="1" dirty="0" err="1">
                <a:latin typeface="Century Gothic" panose="020B0502020202020204" pitchFamily="34" charset="0"/>
              </a:rPr>
              <a:t>Казанський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smtClean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університет</a:t>
            </a:r>
            <a:r>
              <a:rPr lang="ru-RU" sz="2800" b="0" i="1" dirty="0">
                <a:latin typeface="Century Gothic" panose="020B0502020202020204" pitchFamily="34" charset="0"/>
              </a:rPr>
              <a:t>, </a:t>
            </a:r>
            <a:r>
              <a:rPr lang="ru-RU" sz="2800" b="0" i="1" dirty="0" err="1">
                <a:latin typeface="Century Gothic" panose="020B0502020202020204" pitchFamily="34" charset="0"/>
              </a:rPr>
              <a:t>якому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віддав</a:t>
            </a:r>
            <a:r>
              <a:rPr lang="ru-RU" sz="2800" b="0" i="1" dirty="0">
                <a:latin typeface="Century Gothic" panose="020B0502020202020204" pitchFamily="34" charset="0"/>
              </a:rPr>
              <a:t> 40 </a:t>
            </a:r>
            <a:r>
              <a:rPr lang="ru-RU" sz="2800" b="0" i="1" dirty="0" err="1">
                <a:latin typeface="Century Gothic" panose="020B0502020202020204" pitchFamily="34" charset="0"/>
              </a:rPr>
              <a:t>років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життя</a:t>
            </a:r>
            <a:r>
              <a:rPr lang="ru-RU" dirty="0"/>
              <a:t>.</a:t>
            </a:r>
            <a:endParaRPr lang="uk-UA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852934"/>
            <a:ext cx="6624736" cy="38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40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879"/>
            <a:ext cx="5616624" cy="31516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284984"/>
            <a:ext cx="5817840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16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5555"/>
            <a:ext cx="5508104" cy="66247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0" i="1" dirty="0" smtClean="0">
                <a:latin typeface="Century Gothic" panose="020B0502020202020204" pitchFamily="34" charset="0"/>
              </a:rPr>
              <a:t>Великий вплив під час навчання на Миколу справив Мартин </a:t>
            </a:r>
            <a:r>
              <a:rPr lang="uk-UA" sz="2800" b="0" i="1" dirty="0" err="1" smtClean="0">
                <a:latin typeface="Century Gothic" panose="020B0502020202020204" pitchFamily="34" charset="0"/>
              </a:rPr>
              <a:t>Бартельс</a:t>
            </a:r>
            <a:r>
              <a:rPr lang="uk-UA" sz="2800" b="0" i="1" dirty="0" smtClean="0">
                <a:latin typeface="Century Gothic" panose="020B0502020202020204" pitchFamily="34" charset="0"/>
              </a:rPr>
              <a:t> — друг і вчитель Карла Фрідріха Гауса. На старшому курсі в характеристику </a:t>
            </a:r>
            <a:r>
              <a:rPr lang="uk-UA" sz="2800" b="0" i="1" dirty="0" err="1" smtClean="0">
                <a:latin typeface="Century Gothic" panose="020B0502020202020204" pitchFamily="34" charset="0"/>
              </a:rPr>
              <a:t>Лобачевського</a:t>
            </a:r>
            <a:r>
              <a:rPr lang="uk-UA" sz="2800" b="0" i="1" dirty="0" smtClean="0">
                <a:latin typeface="Century Gothic" panose="020B0502020202020204" pitchFamily="34" charset="0"/>
              </a:rPr>
              <a:t> включили «мрійливу зарозумілість, наполегливість, непокору», «обурливі вчинки» і «ознаки безбожності». Він опинився під загрозою відрахування, але заступництво </a:t>
            </a:r>
            <a:r>
              <a:rPr lang="uk-UA" sz="2800" b="0" i="1" dirty="0" err="1" smtClean="0">
                <a:latin typeface="Century Gothic" panose="020B0502020202020204" pitchFamily="34" charset="0"/>
              </a:rPr>
              <a:t>Бартельса</a:t>
            </a:r>
            <a:r>
              <a:rPr lang="uk-UA" sz="2800" b="0" i="1" dirty="0" smtClean="0">
                <a:latin typeface="Century Gothic" panose="020B0502020202020204" pitchFamily="34" charset="0"/>
              </a:rPr>
              <a:t> та викладачів відвело небезпеку.</a:t>
            </a:r>
            <a:endParaRPr lang="uk-UA" sz="2800" b="0" i="1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92696"/>
            <a:ext cx="370790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16632"/>
            <a:ext cx="4320480" cy="634218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0" i="1" dirty="0" err="1" smtClean="0">
                <a:solidFill>
                  <a:srgbClr val="252525"/>
                </a:solidFill>
                <a:latin typeface="Century Gothic" panose="020B0502020202020204" pitchFamily="34" charset="0"/>
              </a:rPr>
              <a:t>Закінчивши</a:t>
            </a:r>
            <a:r>
              <a:rPr lang="ru-RU" sz="2800" b="0" i="1" dirty="0" smtClean="0">
                <a:solidFill>
                  <a:srgbClr val="252525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latin typeface="Century Gothic" panose="020B0502020202020204" pitchFamily="34" charset="0"/>
              </a:rPr>
              <a:t>освіту</a:t>
            </a:r>
            <a:r>
              <a:rPr lang="ru-RU" sz="2800" b="0" i="1" dirty="0" smtClean="0">
                <a:solidFill>
                  <a:srgbClr val="252525"/>
                </a:solidFill>
                <a:latin typeface="Century Gothic" panose="020B0502020202020204" pitchFamily="34" charset="0"/>
              </a:rPr>
              <a:t>, </a:t>
            </a:r>
            <a:r>
              <a:rPr lang="ru-RU" sz="2800" b="0" i="1" dirty="0" err="1" smtClean="0">
                <a:solidFill>
                  <a:srgbClr val="252525"/>
                </a:solidFill>
                <a:latin typeface="Century Gothic" panose="020B0502020202020204" pitchFamily="34" charset="0"/>
              </a:rPr>
              <a:t>в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чений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став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ординарним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професором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.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Студенти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високо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цінували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лекції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Лобачевського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. У 1819 </a:t>
            </a:r>
            <a:r>
              <a:rPr lang="ru-RU" sz="2800" b="0" i="1" dirty="0" err="1" smtClean="0">
                <a:latin typeface="Century Gothic" panose="020B0502020202020204" pitchFamily="34" charset="0"/>
              </a:rPr>
              <a:t>його</a:t>
            </a:r>
            <a:r>
              <a:rPr lang="ru-RU" sz="2800" b="0" i="1" dirty="0" smtClean="0">
                <a:latin typeface="Century Gothic" panose="020B0502020202020204" pitchFamily="34" charset="0"/>
              </a:rPr>
              <a:t> </a:t>
            </a:r>
            <a:r>
              <a:rPr lang="ru-RU" sz="2800" b="0" i="1" dirty="0" err="1">
                <a:latin typeface="Century Gothic" panose="020B0502020202020204" pitchFamily="34" charset="0"/>
              </a:rPr>
              <a:t>призначили</a:t>
            </a:r>
            <a:r>
              <a:rPr lang="ru-RU" sz="2800" b="0" i="1" dirty="0">
                <a:latin typeface="Century Gothic" panose="020B0502020202020204" pitchFamily="34" charset="0"/>
              </a:rPr>
              <a:t> деканом </a:t>
            </a:r>
            <a:r>
              <a:rPr lang="ru-RU" sz="2800" b="0" i="1" dirty="0" err="1">
                <a:latin typeface="Century Gothic" panose="020B0502020202020204" pitchFamily="34" charset="0"/>
              </a:rPr>
              <a:t>фізико-математичного</a:t>
            </a:r>
            <a:r>
              <a:rPr lang="ru-RU" sz="2800" b="0" i="1" dirty="0">
                <a:latin typeface="Century Gothic" panose="020B0502020202020204" pitchFamily="34" charset="0"/>
              </a:rPr>
              <a:t> факультету. У </a:t>
            </a:r>
            <a:r>
              <a:rPr lang="ru-RU" sz="2800" b="0" i="1" dirty="0" err="1">
                <a:latin typeface="Century Gothic" panose="020B0502020202020204" pitchFamily="34" charset="0"/>
              </a:rPr>
              <a:t>ці</a:t>
            </a:r>
            <a:r>
              <a:rPr lang="ru-RU" sz="2800" b="0" i="1" dirty="0">
                <a:latin typeface="Century Gothic" panose="020B0502020202020204" pitchFamily="34" charset="0"/>
              </a:rPr>
              <a:t> роки </a:t>
            </a:r>
            <a:r>
              <a:rPr lang="ru-RU" sz="2800" b="0" i="1" dirty="0" err="1">
                <a:latin typeface="Century Gothic" panose="020B0502020202020204" pitchFamily="34" charset="0"/>
              </a:rPr>
              <a:t>він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smtClean="0">
                <a:latin typeface="Century Gothic" panose="020B0502020202020204" pitchFamily="34" charset="0"/>
              </a:rPr>
              <a:t>написав </a:t>
            </a:r>
            <a:r>
              <a:rPr lang="ru-RU" sz="2800" b="0" i="1" dirty="0" err="1">
                <a:latin typeface="Century Gothic" panose="020B0502020202020204" pitchFamily="34" charset="0"/>
              </a:rPr>
              <a:t>підручники</a:t>
            </a:r>
            <a:r>
              <a:rPr lang="ru-RU" sz="2800" b="0" i="1" dirty="0">
                <a:latin typeface="Century Gothic" panose="020B0502020202020204" pitchFamily="34" charset="0"/>
              </a:rPr>
              <a:t> з </a:t>
            </a:r>
            <a:r>
              <a:rPr lang="ru-RU" sz="2800" b="0" i="1" dirty="0" err="1">
                <a:latin typeface="Century Gothic" panose="020B0502020202020204" pitchFamily="34" charset="0"/>
              </a:rPr>
              <a:t>алгебри</a:t>
            </a:r>
            <a:r>
              <a:rPr lang="ru-RU" sz="2800" b="0" i="1" dirty="0">
                <a:latin typeface="Century Gothic" panose="020B0502020202020204" pitchFamily="34" charset="0"/>
              </a:rPr>
              <a:t> та </a:t>
            </a:r>
            <a:r>
              <a:rPr lang="ru-RU" sz="2800" b="0" i="1" dirty="0" err="1">
                <a:latin typeface="Century Gothic" panose="020B0502020202020204" pitchFamily="34" charset="0"/>
              </a:rPr>
              <a:t>геометрії</a:t>
            </a:r>
            <a:r>
              <a:rPr lang="ru-RU" sz="2800" b="0" i="1" dirty="0">
                <a:latin typeface="Century Gothic" panose="020B0502020202020204" pitchFamily="34" charset="0"/>
              </a:rPr>
              <a:t>; перший з них </a:t>
            </a:r>
            <a:r>
              <a:rPr lang="ru-RU" sz="2800" b="0" i="1" dirty="0" err="1">
                <a:latin typeface="Century Gothic" panose="020B0502020202020204" pitchFamily="34" charset="0"/>
              </a:rPr>
              <a:t>було</a:t>
            </a:r>
            <a:r>
              <a:rPr lang="ru-RU" sz="2800" b="0" i="1" dirty="0">
                <a:latin typeface="Century Gothic" panose="020B0502020202020204" pitchFamily="34" charset="0"/>
              </a:rPr>
              <a:t> </a:t>
            </a:r>
            <a:r>
              <a:rPr lang="ru-RU" sz="2800" b="0" i="1" dirty="0" smtClean="0">
                <a:latin typeface="Century Gothic" panose="020B0502020202020204" pitchFamily="34" charset="0"/>
              </a:rPr>
              <a:t>цензуровано, </a:t>
            </a:r>
            <a:r>
              <a:rPr lang="ru-RU" sz="2800" b="0" i="1" dirty="0">
                <a:latin typeface="Century Gothic" panose="020B0502020202020204" pitchFamily="34" charset="0"/>
              </a:rPr>
              <a:t>а </a:t>
            </a:r>
            <a:r>
              <a:rPr lang="ru-RU" sz="2800" b="0" i="1" dirty="0" err="1" smtClean="0">
                <a:latin typeface="Century Gothic" panose="020B0502020202020204" pitchFamily="34" charset="0"/>
              </a:rPr>
              <a:t>другий</a:t>
            </a:r>
            <a:r>
              <a:rPr lang="ru-RU" sz="2800" b="0" i="1" dirty="0" smtClean="0">
                <a:latin typeface="Century Gothic" panose="020B0502020202020204" pitchFamily="34" charset="0"/>
              </a:rPr>
              <a:t> </a:t>
            </a:r>
            <a:r>
              <a:rPr lang="ru-RU" sz="2800" b="0" i="1" dirty="0">
                <a:latin typeface="Century Gothic" panose="020B0502020202020204" pitchFamily="34" charset="0"/>
              </a:rPr>
              <a:t>не допустили до </a:t>
            </a:r>
            <a:r>
              <a:rPr lang="ru-RU" sz="2800" b="0" i="1" dirty="0" err="1">
                <a:latin typeface="Century Gothic" panose="020B0502020202020204" pitchFamily="34" charset="0"/>
              </a:rPr>
              <a:t>друку</a:t>
            </a:r>
            <a:r>
              <a:rPr lang="ru-RU" sz="2800" b="0" i="1" dirty="0">
                <a:latin typeface="Century Gothic" panose="020B0502020202020204" pitchFamily="34" charset="0"/>
              </a:rPr>
              <a:t>.</a:t>
            </a:r>
            <a:endParaRPr lang="uk-UA" sz="2800" b="0" i="1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209093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9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4320480" cy="64087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b="0" i="1" dirty="0" smtClean="0">
                <a:latin typeface="Century Gothic" panose="020B0502020202020204" pitchFamily="34" charset="0"/>
              </a:rPr>
              <a:t>У 1826 </a:t>
            </a:r>
            <a:r>
              <a:rPr lang="uk-UA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Лобачевський</a:t>
            </a:r>
            <a:r>
              <a:rPr lang="uk-UA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стає ректором університету. Він з головою занурюється у господарські справи. Читає науково-популярні лекції з фізики для населення. Одночасно він невтомно розвиває та шліфує </a:t>
            </a:r>
            <a:r>
              <a:rPr lang="uk-UA" sz="2800" b="0" i="1" u="none" strike="noStrike" dirty="0" smtClean="0">
                <a:effectLst/>
                <a:latin typeface="Century Gothic" panose="020B0502020202020204" pitchFamily="34" charset="0"/>
              </a:rPr>
              <a:t>неевклідову геометрію</a:t>
            </a:r>
            <a:r>
              <a:rPr lang="uk-UA" sz="2800" b="0" i="1" dirty="0" smtClean="0">
                <a:latin typeface="Century Gothic" panose="020B0502020202020204" pitchFamily="34" charset="0"/>
              </a:rPr>
              <a:t>. </a:t>
            </a:r>
            <a:r>
              <a:rPr lang="ru-RU" sz="2800" b="0" i="1" dirty="0" err="1" smtClean="0">
                <a:solidFill>
                  <a:srgbClr val="252525"/>
                </a:solidFill>
                <a:latin typeface="Century Gothic" panose="020B0502020202020204" pitchFamily="34" charset="0"/>
              </a:rPr>
              <a:t>Вчений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одружується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на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Варварі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Моісеєвій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. У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подружжя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 семеро </a:t>
            </a:r>
            <a:r>
              <a:rPr lang="ru-RU" sz="2800" b="0" i="1" dirty="0" err="1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дітей</a:t>
            </a:r>
            <a:r>
              <a:rPr lang="ru-RU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.</a:t>
            </a:r>
            <a:endParaRPr lang="uk-UA" sz="2800" b="0" i="1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737083"/>
            <a:ext cx="3744416" cy="547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80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8224" y="665312"/>
            <a:ext cx="4665204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Зусиллями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Лобачевського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Казанський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університет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стає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одним з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найкращих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нз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в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Росії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. У </a:t>
            </a:r>
            <a:r>
              <a:rPr lang="ru-RU" sz="2400" b="0" i="1" u="none" strike="noStrike" dirty="0" smtClean="0">
                <a:effectLst/>
                <a:latin typeface="Century Gothic" panose="020B0502020202020204" pitchFamily="34" charset="0"/>
              </a:rPr>
              <a:t>1846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 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році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Міністерство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грубо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відсторонює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вченого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від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посади ректора.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Незабаром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Лобачевського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розорено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.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Його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здоров'я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підірвано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,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слабшає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зір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. Головну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працю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, «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Пангеометрія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» </a:t>
            </a:r>
            <a:r>
              <a:rPr lang="ru-RU" sz="2400" i="1" dirty="0" smtClean="0">
                <a:latin typeface="Century Gothic" panose="020B0502020202020204" pitchFamily="34" charset="0"/>
              </a:rPr>
              <a:t>,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записують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під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диктовку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учні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сліпого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</a:t>
            </a:r>
            <a:r>
              <a:rPr lang="ru-RU" sz="2400" b="0" i="1" dirty="0" err="1" smtClean="0">
                <a:effectLst/>
                <a:latin typeface="Century Gothic" panose="020B0502020202020204" pitchFamily="34" charset="0"/>
              </a:rPr>
              <a:t>вченого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 у </a:t>
            </a:r>
            <a:r>
              <a:rPr lang="ru-RU" sz="2400" b="0" i="1" u="none" strike="noStrike" dirty="0" smtClean="0">
                <a:effectLst/>
                <a:latin typeface="Century Gothic" panose="020B0502020202020204" pitchFamily="34" charset="0"/>
              </a:rPr>
              <a:t>1855</a:t>
            </a:r>
            <a:r>
              <a:rPr lang="ru-RU" sz="2400" b="0" i="1" dirty="0" smtClean="0">
                <a:effectLst/>
                <a:latin typeface="Century Gothic" panose="020B0502020202020204" pitchFamily="34" charset="0"/>
              </a:rPr>
              <a:t> р.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19626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08" y="3361655"/>
            <a:ext cx="8712968" cy="566738"/>
          </a:xfrm>
        </p:spPr>
        <p:txBody>
          <a:bodyPr>
            <a:normAutofit/>
          </a:bodyPr>
          <a:lstStyle/>
          <a:p>
            <a:pPr algn="ctr"/>
            <a:r>
              <a:rPr lang="uk-UA" sz="1400" b="0" dirty="0" smtClean="0">
                <a:latin typeface="Century Gothic" panose="020B0502020202020204" pitchFamily="34" charset="0"/>
              </a:rPr>
              <a:t>Псевдосферичні поверхні, на яких здійснюється геометрія </a:t>
            </a:r>
            <a:r>
              <a:rPr lang="uk-UA" sz="1400" b="0" dirty="0" err="1" smtClean="0">
                <a:latin typeface="Century Gothic" panose="020B0502020202020204" pitchFamily="34" charset="0"/>
              </a:rPr>
              <a:t>Лобачевського</a:t>
            </a:r>
            <a:r>
              <a:rPr lang="uk-UA" sz="1400" b="0" dirty="0" smtClean="0">
                <a:latin typeface="Century Gothic" panose="020B0502020202020204" pitchFamily="34" charset="0"/>
              </a:rPr>
              <a:t>.</a:t>
            </a:r>
            <a:endParaRPr lang="uk-UA" sz="1400" b="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395536" y="4077072"/>
            <a:ext cx="8280920" cy="2095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0" i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В історію математики </a:t>
            </a:r>
            <a:r>
              <a:rPr lang="uk-UA" sz="2400" b="0" i="1" dirty="0" err="1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Лобачевський</a:t>
            </a:r>
            <a:r>
              <a:rPr lang="uk-UA" sz="2400" b="0" i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увійшов як перший учений, який виступив із висновком про те, що можлива геометрія, яка </a:t>
            </a:r>
            <a:r>
              <a:rPr lang="uk-UA" sz="2400" b="0" i="1" dirty="0" err="1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грунтується</a:t>
            </a:r>
            <a:r>
              <a:rPr lang="uk-UA" sz="2400" b="0" i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на запереченні аксіоми паралельності Евкліда. У цій геометрії до даної прямої через дану точку можна провести нескінченно багато прямих, їй паралельних. </a:t>
            </a:r>
            <a:endParaRPr lang="uk-UA" sz="2400" i="1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2656"/>
            <a:ext cx="662473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879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83968" y="188640"/>
            <a:ext cx="4618856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b="0" i="1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Це була справжня революція в науці. "Легше було зупинити Сонце, легше було зрушити Землю, ніж звести паралелі до сходження" (В.Ф.Каган). </a:t>
            </a:r>
            <a:r>
              <a:rPr lang="uk-UA" sz="2800" b="0" i="1" dirty="0" smtClean="0">
                <a:solidFill>
                  <a:srgbClr val="252525"/>
                </a:solidFill>
                <a:effectLst/>
                <a:latin typeface="Century Gothic" panose="020B0502020202020204" pitchFamily="34" charset="0"/>
              </a:rPr>
              <a:t> Усвідомлення того, що у евклідової геометрії є повноцінна альтернатива, справило велике враження на науковий світ і надало імпульс іншим новаторським ідеям в математиці і фізиці.</a:t>
            </a:r>
            <a:endParaRPr lang="uk-UA" sz="2800" i="1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404489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84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</TotalTime>
  <Words>229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Микола Лобачевський (1.12.1792 — 12(24).02.1856)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Псевдосферичні поверхні, на яких здійснюється геометрія Лобачевського.</vt:lpstr>
      <vt:lpstr>Презентация PowerPoint</vt:lpstr>
      <vt:lpstr>Перший твір Лобачевського, присвячений неевклідовій геометрії.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Лобачевський</dc:title>
  <dc:creator>anna</dc:creator>
  <cp:lastModifiedBy>vip</cp:lastModifiedBy>
  <cp:revision>13</cp:revision>
  <dcterms:created xsi:type="dcterms:W3CDTF">2015-01-19T21:51:14Z</dcterms:created>
  <dcterms:modified xsi:type="dcterms:W3CDTF">2015-01-19T23:50:42Z</dcterms:modified>
</cp:coreProperties>
</file>