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7"/>
  </p:notesMasterIdLst>
  <p:handoutMasterIdLst>
    <p:handoutMasterId r:id="rId18"/>
  </p:handoutMasterIdLst>
  <p:sldIdLst>
    <p:sldId id="256" r:id="rId3"/>
    <p:sldId id="257" r:id="rId4"/>
    <p:sldId id="265" r:id="rId5"/>
    <p:sldId id="264" r:id="rId6"/>
    <p:sldId id="266" r:id="rId7"/>
    <p:sldId id="267" r:id="rId8"/>
    <p:sldId id="261" r:id="rId9"/>
    <p:sldId id="268" r:id="rId10"/>
    <p:sldId id="269" r:id="rId11"/>
    <p:sldId id="271" r:id="rId12"/>
    <p:sldId id="270" r:id="rId13"/>
    <p:sldId id="272" r:id="rId14"/>
    <p:sldId id="273" r:id="rId15"/>
    <p:sldId id="27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9" autoAdjust="0"/>
    <p:restoredTop sz="94660"/>
  </p:normalViewPr>
  <p:slideViewPr>
    <p:cSldViewPr snapToGrid="0" showGuides="1">
      <p:cViewPr>
        <p:scale>
          <a:sx n="90" d="100"/>
          <a:sy n="90" d="100"/>
        </p:scale>
        <p:origin x="-834" y="-6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1230" y="7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EAAF3-9831-450B-8D59-2C09DB96C8FC}" type="datetimeFigureOut">
              <a:rPr lang="ru-RU" smtClean="0"/>
              <a:pPr/>
              <a:t>27.11.2013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34459-7356-44BF-850D-8B30C4FB3B6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0CD79-FC16-4410-AB61-17F26E6D3BC8}" type="datetimeFigureOut">
              <a:rPr lang="ru-RU" smtClean="0"/>
              <a:pPr/>
              <a:t>27.11.2013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C37BE-C303-496D-B5CD-85F2937540F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ru-RU" smtClean="0"/>
              <a:pPr/>
              <a:t>27.11.2013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59756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ru-RU" smtClean="0"/>
              <a:pPr/>
              <a:t>27.11.2013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69637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ru-RU" smtClean="0"/>
              <a:pPr/>
              <a:t>27.11.2013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12076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ru-RU" smtClean="0"/>
              <a:pPr/>
              <a:t>27.11.2013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445927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ru-RU" smtClean="0"/>
              <a:pPr/>
              <a:t>27.11.2013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86876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Прямая соединительная линия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Группа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Прямоугольник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sp>
        <p:nvSpPr>
          <p:cNvPr id="11" name="Рисунок 10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9" name="Инструкции"/>
          <p:cNvSpPr/>
          <p:nvPr/>
        </p:nvSpPr>
        <p:spPr>
          <a:xfrm>
            <a:off x="12344400" y="0"/>
            <a:ext cx="129540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14400">
              <a:buNone/>
            </a:pPr>
            <a:r>
              <a:rPr lang="ru-RU" sz="1200" b="1" i="1" dirty="0" smtClean="0">
                <a:solidFill>
                  <a:schemeClr val="lt1"/>
                </a:solidFill>
                <a:latin typeface="Arial"/>
                <a:ea typeface="+mn-ea"/>
                <a:cs typeface="Arial"/>
              </a:rPr>
              <a:t>ПРИМЕЧАНИЕ.</a:t>
            </a:r>
          </a:p>
          <a:p>
            <a:pPr algn="l" defTabSz="914400">
              <a:buNone/>
            </a:pPr>
            <a:r>
              <a:rPr lang="ru-RU" sz="1200" b="0" i="1" dirty="0" smtClean="0">
                <a:solidFill>
                  <a:schemeClr val="lt1"/>
                </a:solidFill>
                <a:latin typeface="Arial"/>
                <a:ea typeface="+mn-ea"/>
                <a:cs typeface="Arial"/>
              </a:rPr>
              <a:t>Чтобы изменить изображение на этом слайде, выделите рисунок и удалите его. Затем щелкните значок "Рисунки" в заполнителе и вставьте свое изображение.</a:t>
            </a:r>
            <a:endParaRPr lang="ru-RU" sz="1200" b="0" i="1" dirty="0">
              <a:solidFill>
                <a:schemeClr val="lt1"/>
              </a:solidFill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3943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Группа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Прямая соединительная линия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Прямая соединительная линия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Прямоугольник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11" name="Группа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Прямая соединительная линия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Прямая соединительная линия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ru-RU" smtClean="0"/>
              <a:pPr/>
              <a:t>27.11.2013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02678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ru-RU" smtClean="0"/>
              <a:pPr/>
              <a:t>27.11.2013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27791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ru-RU" smtClean="0"/>
              <a:pPr/>
              <a:t>27.11.2013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71016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ru-RU" smtClean="0"/>
              <a:pPr/>
              <a:t>27.11.2013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58111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ru-RU" smtClean="0"/>
              <a:pPr/>
              <a:t>27.11.2013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2416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ru-RU" smtClean="0"/>
              <a:pPr/>
              <a:t>27.11.2013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69764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  <a:p>
            <a:pPr lvl="5"/>
            <a:r>
              <a:rPr lang="ru-RU" dirty="0" smtClean="0"/>
              <a:t>Шестой уровень</a:t>
            </a:r>
          </a:p>
          <a:p>
            <a:pPr lvl="6"/>
            <a:r>
              <a:rPr lang="ru-RU" dirty="0" smtClean="0"/>
              <a:t>Седьмой уровень</a:t>
            </a:r>
          </a:p>
          <a:p>
            <a:pPr lvl="7"/>
            <a:r>
              <a:rPr lang="ru-RU" dirty="0" smtClean="0"/>
              <a:t>Восьмой уровень</a:t>
            </a:r>
          </a:p>
          <a:p>
            <a:pPr lvl="8"/>
            <a:r>
              <a:rPr lang="ru-RU" dirty="0" smtClean="0"/>
              <a:t>Девятый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402B9795-92DC-40DC-A1CA-9A4B349D7824}" type="datetimeFigureOut">
              <a:rPr lang="ru-RU" smtClean="0"/>
              <a:pPr/>
              <a:t>27.11.2013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0FF54DE5-C571-48E8-A5BC-B369434E2F44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5" name="Группа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Прямая соединительная линия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znaimo.com.ua/%D0%86%D1%82%D0%B0%D0%BB%D1%96%D0%B9%D1%81%D1%8C%D0%BA%D0%B0_%D0%BC%D0%BE%D0%B2%D0%B0" TargetMode="Externa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pPr algn="l" defTabSz="914400">
              <a:spcBef>
                <a:spcPts val="1"/>
              </a:spcBef>
              <a:buNone/>
            </a:pPr>
            <a:r>
              <a:rPr lang="uk-UA" dirty="0" smtClean="0">
                <a:solidFill>
                  <a:srgbClr val="514843"/>
                </a:solidFill>
                <a:latin typeface="Plantagenet Cherokee"/>
              </a:rPr>
              <a:t>Іван Франко</a:t>
            </a:r>
            <a:endParaRPr lang="ru-RU" sz="4400" b="0" i="0" baseline="0" dirty="0">
              <a:solidFill>
                <a:srgbClr val="514843"/>
              </a:solidFill>
              <a:latin typeface="Plantagenet Cherokee"/>
              <a:ea typeface="+mj-ea"/>
              <a:cs typeface="+mj-cs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l">
              <a:spcBef>
                <a:spcPts val="0"/>
              </a:spcBef>
              <a:buNone/>
            </a:pPr>
            <a:r>
              <a:rPr lang="uk-UA" sz="1800" b="0" i="0" dirty="0" smtClean="0"/>
              <a:t>«Сікстинська мадонна»</a:t>
            </a:r>
            <a:endParaRPr lang="ru-RU" sz="1800" b="0" i="0" dirty="0"/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545" b="554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1652133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18567" y="425302"/>
            <a:ext cx="611372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/>
              <a:t>«З вершин і низин» — </a:t>
            </a:r>
            <a:r>
              <a:rPr lang="ru-RU" sz="2200" dirty="0" err="1"/>
              <a:t>збірка</a:t>
            </a:r>
            <a:r>
              <a:rPr lang="ru-RU" sz="2200" dirty="0"/>
              <a:t> </a:t>
            </a:r>
            <a:r>
              <a:rPr lang="ru-RU" sz="2200" dirty="0" err="1"/>
              <a:t>творів</a:t>
            </a:r>
            <a:r>
              <a:rPr lang="ru-RU" sz="2200" dirty="0"/>
              <a:t> </a:t>
            </a:r>
            <a:r>
              <a:rPr lang="ru-RU" sz="2200" dirty="0" err="1"/>
              <a:t>Івана</a:t>
            </a:r>
            <a:r>
              <a:rPr lang="ru-RU" sz="2200" dirty="0"/>
              <a:t> Франка. Є </a:t>
            </a:r>
            <a:r>
              <a:rPr lang="ru-RU" sz="2200" dirty="0" err="1"/>
              <a:t>зразком</a:t>
            </a:r>
            <a:r>
              <a:rPr lang="ru-RU" sz="2200" dirty="0"/>
              <a:t> </a:t>
            </a:r>
            <a:r>
              <a:rPr lang="ru-RU" sz="2200" dirty="0" err="1"/>
              <a:t>громадянської</a:t>
            </a:r>
            <a:r>
              <a:rPr lang="ru-RU" sz="2200" dirty="0"/>
              <a:t> </a:t>
            </a:r>
            <a:r>
              <a:rPr lang="ru-RU" sz="2200" dirty="0" err="1"/>
              <a:t>лірики</a:t>
            </a:r>
            <a:r>
              <a:rPr lang="ru-RU" sz="2200" dirty="0"/>
              <a:t>. </a:t>
            </a:r>
            <a:r>
              <a:rPr lang="ru-RU" sz="2200" dirty="0" err="1"/>
              <a:t>Вперше</a:t>
            </a:r>
            <a:r>
              <a:rPr lang="ru-RU" sz="2200" dirty="0"/>
              <a:t> </a:t>
            </a:r>
            <a:r>
              <a:rPr lang="ru-RU" sz="2200" dirty="0" err="1"/>
              <a:t>збірку</a:t>
            </a:r>
            <a:r>
              <a:rPr lang="ru-RU" sz="2200" dirty="0"/>
              <a:t> видано 1887 року, друге, </a:t>
            </a:r>
            <a:r>
              <a:rPr lang="ru-RU" sz="2200" dirty="0" err="1"/>
              <a:t>перероблене</a:t>
            </a:r>
            <a:r>
              <a:rPr lang="ru-RU" sz="2200" dirty="0"/>
              <a:t> й </a:t>
            </a:r>
            <a:r>
              <a:rPr lang="ru-RU" sz="2200" dirty="0" err="1"/>
              <a:t>доповнене</a:t>
            </a:r>
            <a:r>
              <a:rPr lang="ru-RU" sz="2200" dirty="0"/>
              <a:t> </a:t>
            </a:r>
            <a:r>
              <a:rPr lang="ru-RU" sz="2200" dirty="0" err="1"/>
              <a:t>видання</a:t>
            </a:r>
            <a:r>
              <a:rPr lang="ru-RU" sz="2200" dirty="0"/>
              <a:t> — 1893 року. </a:t>
            </a:r>
            <a:r>
              <a:rPr lang="ru-RU" sz="2200" dirty="0" err="1" smtClean="0"/>
              <a:t>Збірка</a:t>
            </a:r>
            <a:r>
              <a:rPr lang="ru-RU" sz="2200" dirty="0" smtClean="0"/>
              <a:t> </a:t>
            </a:r>
            <a:r>
              <a:rPr lang="ru-RU" sz="2200" dirty="0" err="1" smtClean="0"/>
              <a:t>присвячена</a:t>
            </a:r>
            <a:r>
              <a:rPr lang="ru-RU" sz="2200" dirty="0" smtClean="0"/>
              <a:t> </a:t>
            </a:r>
            <a:r>
              <a:rPr lang="ru-RU" sz="2200" dirty="0" err="1" smtClean="0"/>
              <a:t>дружині</a:t>
            </a:r>
            <a:r>
              <a:rPr lang="ru-RU" sz="2200" dirty="0" smtClean="0"/>
              <a:t> </a:t>
            </a:r>
            <a:r>
              <a:rPr lang="ru-RU" sz="2200" dirty="0" err="1" smtClean="0"/>
              <a:t>І.Франка</a:t>
            </a:r>
            <a:r>
              <a:rPr lang="ru-RU" sz="2200" dirty="0" smtClean="0"/>
              <a:t> – </a:t>
            </a:r>
            <a:r>
              <a:rPr lang="ru-RU" sz="2200" dirty="0" err="1" smtClean="0"/>
              <a:t>Ользі</a:t>
            </a:r>
            <a:r>
              <a:rPr lang="ru-RU" sz="2200" dirty="0" smtClean="0"/>
              <a:t> </a:t>
            </a:r>
            <a:r>
              <a:rPr lang="ru-RU" sz="2200" dirty="0" err="1" smtClean="0"/>
              <a:t>Хоружинській</a:t>
            </a:r>
            <a:r>
              <a:rPr lang="ru-RU" sz="2200" dirty="0" smtClean="0"/>
              <a:t>. </a:t>
            </a:r>
          </a:p>
          <a:p>
            <a:endParaRPr lang="ru-RU" sz="2200" dirty="0" smtClean="0"/>
          </a:p>
          <a:p>
            <a:r>
              <a:rPr lang="ru-RU" sz="2200" dirty="0" err="1" smtClean="0"/>
              <a:t>Збірка</a:t>
            </a:r>
            <a:r>
              <a:rPr lang="ru-RU" sz="2200" dirty="0" smtClean="0"/>
              <a:t> </a:t>
            </a:r>
            <a:r>
              <a:rPr lang="ru-RU" sz="2200" dirty="0" err="1"/>
              <a:t>складається</a:t>
            </a:r>
            <a:r>
              <a:rPr lang="ru-RU" sz="2200" dirty="0"/>
              <a:t> з семи великих </a:t>
            </a:r>
            <a:r>
              <a:rPr lang="ru-RU" sz="2200" dirty="0" err="1"/>
              <a:t>розділів</a:t>
            </a:r>
            <a:r>
              <a:rPr lang="ru-RU" sz="2200" dirty="0"/>
              <a:t>. У перших </a:t>
            </a:r>
            <a:r>
              <a:rPr lang="ru-RU" sz="2200" dirty="0" err="1"/>
              <a:t>трьох</a:t>
            </a:r>
            <a:r>
              <a:rPr lang="ru-RU" sz="2200" dirty="0"/>
              <a:t> </a:t>
            </a:r>
            <a:r>
              <a:rPr lang="ru-RU" sz="2200" dirty="0" err="1"/>
              <a:t>розділах</a:t>
            </a:r>
            <a:r>
              <a:rPr lang="ru-RU" sz="2200" dirty="0"/>
              <a:t> — «</a:t>
            </a:r>
            <a:r>
              <a:rPr lang="en-US" sz="2200" dirty="0"/>
              <a:t>De </a:t>
            </a:r>
            <a:r>
              <a:rPr lang="en-US" sz="2200" dirty="0" err="1"/>
              <a:t>profundis</a:t>
            </a:r>
            <a:r>
              <a:rPr lang="en-US" sz="2200" dirty="0"/>
              <a:t>», «</a:t>
            </a:r>
            <a:r>
              <a:rPr lang="ru-RU" sz="2200" dirty="0" err="1"/>
              <a:t>Профілі</a:t>
            </a:r>
            <a:r>
              <a:rPr lang="ru-RU" sz="2200" dirty="0"/>
              <a:t> і маски» та «</a:t>
            </a:r>
            <a:r>
              <a:rPr lang="ru-RU" sz="2200" dirty="0" err="1"/>
              <a:t>Сонети</a:t>
            </a:r>
            <a:r>
              <a:rPr lang="ru-RU" sz="2200" dirty="0"/>
              <a:t>» — </a:t>
            </a:r>
            <a:r>
              <a:rPr lang="ru-RU" sz="2200" dirty="0" err="1"/>
              <a:t>зібрано</a:t>
            </a:r>
            <a:r>
              <a:rPr lang="ru-RU" sz="2200" dirty="0"/>
              <a:t> </a:t>
            </a:r>
            <a:r>
              <a:rPr lang="ru-RU" sz="2200" dirty="0" err="1"/>
              <a:t>ліричні</a:t>
            </a:r>
            <a:r>
              <a:rPr lang="ru-RU" sz="2200" dirty="0"/>
              <a:t> твори, в </a:t>
            </a:r>
            <a:r>
              <a:rPr lang="ru-RU" sz="2200" dirty="0" err="1"/>
              <a:t>чотирьох</a:t>
            </a:r>
            <a:r>
              <a:rPr lang="ru-RU" sz="2200" dirty="0"/>
              <a:t> </a:t>
            </a:r>
            <a:r>
              <a:rPr lang="ru-RU" sz="2200" dirty="0" err="1"/>
              <a:t>останніх</a:t>
            </a:r>
            <a:r>
              <a:rPr lang="ru-RU" sz="2200" dirty="0"/>
              <a:t> — «</a:t>
            </a:r>
            <a:r>
              <a:rPr lang="ru-RU" sz="2200" dirty="0" err="1"/>
              <a:t>Галицькі</a:t>
            </a:r>
            <a:r>
              <a:rPr lang="ru-RU" sz="2200" dirty="0"/>
              <a:t> образки», «</a:t>
            </a:r>
            <a:r>
              <a:rPr lang="ru-RU" sz="2200" dirty="0" err="1"/>
              <a:t>Із</a:t>
            </a:r>
            <a:r>
              <a:rPr lang="ru-RU" sz="2200" dirty="0"/>
              <a:t> </a:t>
            </a:r>
            <a:r>
              <a:rPr lang="ru-RU" sz="2200" dirty="0" err="1"/>
              <a:t>жидівських</a:t>
            </a:r>
            <a:r>
              <a:rPr lang="ru-RU" sz="2200" dirty="0"/>
              <a:t> </a:t>
            </a:r>
            <a:r>
              <a:rPr lang="ru-RU" sz="2200" dirty="0" err="1"/>
              <a:t>мелодій</a:t>
            </a:r>
            <a:r>
              <a:rPr lang="ru-RU" sz="2200" dirty="0"/>
              <a:t>», «</a:t>
            </a:r>
            <a:r>
              <a:rPr lang="ru-RU" sz="2200" dirty="0" err="1"/>
              <a:t>Панські</a:t>
            </a:r>
            <a:r>
              <a:rPr lang="ru-RU" sz="2200" dirty="0"/>
              <a:t> </a:t>
            </a:r>
            <a:r>
              <a:rPr lang="ru-RU" sz="2200" dirty="0" err="1"/>
              <a:t>жарти</a:t>
            </a:r>
            <a:r>
              <a:rPr lang="ru-RU" sz="2200" dirty="0"/>
              <a:t>» та «</a:t>
            </a:r>
            <a:r>
              <a:rPr lang="ru-RU" sz="2200" dirty="0" err="1"/>
              <a:t>Легенди</a:t>
            </a:r>
            <a:r>
              <a:rPr lang="ru-RU" sz="2200" dirty="0"/>
              <a:t>» — твори </a:t>
            </a:r>
            <a:r>
              <a:rPr lang="ru-RU" sz="2200" dirty="0" err="1"/>
              <a:t>епічні</a:t>
            </a:r>
            <a:r>
              <a:rPr lang="ru-RU" sz="2200" dirty="0" smtClean="0"/>
              <a:t>.</a:t>
            </a:r>
          </a:p>
          <a:p>
            <a:r>
              <a:rPr lang="uk-UA" sz="2200" dirty="0" smtClean="0"/>
              <a:t> Справжнім шедевром  цієї збірки є сонет з розділу «Вольні сонети» – Сікстинська мадонна.</a:t>
            </a:r>
            <a:endParaRPr lang="ru-RU" sz="2200" dirty="0"/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8721" y="542371"/>
            <a:ext cx="2924175" cy="439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30050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27052" y="134909"/>
            <a:ext cx="9377916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Сікстинська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Мадонна"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 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 tooltip="Італійська мова"/>
              </a:rPr>
              <a:t>італ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 tooltip="Італійська мова"/>
              </a:rPr>
              <a:t>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Madonna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Sistina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-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Картина 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Рафаеля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яка з 1754 року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перебуває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 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Галереї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старих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майстрів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у 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Дрездені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Належить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числа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загальновизнаних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вершин 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Високого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Відродження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14" t="15774" r="-3841" b="2226"/>
          <a:stretch/>
        </p:blipFill>
        <p:spPr>
          <a:xfrm>
            <a:off x="3266540" y="1945757"/>
            <a:ext cx="4928815" cy="45932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057974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70251" y="308345"/>
            <a:ext cx="7953153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Сікстинську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Мадонну» Франко написав у 1881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році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Сонет </a:t>
            </a:r>
            <a:r>
              <a:rPr lang="ru-RU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викликаний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роздумами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Франка над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однойменною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картиною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Рафаеля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Сікстинська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Мадонна"(1516), на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якій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поєднано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божественне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земне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Лик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Богородиці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образом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босоногої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жінки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Внутрішній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рух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жіночого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образу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підкреслюється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тривожними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тінями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складок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одягу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b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клубоченням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хмар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ногами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Мадонни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задумливим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поглядом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здатністю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Вмить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спуститися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землю і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водночас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залишатися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недоступною.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Ця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багатовимірність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динаміка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Рафаелевого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образу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Мадонни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проливає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світло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</a:t>
            </a:r>
            <a:b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художню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картину сонета Франка,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овіяного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високим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шиллерівським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духом:</a:t>
            </a:r>
            <a:b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Вірою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пермогу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краси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невіддільною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поета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добра, а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відтак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божественного начала.</a:t>
            </a:r>
            <a:b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У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сонеті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Франка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жінка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втілює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красу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мистецтва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натхнення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b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музу. Образ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жінки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багатогранний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асоціюється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архетипом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 </a:t>
            </a:r>
            <a:b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символ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космічного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земного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берегинею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родючості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смерті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 </a:t>
            </a:r>
            <a:b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воскресіння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Через символ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вічного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оновлення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земна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жінка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виростає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 </a:t>
            </a:r>
            <a:b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образу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матері-діви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чистої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непорочної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....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0855" y="482231"/>
            <a:ext cx="3292438" cy="44777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1956512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lum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7200"/>
                    </a14:imgEffect>
                    <a14:imgEffect>
                      <a14:saturation sat="99000"/>
                    </a14:imgEffect>
                  </a14:imgLayer>
                </a14:imgProps>
              </a:ext>
            </a:extLst>
          </a:blip>
          <a:srcRect/>
          <a:stretch>
            <a:fillRect l="2000" t="1000" r="2000" b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8316" y="1648046"/>
            <a:ext cx="990954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Своє</a:t>
            </a:r>
            <a:r>
              <a:rPr lang="ru-RU" sz="32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захоплення</a:t>
            </a:r>
            <a:r>
              <a:rPr lang="ru-RU" sz="32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жінкою-матір'ю</a:t>
            </a:r>
            <a:r>
              <a:rPr lang="ru-RU" sz="32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1" i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безсмертним</a:t>
            </a:r>
            <a:r>
              <a:rPr lang="ru-RU" sz="32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полотном «</a:t>
            </a:r>
            <a:r>
              <a:rPr lang="ru-RU" sz="3200" b="1" i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Сікстинська</a:t>
            </a:r>
            <a:r>
              <a:rPr lang="ru-RU" sz="32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мадонна» І. </a:t>
            </a:r>
            <a:r>
              <a:rPr lang="ru-RU" sz="3200" b="1" i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Франко</a:t>
            </a:r>
          </a:p>
          <a:p>
            <a:pPr algn="ctr"/>
            <a:r>
              <a:rPr lang="ru-RU" sz="3200" b="1" i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висловив</a:t>
            </a:r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3200" b="1" i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формі</a:t>
            </a:r>
            <a:r>
              <a:rPr lang="ru-RU" sz="32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сонета. У </a:t>
            </a:r>
            <a:r>
              <a:rPr lang="ru-RU" sz="3200" b="1" i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Мадонні</a:t>
            </a:r>
            <a:r>
              <a:rPr lang="ru-RU" sz="32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поет </a:t>
            </a:r>
            <a:r>
              <a:rPr lang="ru-RU" sz="3200" b="1" i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вбачає</a:t>
            </a:r>
            <a:r>
              <a:rPr lang="ru-RU" sz="32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богиню, «</a:t>
            </a:r>
            <a:r>
              <a:rPr lang="ru-RU" sz="3200" b="1" i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райську</a:t>
            </a:r>
            <a:r>
              <a:rPr lang="ru-RU" sz="32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рожу», і, </a:t>
            </a:r>
            <a:r>
              <a:rPr lang="ru-RU" sz="3200" b="1" i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хоч</a:t>
            </a:r>
            <a:r>
              <a:rPr lang="ru-RU" sz="32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3200" b="1" i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знайшов</a:t>
            </a:r>
            <a:r>
              <a:rPr lang="ru-RU" sz="32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для себе </a:t>
            </a:r>
            <a:r>
              <a:rPr lang="ru-RU" sz="3200" b="1" i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богів</a:t>
            </a:r>
            <a:r>
              <a:rPr lang="ru-RU" sz="32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на небесах, </a:t>
            </a:r>
            <a:r>
              <a:rPr lang="ru-RU" sz="3200" b="1" i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цій</a:t>
            </a:r>
            <a:r>
              <a:rPr lang="ru-RU" sz="32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— поклониться, як </a:t>
            </a:r>
            <a:r>
              <a:rPr lang="ru-RU" sz="3200" b="1" i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богині</a:t>
            </a:r>
            <a:r>
              <a:rPr lang="ru-RU" sz="32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Краса </a:t>
            </a:r>
            <a:r>
              <a:rPr lang="ru-RU" sz="3200" b="1" i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Мадонни</a:t>
            </a:r>
            <a:r>
              <a:rPr lang="ru-RU" sz="32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3200" b="1" i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казкова</a:t>
            </a:r>
            <a:r>
              <a:rPr lang="ru-RU" sz="32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а земна — </a:t>
            </a:r>
            <a:r>
              <a:rPr lang="ru-RU" sz="3200" b="1" i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щира</a:t>
            </a:r>
            <a:r>
              <a:rPr lang="ru-RU" sz="32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добра, </a:t>
            </a:r>
            <a:r>
              <a:rPr lang="ru-RU" sz="3200" b="1" i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ніжна</a:t>
            </a:r>
            <a:r>
              <a:rPr lang="ru-RU" sz="32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А </a:t>
            </a:r>
            <a:r>
              <a:rPr lang="ru-RU" sz="3200" b="1" i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справжнє</a:t>
            </a:r>
            <a:r>
              <a:rPr lang="ru-RU" sz="32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мистецтво</a:t>
            </a:r>
            <a:r>
              <a:rPr lang="ru-RU" sz="32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1" i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яким</a:t>
            </a:r>
            <a:r>
              <a:rPr lang="ru-RU" sz="32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є картина «</a:t>
            </a:r>
            <a:r>
              <a:rPr lang="ru-RU" sz="3200" b="1" i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Сікстинська</a:t>
            </a:r>
            <a:r>
              <a:rPr lang="ru-RU" sz="32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мадонна», — </a:t>
            </a:r>
            <a:r>
              <a:rPr lang="ru-RU" sz="3200" b="1" i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вічне</a:t>
            </a:r>
            <a:r>
              <a:rPr lang="ru-RU" sz="32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430374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621078" y="1892343"/>
            <a:ext cx="6096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Іван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Франко - </a:t>
            </a:r>
            <a:r>
              <a:rPr lang="ru-RU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розум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серце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нашого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народу. </a:t>
            </a:r>
            <a:b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боротьба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мука </a:t>
            </a:r>
            <a:b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передчуття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щастя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людськості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b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 </a:t>
            </a:r>
            <a:r>
              <a:rPr lang="ru-RU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Рильський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4720" y="236537"/>
            <a:ext cx="4078288" cy="638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98251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3071923" y="0"/>
            <a:ext cx="5636142" cy="1096962"/>
          </a:xfrm>
        </p:spPr>
        <p:txBody>
          <a:bodyPr>
            <a:normAutofit/>
          </a:bodyPr>
          <a:lstStyle/>
          <a:p>
            <a:pPr algn="ctr" defTabSz="914400">
              <a:lnSpc>
                <a:spcPct val="90000"/>
              </a:lnSpc>
              <a:spcBef>
                <a:spcPts val="1"/>
              </a:spcBef>
              <a:buNone/>
            </a:pPr>
            <a:r>
              <a:rPr lang="uk-UA" sz="3600" dirty="0" smtClean="0">
                <a:solidFill>
                  <a:srgbClr val="5148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rPr>
              <a:t>Іван Якович Франко</a:t>
            </a:r>
            <a:br>
              <a:rPr lang="uk-UA" sz="3600" dirty="0" smtClean="0">
                <a:solidFill>
                  <a:srgbClr val="5148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rPr>
            </a:br>
            <a:r>
              <a:rPr lang="uk-UA" sz="2400" dirty="0" smtClean="0">
                <a:solidFill>
                  <a:srgbClr val="5148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rPr>
              <a:t>(1856-1916)</a:t>
            </a:r>
            <a:endParaRPr lang="ru-RU" sz="2400" b="0" i="0" dirty="0">
              <a:solidFill>
                <a:srgbClr val="51484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anose="020B0504020000000003" pitchFamily="34" charset="0"/>
            </a:endParaRPr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44679" y="1711842"/>
            <a:ext cx="3753294" cy="5004351"/>
          </a:xfrm>
        </p:spPr>
      </p:pic>
    </p:spTree>
    <p:extLst>
      <p:ext uri="{BB962C8B-B14F-4D97-AF65-F5344CB8AC3E}">
        <p14:creationId xmlns:p14="http://schemas.microsoft.com/office/powerpoint/2010/main" xmlns="" val="1654255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975498" y="627322"/>
            <a:ext cx="5497032" cy="5259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Як </a:t>
            </a:r>
            <a:r>
              <a:rPr lang="ru-RU" sz="3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син</a:t>
            </a:r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селянина, </a:t>
            </a:r>
          </a:p>
          <a:p>
            <a:r>
              <a:rPr lang="ru-RU" sz="3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вигодуваний</a:t>
            </a:r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твердим </a:t>
            </a:r>
          </a:p>
          <a:p>
            <a:r>
              <a:rPr lang="ru-RU" sz="3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мужицьким</a:t>
            </a:r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хлібом</a:t>
            </a:r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        </a:t>
            </a:r>
          </a:p>
          <a:p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 </a:t>
            </a:r>
            <a:r>
              <a:rPr lang="ru-RU" sz="3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почуваю</a:t>
            </a:r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себе </a:t>
            </a:r>
          </a:p>
          <a:p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3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обов'язку</a:t>
            </a:r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віддати</a:t>
            </a:r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3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працю</a:t>
            </a:r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свого</a:t>
            </a:r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тому простому </a:t>
            </a:r>
            <a:r>
              <a:rPr lang="ru-RU" sz="3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народові</a:t>
            </a: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.»   </a:t>
            </a:r>
            <a:endParaRPr lang="ru-RU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Іван</a:t>
            </a:r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Франко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5544" y="370718"/>
            <a:ext cx="4263656" cy="5722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04746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2581" y="819001"/>
            <a:ext cx="4470806" cy="3571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937052" y="558284"/>
            <a:ext cx="714153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27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серпня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1856 у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селі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Нагуєвичах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Дрогобиччині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сім’ї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сільського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коваля,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шанованої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Якова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Франка </a:t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Марії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Кульчицької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народився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первісток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Ясь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/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Незвичайно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здатною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дитиною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виявився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Йвась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Був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обдарованим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природи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мав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добру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пам’ять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не знав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труднощів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навчанні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0380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87860" y="416074"/>
            <a:ext cx="45198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Освіту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здобував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62271" y="1373603"/>
            <a:ext cx="6096000" cy="358251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ctr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uk-UA" altLang="ru-RU" sz="2800" dirty="0" smtClean="0"/>
              <a:t> Початкова </a:t>
            </a:r>
            <a:r>
              <a:rPr lang="uk-UA" altLang="ru-RU" sz="2800" dirty="0"/>
              <a:t>школа </a:t>
            </a:r>
          </a:p>
          <a:p>
            <a:pPr marL="285750" indent="-285750" algn="ctr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uk-UA" altLang="ru-RU" sz="2800" dirty="0" smtClean="0"/>
              <a:t> с</a:t>
            </a:r>
            <a:r>
              <a:rPr lang="uk-UA" altLang="ru-RU" sz="2800" dirty="0"/>
              <a:t>. </a:t>
            </a:r>
            <a:r>
              <a:rPr lang="uk-UA" altLang="ru-RU" sz="2800" dirty="0" err="1"/>
              <a:t>Ясениця</a:t>
            </a:r>
            <a:r>
              <a:rPr lang="uk-UA" altLang="ru-RU" sz="2800" dirty="0"/>
              <a:t> </a:t>
            </a:r>
            <a:r>
              <a:rPr lang="uk-UA" altLang="ru-RU" sz="2800" dirty="0" err="1"/>
              <a:t>Сільна</a:t>
            </a:r>
            <a:r>
              <a:rPr lang="uk-UA" altLang="ru-RU" sz="2800" dirty="0"/>
              <a:t>;</a:t>
            </a:r>
          </a:p>
          <a:p>
            <a:pPr marL="285750" indent="-285750" algn="ctr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uk-UA" altLang="ru-RU" sz="2800" dirty="0" smtClean="0"/>
              <a:t> Дрогобицька </a:t>
            </a:r>
            <a:r>
              <a:rPr lang="uk-UA" altLang="ru-RU" sz="2800" dirty="0"/>
              <a:t>монастирська школа ченців-василіан;</a:t>
            </a:r>
          </a:p>
          <a:p>
            <a:pPr marL="285750" indent="-285750" algn="ctr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uk-UA" altLang="ru-RU" sz="2800" dirty="0" smtClean="0"/>
              <a:t> </a:t>
            </a:r>
            <a:r>
              <a:rPr lang="uk-UA" altLang="ru-RU" sz="2800" dirty="0" smtClean="0"/>
              <a:t>Дрогобицька гімназія;</a:t>
            </a:r>
            <a:endParaRPr lang="uk-UA" altLang="ru-RU" sz="2800" dirty="0"/>
          </a:p>
          <a:p>
            <a:pPr marL="285750" indent="-285750" algn="ctr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uk-UA" altLang="ru-RU" sz="2800" dirty="0" smtClean="0"/>
              <a:t> Львівський </a:t>
            </a:r>
            <a:r>
              <a:rPr lang="uk-UA" altLang="ru-RU" sz="2800" dirty="0"/>
              <a:t>університет;</a:t>
            </a:r>
          </a:p>
          <a:p>
            <a:pPr marL="285750" indent="-285750" algn="ctr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uk-UA" altLang="ru-RU" sz="2800" dirty="0" smtClean="0"/>
              <a:t> У </a:t>
            </a:r>
            <a:r>
              <a:rPr lang="uk-UA" altLang="ru-RU" sz="2800" dirty="0"/>
              <a:t>Відні захищає дисертацію, здобуває вчений ступінь доктора філософії.</a:t>
            </a:r>
            <a:endParaRPr lang="ru-RU" altLang="ru-RU" sz="2800" dirty="0"/>
          </a:p>
        </p:txBody>
      </p:sp>
      <p:pic>
        <p:nvPicPr>
          <p:cNvPr id="10242" name="Picture 2" descr="http://www.i-franko.name/files/IFranko/portraits/18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1804" y="999460"/>
            <a:ext cx="5763750" cy="37320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353728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9098" y="324576"/>
            <a:ext cx="107601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altLang="ru-RU" sz="2000" i="1" dirty="0"/>
              <a:t>За бібліографічними даними, видано понад 5500 назв творів І.Франка. З них близько 1020 художніх, біля 630 перекладів майже з усіх мов світу, 1200 наукових праць, 1650 публіцистичних статей, більше 1000 листів до вчених та товаришів</a:t>
            </a:r>
            <a:endParaRPr lang="ru-RU" sz="2000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0671" y="1669385"/>
            <a:ext cx="2451100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47138" y="1435469"/>
            <a:ext cx="2206625" cy="23653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8414" y="3931174"/>
            <a:ext cx="2878138" cy="25908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03789" y="1866555"/>
            <a:ext cx="1755775" cy="20177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36183" y="4034760"/>
            <a:ext cx="2335212" cy="233521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11676" y="1560318"/>
            <a:ext cx="2462005" cy="21582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46513" y="3947123"/>
            <a:ext cx="2101038" cy="2730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95526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5400" dirty="0" smtClean="0"/>
              <a:t>«Сікстинська Мадонна»</a:t>
            </a:r>
            <a:endParaRPr lang="ru-RU" sz="5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30201" y="4305081"/>
            <a:ext cx="10071099" cy="509750"/>
          </a:xfrm>
        </p:spPr>
        <p:txBody>
          <a:bodyPr>
            <a:normAutofit/>
          </a:bodyPr>
          <a:lstStyle/>
          <a:p>
            <a:r>
              <a:rPr lang="ru-RU" sz="2800" dirty="0"/>
              <a:t>Краса материнства й </a:t>
            </a:r>
            <a:r>
              <a:rPr lang="ru-RU" sz="2800" dirty="0" err="1"/>
              <a:t>вічної</a:t>
            </a:r>
            <a:r>
              <a:rPr lang="ru-RU" sz="2800" dirty="0"/>
              <a:t> </a:t>
            </a:r>
            <a:r>
              <a:rPr lang="ru-RU" sz="2800" dirty="0" err="1" smtClean="0"/>
              <a:t>жіночості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132884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33999" y="769595"/>
            <a:ext cx="6096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Хто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смів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сказать, </a:t>
            </a:r>
            <a:r>
              <a:rPr lang="ru-RU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 богиня </a:t>
            </a:r>
            <a:r>
              <a:rPr lang="ru-RU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/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 той безбожник, </a:t>
            </a:r>
            <a:r>
              <a:rPr lang="ru-RU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без </a:t>
            </a:r>
            <a:r>
              <a:rPr lang="ru-RU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серця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дрожі</a:t>
            </a:r>
            <a:endParaRPr lang="ru-RU" sz="2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твоє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лице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небесне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глянуть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Неткнутий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блиском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твої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красоти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/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Так,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богиня!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Мати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райська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роже,</a:t>
            </a:r>
          </a:p>
          <a:p>
            <a:pPr algn="ctr"/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глянь на мене з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свої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висоти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ctr"/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Бач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я,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небесах не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міг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найти</a:t>
            </a:r>
          </a:p>
          <a:p>
            <a:pPr algn="ctr"/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Богів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перед тобою клонюсь тоже.</a:t>
            </a:r>
          </a:p>
          <a:p>
            <a:pPr algn="ctr"/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бозі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духах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ся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сумнівати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небо й пекло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казкою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вважати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краса твоя - не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казка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ctr"/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час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прийде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коли весь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покине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Богів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духів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лиш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тебе, богине,</a:t>
            </a:r>
          </a:p>
          <a:p>
            <a:pPr algn="ctr"/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Чтить буде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вічно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тут, на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полотні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2652" y="549483"/>
            <a:ext cx="4940594" cy="5010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96055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44679" y="723014"/>
            <a:ext cx="718761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lang="ru-RU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</a:t>
            </a: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ніж</a:t>
            </a: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меч, і огонь, і </a:t>
            </a:r>
            <a:r>
              <a:rPr lang="ru-RU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стріла</a:t>
            </a: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і коса. </a:t>
            </a:r>
            <a:r>
              <a:rPr lang="ru-RU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Небезпечне</a:t>
            </a: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оружжя</a:t>
            </a: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жіноча</a:t>
            </a: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краса. </a:t>
            </a:r>
            <a:r>
              <a:rPr lang="ru-RU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Ані</a:t>
            </a: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мудрість</a:t>
            </a: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наука, </a:t>
            </a:r>
            <a:r>
              <a:rPr lang="ru-RU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</a:t>
            </a: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старші</a:t>
            </a: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літа</a:t>
            </a: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дають</a:t>
            </a: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проти</a:t>
            </a: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неї</a:t>
            </a: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міцного</a:t>
            </a: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щита 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algn="r"/>
            <a:r>
              <a:rPr lang="ru-RU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Іван</a:t>
            </a:r>
            <a:r>
              <a:rPr lang="ru-RU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Франко.</a:t>
            </a:r>
          </a:p>
        </p:txBody>
      </p:sp>
      <p:pic>
        <p:nvPicPr>
          <p:cNvPr id="6146" name="Picture 2" descr="http://www.day.kiev.ua/sites/default/files/main/openpublish_article/20100827/4152-14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1627" y="906353"/>
            <a:ext cx="2857500" cy="4495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754822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3431380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AcademicLiterature_16x9_TP103431361.potx" id="{2F0AAF73-AE41-486D-B6DC-0985ADE3F2EC}" vid="{EF7BD8ED-D7CC-46AA-8B96-4CA16C4A9ED2}"/>
    </a:ext>
  </a:extLst>
</a:theme>
</file>

<file path=ppt/theme/theme2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503</Words>
  <Application>Microsoft Office PowerPoint</Application>
  <PresentationFormat>Произвольный</PresentationFormat>
  <Paragraphs>54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TS103431380</vt:lpstr>
      <vt:lpstr>Іван Франко</vt:lpstr>
      <vt:lpstr>Іван Якович Франко (1856-1916)</vt:lpstr>
      <vt:lpstr>Слайд 3</vt:lpstr>
      <vt:lpstr>Слайд 4</vt:lpstr>
      <vt:lpstr>Слайд 5</vt:lpstr>
      <vt:lpstr>Слайд 6</vt:lpstr>
      <vt:lpstr>«Сікстинська Мадонна»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2013-11-27T18:39:06Z</dcterms:created>
  <dcterms:modified xsi:type="dcterms:W3CDTF">2013-11-27T17:27:18Z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TC034313809991</vt:lpwstr>
  </property>
</Properties>
</file>