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7" r:id="rId22"/>
    <p:sldId id="278" r:id="rId23"/>
    <p:sldId id="279" r:id="rId24"/>
    <p:sldId id="280" r:id="rId25"/>
    <p:sldId id="281" r:id="rId26"/>
    <p:sldId id="285" r:id="rId27"/>
    <p:sldId id="282" r:id="rId28"/>
    <p:sldId id="286" r:id="rId29"/>
    <p:sldId id="283" r:id="rId30"/>
    <p:sldId id="287" r:id="rId31"/>
    <p:sldId id="284" r:id="rId32"/>
    <p:sldId id="276" r:id="rId33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5" y="20548"/>
            <a:ext cx="4664095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707" y="20548"/>
            <a:ext cx="749824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4" y="2818500"/>
            <a:ext cx="10223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4830" y="2819400"/>
            <a:ext cx="1948190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94" y="5089818"/>
            <a:ext cx="12129461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72121" y="2469776"/>
            <a:ext cx="406347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4578" y="1295400"/>
            <a:ext cx="6806314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4" y="4114800"/>
            <a:ext cx="975233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93581" y="4800600"/>
            <a:ext cx="649749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631" y="4800600"/>
            <a:ext cx="6411491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594" y="838200"/>
            <a:ext cx="6497490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1481" y="838200"/>
            <a:ext cx="3758711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0089" y="4800600"/>
            <a:ext cx="733344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562600"/>
            <a:ext cx="7314248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4727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9008" y="274639"/>
            <a:ext cx="2742843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6806314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884" y="1992354"/>
            <a:ext cx="7822182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35" y="5105401"/>
            <a:ext cx="10971373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015868" y="1946209"/>
            <a:ext cx="2742843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80892" y="5265376"/>
            <a:ext cx="609521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342929" y="1992354"/>
            <a:ext cx="2111021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98" y="76200"/>
            <a:ext cx="11202568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3" y="1"/>
            <a:ext cx="9422793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76402"/>
            <a:ext cx="5384099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76400"/>
            <a:ext cx="5384099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226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05" y="2077200"/>
            <a:ext cx="9345983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150" y="3081000"/>
            <a:ext cx="11580892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553" y="2424752"/>
            <a:ext cx="11590491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10057091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084" y="3200400"/>
            <a:ext cx="9345983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6793" y="664780"/>
            <a:ext cx="5587273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61" y="609600"/>
            <a:ext cx="4010562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873" y="609600"/>
            <a:ext cx="6814779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61" y="1435102"/>
            <a:ext cx="4010562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ідготували</a:t>
            </a:r>
            <a:r>
              <a:rPr lang="uk-UA" dirty="0" smtClean="0"/>
              <a:t> учениці 11-б </a:t>
            </a:r>
            <a:r>
              <a:rPr lang="uk-UA" dirty="0" smtClean="0"/>
              <a:t>класу </a:t>
            </a:r>
          </a:p>
          <a:p>
            <a:r>
              <a:rPr lang="uk-UA" dirty="0" err="1" smtClean="0"/>
              <a:t>Оренбургська</a:t>
            </a:r>
            <a:r>
              <a:rPr lang="uk-UA" dirty="0" smtClean="0"/>
              <a:t> </a:t>
            </a:r>
            <a:r>
              <a:rPr lang="uk-UA" dirty="0" smtClean="0"/>
              <a:t>Марина та </a:t>
            </a:r>
            <a:r>
              <a:rPr lang="uk-UA" dirty="0" err="1" smtClean="0"/>
              <a:t>Козаренко</a:t>
            </a:r>
            <a:r>
              <a:rPr lang="uk-UA" dirty="0" smtClean="0"/>
              <a:t> Таїсія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41" y="3362322"/>
            <a:ext cx="8431702" cy="995372"/>
          </a:xfrm>
        </p:spPr>
        <p:txBody>
          <a:bodyPr/>
          <a:lstStyle/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Пластмаси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синтетичні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каучуки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поліетилен</a:t>
            </a:r>
            <a:r>
              <a:rPr lang="ru-RU" dirty="0" smtClean="0"/>
              <a:t> не </a:t>
            </a:r>
            <a:r>
              <a:rPr lang="ru-RU" dirty="0" err="1" smtClean="0"/>
              <a:t>діють</a:t>
            </a:r>
            <a:r>
              <a:rPr lang="ru-RU" dirty="0" smtClean="0"/>
              <a:t> вода, </a:t>
            </a:r>
            <a:r>
              <a:rPr lang="ru-RU" dirty="0" err="1" smtClean="0"/>
              <a:t>кислоти</a:t>
            </a:r>
            <a:r>
              <a:rPr lang="ru-RU" dirty="0" smtClean="0"/>
              <a:t>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нітратної</a:t>
            </a:r>
            <a:r>
              <a:rPr lang="ru-RU" dirty="0" smtClean="0"/>
              <a:t>), </a:t>
            </a:r>
            <a:r>
              <a:rPr lang="ru-RU" dirty="0" err="1" smtClean="0"/>
              <a:t>луги</a:t>
            </a:r>
            <a:r>
              <a:rPr lang="ru-RU" dirty="0" smtClean="0"/>
              <a:t>, </a:t>
            </a:r>
            <a:r>
              <a:rPr lang="ru-RU" dirty="0" err="1" smtClean="0"/>
              <a:t>жири</a:t>
            </a:r>
            <a:r>
              <a:rPr lang="ru-RU" dirty="0" smtClean="0"/>
              <a:t>, масла.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нестійкий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галогенів</a:t>
            </a:r>
            <a:r>
              <a:rPr lang="ru-RU" dirty="0" smtClean="0"/>
              <a:t> та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, горючий.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поліетилену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пакувальну</a:t>
            </a:r>
            <a:r>
              <a:rPr lang="ru-RU" dirty="0" smtClean="0"/>
              <a:t> </a:t>
            </a:r>
            <a:r>
              <a:rPr lang="ru-RU" dirty="0" err="1" smtClean="0"/>
              <a:t>плівку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плівку</a:t>
            </a:r>
            <a:r>
              <a:rPr lang="ru-RU" dirty="0" smtClean="0"/>
              <a:t> для </a:t>
            </a:r>
            <a:r>
              <a:rPr lang="ru-RU" dirty="0" err="1" smtClean="0"/>
              <a:t>теплиць</a:t>
            </a:r>
            <a:r>
              <a:rPr lang="ru-RU" dirty="0" smtClean="0"/>
              <a:t>, </a:t>
            </a:r>
            <a:r>
              <a:rPr lang="ru-RU" dirty="0" err="1" smtClean="0"/>
              <a:t>водопровідні</a:t>
            </a:r>
            <a:r>
              <a:rPr lang="ru-RU" dirty="0" smtClean="0"/>
              <a:t> и </a:t>
            </a:r>
            <a:r>
              <a:rPr lang="ru-RU" dirty="0" err="1" smtClean="0"/>
              <a:t>каналізаційні</a:t>
            </a:r>
            <a:r>
              <a:rPr lang="ru-RU" dirty="0" smtClean="0"/>
              <a:t> труби, </a:t>
            </a:r>
            <a:r>
              <a:rPr lang="ru-RU" dirty="0" err="1" smtClean="0"/>
              <a:t>електроізоляцію</a:t>
            </a:r>
            <a:r>
              <a:rPr lang="ru-RU" dirty="0" smtClean="0"/>
              <a:t>, </a:t>
            </a:r>
            <a:r>
              <a:rPr lang="ru-RU" dirty="0" err="1" smtClean="0"/>
              <a:t>предмети</a:t>
            </a:r>
            <a:r>
              <a:rPr lang="ru-RU" dirty="0" smtClean="0"/>
              <a:t> побуту. </a:t>
            </a:r>
            <a:r>
              <a:rPr lang="ru-RU" dirty="0" err="1" smtClean="0"/>
              <a:t>Поліетиленові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морозостійкими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витримують</a:t>
            </a:r>
            <a:r>
              <a:rPr lang="ru-RU" dirty="0" smtClean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60-100 °С.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12873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Поліпропілен</a:t>
            </a:r>
            <a:r>
              <a:rPr lang="ru-RU" dirty="0" smtClean="0"/>
              <a:t> — </a:t>
            </a:r>
            <a:r>
              <a:rPr lang="ru-RU" dirty="0" err="1" smtClean="0"/>
              <a:t>полімер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, </a:t>
            </a:r>
            <a:r>
              <a:rPr lang="ru-RU" dirty="0" err="1" smtClean="0"/>
              <a:t>стійкий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лугів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кислот.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достатньою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поліпропілену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одноразові</a:t>
            </a:r>
            <a:r>
              <a:rPr lang="ru-RU" dirty="0" smtClean="0"/>
              <a:t> </a:t>
            </a:r>
            <a:r>
              <a:rPr lang="ru-RU" dirty="0" err="1" smtClean="0"/>
              <a:t>шприци</a:t>
            </a:r>
            <a:r>
              <a:rPr lang="ru-RU" dirty="0" smtClean="0"/>
              <a:t>, посуд, </a:t>
            </a:r>
            <a:r>
              <a:rPr lang="ru-RU" dirty="0" err="1" smtClean="0"/>
              <a:t>пакувальну</a:t>
            </a:r>
            <a:r>
              <a:rPr lang="ru-RU" dirty="0" smtClean="0"/>
              <a:t> </a:t>
            </a:r>
            <a:r>
              <a:rPr lang="ru-RU" dirty="0" err="1" smtClean="0"/>
              <a:t>плівку</a:t>
            </a:r>
            <a:r>
              <a:rPr lang="ru-RU" dirty="0" smtClean="0"/>
              <a:t>, </a:t>
            </a:r>
            <a:r>
              <a:rPr lang="ru-RU" dirty="0" err="1" smtClean="0"/>
              <a:t>стільці</a:t>
            </a:r>
            <a:r>
              <a:rPr lang="ru-RU" dirty="0" smtClean="0"/>
              <a:t>, </a:t>
            </a:r>
            <a:r>
              <a:rPr lang="ru-RU" dirty="0" err="1" smtClean="0"/>
              <a:t>столи</a:t>
            </a:r>
            <a:r>
              <a:rPr lang="ru-RU" dirty="0" smtClean="0"/>
              <a:t>, труби, волокна.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PILSA_trubu_i_fiting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77167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Полівінілхлорид</a:t>
            </a:r>
            <a:r>
              <a:rPr lang="ru-RU" dirty="0" smtClean="0"/>
              <a:t> — </a:t>
            </a:r>
            <a:r>
              <a:rPr lang="ru-RU" dirty="0" err="1" smtClean="0"/>
              <a:t>найдешевший</a:t>
            </a:r>
            <a:r>
              <a:rPr lang="ru-RU" dirty="0" smtClean="0"/>
              <a:t> </a:t>
            </a:r>
            <a:r>
              <a:rPr lang="ru-RU" dirty="0" err="1" smtClean="0"/>
              <a:t>полімерний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стійкий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води, </a:t>
            </a:r>
            <a:r>
              <a:rPr lang="ru-RU" dirty="0" err="1" smtClean="0"/>
              <a:t>слабких</a:t>
            </a:r>
            <a:r>
              <a:rPr lang="ru-RU" dirty="0" smtClean="0"/>
              <a:t> основ </a:t>
            </a:r>
            <a:r>
              <a:rPr lang="ru-RU" dirty="0" err="1" smtClean="0"/>
              <a:t>і</a:t>
            </a:r>
            <a:r>
              <a:rPr lang="ru-RU" dirty="0" smtClean="0"/>
              <a:t> кислот,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. </a:t>
            </a:r>
            <a:r>
              <a:rPr lang="ru-RU" dirty="0" err="1" smtClean="0"/>
              <a:t>Термопластичний</a:t>
            </a:r>
            <a:r>
              <a:rPr lang="ru-RU" dirty="0" smtClean="0"/>
              <a:t> </a:t>
            </a:r>
            <a:r>
              <a:rPr lang="ru-RU" dirty="0" err="1" smtClean="0"/>
              <a:t>полімер</a:t>
            </a:r>
            <a:r>
              <a:rPr lang="ru-RU" dirty="0" smtClean="0"/>
              <a:t>;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добавками.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невисоку</a:t>
            </a:r>
            <a:r>
              <a:rPr lang="ru-RU" dirty="0" smtClean="0"/>
              <a:t> </a:t>
            </a:r>
            <a:r>
              <a:rPr lang="ru-RU" dirty="0" err="1" smtClean="0"/>
              <a:t>термічну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,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розкладається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 </a:t>
            </a:r>
            <a:r>
              <a:rPr lang="ru-RU" dirty="0" err="1" smtClean="0"/>
              <a:t>хлороводню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незаймистий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tipy-linoleum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33" b="12333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полівінілхлориду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лінолеум</a:t>
            </a:r>
            <a:r>
              <a:rPr lang="ru-RU" dirty="0" smtClean="0"/>
              <a:t>, плитку для </a:t>
            </a:r>
            <a:r>
              <a:rPr lang="ru-RU" dirty="0" err="1" smtClean="0"/>
              <a:t>підлоги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слугує</a:t>
            </a:r>
            <a:r>
              <a:rPr lang="ru-RU" dirty="0" smtClean="0"/>
              <a:t> </a:t>
            </a:r>
            <a:r>
              <a:rPr lang="ru-RU" dirty="0" err="1" smtClean="0"/>
              <a:t>ізоляційним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 для </a:t>
            </a:r>
            <a:r>
              <a:rPr lang="ru-RU" dirty="0" err="1" smtClean="0"/>
              <a:t>дротів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кабелю. </a:t>
            </a:r>
            <a:r>
              <a:rPr lang="ru-RU" dirty="0" err="1" smtClean="0"/>
              <a:t>Прозорі</a:t>
            </a:r>
            <a:r>
              <a:rPr lang="ru-RU" dirty="0" smtClean="0"/>
              <a:t> </a:t>
            </a:r>
            <a:r>
              <a:rPr lang="ru-RU" dirty="0" err="1" smtClean="0"/>
              <a:t>гнучкі</a:t>
            </a:r>
            <a:r>
              <a:rPr lang="ru-RU" dirty="0" smtClean="0"/>
              <a:t> трубки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полімеру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у </a:t>
            </a:r>
            <a:r>
              <a:rPr lang="ru-RU" dirty="0" err="1" smtClean="0"/>
              <a:t>медицині</a:t>
            </a:r>
            <a:r>
              <a:rPr lang="ru-RU" dirty="0" smtClean="0"/>
              <a:t> (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переливання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Політетрафлуоретен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b="1" dirty="0" err="1" smtClean="0"/>
              <a:t>тефлон</a:t>
            </a:r>
            <a:r>
              <a:rPr lang="ru-RU" dirty="0" smtClean="0"/>
              <a:t>, — </a:t>
            </a:r>
            <a:r>
              <a:rPr lang="ru-RU" dirty="0" err="1" smtClean="0"/>
              <a:t>полімер</a:t>
            </a:r>
            <a:r>
              <a:rPr lang="ru-RU" dirty="0" smtClean="0"/>
              <a:t>, </a:t>
            </a:r>
            <a:r>
              <a:rPr lang="ru-RU" dirty="0" err="1" smtClean="0"/>
              <a:t>зовні</a:t>
            </a:r>
            <a:r>
              <a:rPr lang="ru-RU" dirty="0" smtClean="0"/>
              <a:t> схожий на </a:t>
            </a:r>
            <a:r>
              <a:rPr lang="ru-RU" dirty="0" err="1" smtClean="0"/>
              <a:t>поліетилен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хімічну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термічну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, негорючий. Не </a:t>
            </a:r>
            <a:r>
              <a:rPr lang="ru-RU" dirty="0" err="1" smtClean="0"/>
              <a:t>руйнується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концентрованими</a:t>
            </a:r>
            <a:r>
              <a:rPr lang="ru-RU" dirty="0" smtClean="0"/>
              <a:t> кислотами, не </a:t>
            </a:r>
            <a:r>
              <a:rPr lang="ru-RU" dirty="0" err="1" smtClean="0"/>
              <a:t>розчиняється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набухає</a:t>
            </a:r>
            <a:r>
              <a:rPr lang="ru-RU" dirty="0" smtClean="0"/>
              <a:t> в </a:t>
            </a:r>
            <a:r>
              <a:rPr lang="ru-RU" dirty="0" err="1" smtClean="0"/>
              <a:t>жодному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.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тефлону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в </a:t>
            </a:r>
            <a:r>
              <a:rPr lang="ru-RU" dirty="0" err="1" smtClean="0"/>
              <a:t>інтервалі</a:t>
            </a:r>
            <a:r>
              <a:rPr lang="ru-RU" dirty="0" smtClean="0"/>
              <a:t> температур </a:t>
            </a:r>
            <a:r>
              <a:rPr lang="ru-RU" dirty="0" err="1" smtClean="0"/>
              <a:t>від</a:t>
            </a:r>
            <a:r>
              <a:rPr lang="ru-RU" dirty="0" smtClean="0"/>
              <a:t> -260 до +260 °С.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g4ydzvf1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44" y="1190625"/>
            <a:ext cx="4572000" cy="417195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err="1" smtClean="0"/>
              <a:t>Тефлон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основою </a:t>
            </a:r>
            <a:r>
              <a:rPr lang="ru-RU" sz="2000" dirty="0" err="1" smtClean="0"/>
              <a:t>хімічно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пластмас</a:t>
            </a:r>
            <a:r>
              <a:rPr lang="ru-RU" sz="2000" dirty="0" smtClean="0"/>
              <a:t>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протезуванні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покриття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посуду, </a:t>
            </a:r>
            <a:r>
              <a:rPr lang="ru-RU" sz="2000" dirty="0" err="1" smtClean="0"/>
              <a:t>призначеного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нагрівання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Епоксидні</a:t>
            </a:r>
            <a:r>
              <a:rPr lang="ru-RU" b="1" dirty="0" smtClean="0"/>
              <a:t> смоли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полімери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невисокою</a:t>
            </a:r>
            <a:r>
              <a:rPr lang="ru-RU" dirty="0" smtClean="0"/>
              <a:t> молекулярною </a:t>
            </a:r>
            <a:r>
              <a:rPr lang="ru-RU" dirty="0" err="1" smtClean="0"/>
              <a:t>масою</a:t>
            </a:r>
            <a:r>
              <a:rPr lang="ru-RU" dirty="0" smtClean="0"/>
              <a:t> (</a:t>
            </a:r>
            <a:r>
              <a:rPr lang="ru-RU" dirty="0" err="1" smtClean="0"/>
              <a:t>здебільшого</a:t>
            </a:r>
            <a:r>
              <a:rPr lang="ru-RU" dirty="0" smtClean="0"/>
              <a:t> 300-3500),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. </a:t>
            </a:r>
            <a:r>
              <a:rPr lang="ru-RU" dirty="0" err="1" smtClean="0"/>
              <a:t>Тверднуть</a:t>
            </a:r>
            <a:r>
              <a:rPr lang="ru-RU" dirty="0" smtClean="0"/>
              <a:t> при </a:t>
            </a:r>
            <a:r>
              <a:rPr lang="ru-RU" dirty="0" err="1" smtClean="0"/>
              <a:t>змішуванні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фенолоформальдегідними</a:t>
            </a:r>
            <a:r>
              <a:rPr lang="ru-RU" dirty="0" smtClean="0"/>
              <a:t> смолами, </a:t>
            </a:r>
            <a:r>
              <a:rPr lang="ru-RU" dirty="0" err="1" smtClean="0"/>
              <a:t>багатоосновними</a:t>
            </a:r>
            <a:r>
              <a:rPr lang="ru-RU" dirty="0" smtClean="0"/>
              <a:t> </a:t>
            </a:r>
            <a:r>
              <a:rPr lang="ru-RU" dirty="0" err="1" smtClean="0"/>
              <a:t>карбоновими</a:t>
            </a:r>
            <a:r>
              <a:rPr lang="ru-RU" dirty="0" smtClean="0"/>
              <a:t> кислотами,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(при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сітчаста</a:t>
            </a:r>
            <a:r>
              <a:rPr lang="ru-RU" dirty="0" smtClean="0"/>
              <a:t> структура). 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367332369_epoksidka-1_650x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82419" y="952500"/>
            <a:ext cx="6191250" cy="4648200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епоксидних</a:t>
            </a:r>
            <a:r>
              <a:rPr lang="ru-RU" sz="2000" dirty="0" smtClean="0"/>
              <a:t> смол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лаки, </a:t>
            </a:r>
            <a:r>
              <a:rPr lang="ru-RU" sz="2000" dirty="0" err="1" smtClean="0"/>
              <a:t>клеї</a:t>
            </a:r>
            <a:r>
              <a:rPr lang="ru-RU" sz="2000" dirty="0" smtClean="0"/>
              <a:t>, герметики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2716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Каучуки — </a:t>
            </a:r>
            <a:r>
              <a:rPr lang="ru-RU" dirty="0" err="1" smtClean="0"/>
              <a:t>полімерні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синтетичного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гуму</a:t>
            </a:r>
            <a:r>
              <a:rPr lang="ru-RU" dirty="0" smtClean="0"/>
              <a:t> та </a:t>
            </a:r>
            <a:r>
              <a:rPr lang="ru-RU" dirty="0" err="1" smtClean="0"/>
              <a:t>гумові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 Вони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для </a:t>
            </a:r>
            <a:r>
              <a:rPr lang="ru-RU" dirty="0" err="1" smtClean="0"/>
              <a:t>людства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б тому, </a:t>
            </a:r>
            <a:r>
              <a:rPr lang="ru-RU" dirty="0" err="1" smtClean="0"/>
              <a:t>що</a:t>
            </a:r>
            <a:r>
              <a:rPr lang="ru-RU" dirty="0" smtClean="0"/>
              <a:t> без шин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функціонувати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автомобільний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 </a:t>
            </a:r>
            <a:r>
              <a:rPr lang="ru-RU" dirty="0" err="1" smtClean="0"/>
              <a:t>повітряний</a:t>
            </a:r>
            <a:r>
              <a:rPr lang="ru-RU" dirty="0" smtClean="0"/>
              <a:t> транспорт.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Найхарактерніша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 </a:t>
            </a:r>
            <a:r>
              <a:rPr lang="ru-RU" dirty="0" err="1" smtClean="0"/>
              <a:t>еластичність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деформації</a:t>
            </a:r>
            <a:r>
              <a:rPr lang="ru-RU" dirty="0" smtClean="0"/>
              <a:t> </a:t>
            </a:r>
            <a:r>
              <a:rPr lang="ru-RU" dirty="0" err="1" smtClean="0"/>
              <a:t>відновлювати</a:t>
            </a:r>
            <a:r>
              <a:rPr lang="ru-RU" dirty="0" smtClean="0"/>
              <a:t> свою форму. Але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охолодженні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втрачається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 та </a:t>
            </a:r>
            <a:r>
              <a:rPr lang="ru-RU" dirty="0" err="1" smtClean="0"/>
              <a:t>зносостійкістю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полімери </a:t>
            </a:r>
            <a:r>
              <a:rPr lang="ru-RU" dirty="0" err="1" smtClean="0"/>
              <a:t>дієнових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похідних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smtClean="0"/>
              <a:t>Потреби </a:t>
            </a:r>
            <a:r>
              <a:rPr lang="ru-RU" b="0" dirty="0" err="1" smtClean="0"/>
              <a:t>людини</a:t>
            </a:r>
            <a:r>
              <a:rPr lang="ru-RU" b="0" dirty="0" smtClean="0"/>
              <a:t> в </a:t>
            </a:r>
            <a:r>
              <a:rPr lang="ru-RU" b="0" dirty="0" err="1" smtClean="0"/>
              <a:t>різних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матеріалах</a:t>
            </a:r>
            <a:r>
              <a:rPr lang="ru-RU" b="0" dirty="0" smtClean="0"/>
              <a:t> </a:t>
            </a:r>
            <a:r>
              <a:rPr lang="ru-RU" b="0" dirty="0" err="1" smtClean="0"/>
              <a:t>постійно</a:t>
            </a:r>
            <a:r>
              <a:rPr lang="ru-RU" b="0" dirty="0" smtClean="0"/>
              <a:t> </a:t>
            </a:r>
            <a:r>
              <a:rPr lang="ru-RU" b="0" dirty="0" err="1" smtClean="0"/>
              <a:t>зростають</a:t>
            </a:r>
            <a:r>
              <a:rPr lang="ru-RU" b="0" dirty="0" smtClean="0"/>
              <a:t>, </a:t>
            </a:r>
            <a:r>
              <a:rPr lang="ru-RU" b="0" dirty="0" err="1" smtClean="0"/>
              <a:t>але</a:t>
            </a:r>
            <a:r>
              <a:rPr lang="ru-RU" b="0" dirty="0" smtClean="0"/>
              <a:t> </a:t>
            </a:r>
            <a:r>
              <a:rPr lang="ru-RU" b="0" dirty="0" err="1" smtClean="0"/>
              <a:t>ресурси</a:t>
            </a:r>
            <a:r>
              <a:rPr lang="ru-RU" b="0" dirty="0" smtClean="0"/>
              <a:t> </a:t>
            </a:r>
            <a:r>
              <a:rPr lang="ru-RU" b="0" dirty="0" err="1" smtClean="0"/>
              <a:t>природних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матеріалів</a:t>
            </a:r>
            <a:r>
              <a:rPr lang="ru-RU" b="0" dirty="0" smtClean="0"/>
              <a:t> на </a:t>
            </a:r>
            <a:r>
              <a:rPr lang="ru-RU" b="0" dirty="0" err="1" smtClean="0"/>
              <a:t>планеті</a:t>
            </a:r>
            <a:r>
              <a:rPr lang="ru-RU" b="0" dirty="0" smtClean="0"/>
              <a:t> </a:t>
            </a:r>
            <a:r>
              <a:rPr lang="ru-RU" b="0" dirty="0" err="1" smtClean="0"/>
              <a:t>обмежені</a:t>
            </a:r>
            <a:r>
              <a:rPr lang="ru-RU" b="0" dirty="0" smtClean="0"/>
              <a:t>. Друга половина </a:t>
            </a:r>
            <a:r>
              <a:rPr lang="en-US" b="0" dirty="0" smtClean="0"/>
              <a:t>XX </a:t>
            </a:r>
            <a:r>
              <a:rPr lang="ru-RU" b="0" dirty="0" smtClean="0"/>
              <a:t>ст. стала </a:t>
            </a:r>
            <a:r>
              <a:rPr lang="ru-RU" b="0" dirty="0" err="1" smtClean="0"/>
              <a:t>періодом</a:t>
            </a:r>
            <a:r>
              <a:rPr lang="ru-RU" b="0" dirty="0" smtClean="0"/>
              <a:t> </a:t>
            </a:r>
            <a:r>
              <a:rPr lang="ru-RU" b="0" dirty="0" err="1" smtClean="0"/>
              <a:t>інтенсивного</a:t>
            </a:r>
            <a:r>
              <a:rPr lang="ru-RU" b="0" dirty="0" smtClean="0"/>
              <a:t> </a:t>
            </a:r>
            <a:r>
              <a:rPr lang="ru-RU" b="0" dirty="0" err="1" smtClean="0"/>
              <a:t>пошуку</a:t>
            </a:r>
            <a:r>
              <a:rPr lang="ru-RU" b="0" dirty="0" smtClean="0"/>
              <a:t>, </a:t>
            </a:r>
            <a:r>
              <a:rPr lang="ru-RU" b="0" dirty="0" err="1" smtClean="0"/>
              <a:t>дослідження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виробництва</a:t>
            </a:r>
            <a:r>
              <a:rPr lang="ru-RU" b="0" dirty="0" smtClean="0"/>
              <a:t> полімерів. За </a:t>
            </a:r>
            <a:r>
              <a:rPr lang="ru-RU" b="0" dirty="0" err="1" smtClean="0"/>
              <a:t>своїми</a:t>
            </a:r>
            <a:r>
              <a:rPr lang="ru-RU" b="0" dirty="0" smtClean="0"/>
              <a:t> </a:t>
            </a:r>
            <a:r>
              <a:rPr lang="ru-RU" b="0" dirty="0" err="1" smtClean="0"/>
              <a:t>властивостями</a:t>
            </a:r>
            <a:r>
              <a:rPr lang="ru-RU" b="0" dirty="0" smtClean="0"/>
              <a:t> </a:t>
            </a:r>
            <a:r>
              <a:rPr lang="ru-RU" b="0" dirty="0" err="1" smtClean="0"/>
              <a:t>полімерні</a:t>
            </a:r>
            <a:r>
              <a:rPr lang="ru-RU" b="0" dirty="0" smtClean="0"/>
              <a:t> </a:t>
            </a:r>
            <a:r>
              <a:rPr lang="ru-RU" b="0" dirty="0" err="1" smtClean="0"/>
              <a:t>матеріали</a:t>
            </a:r>
            <a:r>
              <a:rPr lang="ru-RU" b="0" dirty="0" smtClean="0"/>
              <a:t> </a:t>
            </a:r>
            <a:r>
              <a:rPr lang="ru-RU" b="0" dirty="0" err="1" smtClean="0"/>
              <a:t>вигідно</a:t>
            </a:r>
            <a:r>
              <a:rPr lang="ru-RU" b="0" dirty="0" smtClean="0"/>
              <a:t> </a:t>
            </a:r>
            <a:r>
              <a:rPr lang="ru-RU" b="0" dirty="0" err="1" smtClean="0"/>
              <a:t>відрізняються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</a:t>
            </a:r>
            <a:r>
              <a:rPr lang="ru-RU" b="0" dirty="0" err="1" smtClean="0"/>
              <a:t>природних</a:t>
            </a:r>
            <a:r>
              <a:rPr lang="ru-RU" b="0" dirty="0" smtClean="0"/>
              <a:t>. Вони </a:t>
            </a:r>
            <a:r>
              <a:rPr lang="ru-RU" b="0" dirty="0" err="1" smtClean="0"/>
              <a:t>довговічніші</a:t>
            </a:r>
            <a:r>
              <a:rPr lang="ru-RU" b="0" dirty="0" smtClean="0"/>
              <a:t>, не </a:t>
            </a:r>
            <a:r>
              <a:rPr lang="ru-RU" b="0" dirty="0" err="1" smtClean="0"/>
              <a:t>зазнають</a:t>
            </a:r>
            <a:r>
              <a:rPr lang="ru-RU" b="0" dirty="0" smtClean="0"/>
              <a:t> </a:t>
            </a:r>
            <a:r>
              <a:rPr lang="ru-RU" b="0" dirty="0" err="1" smtClean="0"/>
              <a:t>корозії</a:t>
            </a:r>
            <a:r>
              <a:rPr lang="ru-RU" b="0" dirty="0" smtClean="0"/>
              <a:t>, </a:t>
            </a:r>
            <a:r>
              <a:rPr lang="ru-RU" b="0" dirty="0" err="1" smtClean="0"/>
              <a:t>мають</a:t>
            </a:r>
            <a:r>
              <a:rPr lang="ru-RU" b="0" dirty="0" smtClean="0"/>
              <a:t> </a:t>
            </a:r>
            <a:r>
              <a:rPr lang="ru-RU" b="0" dirty="0" err="1" smtClean="0"/>
              <a:t>невелику</a:t>
            </a:r>
            <a:r>
              <a:rPr lang="ru-RU" b="0" dirty="0" smtClean="0"/>
              <a:t> густину, </a:t>
            </a:r>
            <a:r>
              <a:rPr lang="ru-RU" b="0" dirty="0" err="1" smtClean="0"/>
              <a:t>досить</a:t>
            </a:r>
            <a:r>
              <a:rPr lang="ru-RU" b="0" dirty="0" smtClean="0"/>
              <a:t> </a:t>
            </a:r>
            <a:r>
              <a:rPr lang="ru-RU" b="0" dirty="0" err="1" smtClean="0"/>
              <a:t>міцні</a:t>
            </a:r>
            <a:r>
              <a:rPr lang="ru-RU" b="0" dirty="0" smtClean="0"/>
              <a:t>; </a:t>
            </a:r>
            <a:r>
              <a:rPr lang="ru-RU" b="0" dirty="0" err="1" smtClean="0"/>
              <a:t>їх</a:t>
            </a:r>
            <a:r>
              <a:rPr lang="ru-RU" b="0" dirty="0" smtClean="0"/>
              <a:t> легко </a:t>
            </a:r>
            <a:r>
              <a:rPr lang="ru-RU" b="0" dirty="0" err="1" smtClean="0"/>
              <a:t>формувати</a:t>
            </a:r>
            <a:r>
              <a:rPr lang="ru-RU" b="0" dirty="0" smtClean="0"/>
              <a:t>, </a:t>
            </a:r>
            <a:r>
              <a:rPr lang="ru-RU" b="0" dirty="0" err="1" smtClean="0"/>
              <a:t>обробляти</a:t>
            </a:r>
            <a:r>
              <a:rPr lang="ru-RU" b="0" dirty="0" smtClean="0"/>
              <a:t>, </a:t>
            </a:r>
            <a:r>
              <a:rPr lang="ru-RU" b="0" dirty="0" err="1" smtClean="0"/>
              <a:t>забарвлювати</a:t>
            </a:r>
            <a:r>
              <a:rPr lang="ru-RU" b="0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Синтетичні</a:t>
            </a:r>
            <a:r>
              <a:rPr lang="ru-RU" b="1" dirty="0" smtClean="0"/>
              <a:t> каучуки</a:t>
            </a:r>
            <a:r>
              <a:rPr lang="ru-RU" dirty="0" smtClean="0"/>
              <a:t> 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замінниками</a:t>
            </a:r>
            <a:r>
              <a:rPr lang="ru-RU" dirty="0" smtClean="0"/>
              <a:t> натурального,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широкого </a:t>
            </a:r>
            <a:r>
              <a:rPr lang="ru-RU" dirty="0" err="1" smtClean="0"/>
              <a:t>застосування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мономера (</a:t>
            </a:r>
            <a:r>
              <a:rPr lang="ru-RU" dirty="0" err="1" smtClean="0"/>
              <a:t>мономерів</a:t>
            </a:r>
            <a:r>
              <a:rPr lang="ru-RU" dirty="0" smtClean="0"/>
              <a:t>)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бутадієновий</a:t>
            </a:r>
            <a:r>
              <a:rPr lang="ru-RU" dirty="0" smtClean="0"/>
              <a:t>, </a:t>
            </a:r>
            <a:r>
              <a:rPr lang="ru-RU" dirty="0" err="1" smtClean="0"/>
              <a:t>бутадієн-стирольний</a:t>
            </a:r>
            <a:r>
              <a:rPr lang="ru-RU" dirty="0" smtClean="0"/>
              <a:t>, </a:t>
            </a:r>
            <a:r>
              <a:rPr lang="ru-RU" dirty="0" err="1" smtClean="0"/>
              <a:t>ізопреновии</a:t>
            </a:r>
            <a:r>
              <a:rPr lang="ru-RU" dirty="0" smtClean="0"/>
              <a:t> (аналог природного), </a:t>
            </a:r>
            <a:r>
              <a:rPr lang="ru-RU" dirty="0" err="1" smtClean="0"/>
              <a:t>хлоропреновий</a:t>
            </a:r>
            <a:r>
              <a:rPr lang="ru-RU" dirty="0" smtClean="0"/>
              <a:t> каучуки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каучуки почали </a:t>
            </a:r>
            <a:r>
              <a:rPr lang="ru-RU" dirty="0" err="1" smtClean="0"/>
              <a:t>виробляти</a:t>
            </a:r>
            <a:r>
              <a:rPr lang="ru-RU" dirty="0" smtClean="0"/>
              <a:t> в </a:t>
            </a:r>
            <a:r>
              <a:rPr lang="ru-RU" dirty="0" err="1" smtClean="0"/>
              <a:t>Радянському</a:t>
            </a:r>
            <a:r>
              <a:rPr lang="ru-RU" dirty="0" smtClean="0"/>
              <a:t> Союзі в 1932 р. за </a:t>
            </a:r>
            <a:r>
              <a:rPr lang="ru-RU" dirty="0" err="1" smtClean="0"/>
              <a:t>технологією</a:t>
            </a:r>
            <a:r>
              <a:rPr lang="ru-RU" dirty="0" smtClean="0"/>
              <a:t>, </a:t>
            </a:r>
            <a:r>
              <a:rPr lang="ru-RU" dirty="0" err="1" smtClean="0"/>
              <a:t>розробленою</a:t>
            </a:r>
            <a:r>
              <a:rPr lang="ru-RU" dirty="0" smtClean="0"/>
              <a:t> </a:t>
            </a:r>
            <a:r>
              <a:rPr lang="ru-RU" dirty="0" err="1" smtClean="0"/>
              <a:t>академіком</a:t>
            </a:r>
            <a:r>
              <a:rPr lang="ru-RU" dirty="0" smtClean="0"/>
              <a:t> С. В. </a:t>
            </a:r>
            <a:r>
              <a:rPr lang="ru-RU" dirty="0" err="1" smtClean="0"/>
              <a:t>Лебєдєвим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синтезують</a:t>
            </a:r>
            <a:r>
              <a:rPr lang="ru-RU" dirty="0" smtClean="0"/>
              <a:t> за </a:t>
            </a:r>
            <a:r>
              <a:rPr lang="ru-RU" dirty="0" err="1" smtClean="0"/>
              <a:t>реакціями</a:t>
            </a:r>
            <a:r>
              <a:rPr lang="ru-RU" dirty="0" smtClean="0"/>
              <a:t> </a:t>
            </a:r>
            <a:r>
              <a:rPr lang="ru-RU" dirty="0" err="1" smtClean="0"/>
              <a:t>полімеризації</a:t>
            </a:r>
            <a:r>
              <a:rPr lang="ru-RU" dirty="0" smtClean="0"/>
              <a:t> 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каталізаторів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Каучуки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сировиною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гуми</a:t>
            </a:r>
            <a:r>
              <a:rPr lang="ru-RU" dirty="0" smtClean="0"/>
              <a:t>. Основу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становить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вулканізації</a:t>
            </a:r>
            <a:r>
              <a:rPr lang="ru-RU" dirty="0" smtClean="0"/>
              <a:t> — </a:t>
            </a:r>
            <a:r>
              <a:rPr lang="ru-RU" dirty="0" err="1" smtClean="0"/>
              <a:t>нагрівання</a:t>
            </a:r>
            <a:r>
              <a:rPr lang="ru-RU" dirty="0" smtClean="0"/>
              <a:t> каучуку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сіркою</a:t>
            </a:r>
            <a:r>
              <a:rPr lang="ru-RU" dirty="0" smtClean="0"/>
              <a:t>. Каучук </a:t>
            </a:r>
            <a:r>
              <a:rPr lang="ru-RU" dirty="0" err="1" smtClean="0"/>
              <a:t>змішують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наповнювачами</a:t>
            </a:r>
            <a:r>
              <a:rPr lang="ru-RU" dirty="0" smtClean="0"/>
              <a:t> (глиною, сажею, </a:t>
            </a:r>
            <a:r>
              <a:rPr lang="ru-RU" dirty="0" err="1" smtClean="0"/>
              <a:t>крейдою</a:t>
            </a:r>
            <a:r>
              <a:rPr lang="ru-RU" dirty="0" smtClean="0"/>
              <a:t>, кремнеземом), </a:t>
            </a:r>
            <a:r>
              <a:rPr lang="ru-RU" dirty="0" err="1" smtClean="0"/>
              <a:t>барвниками</a:t>
            </a:r>
            <a:r>
              <a:rPr lang="ru-RU" dirty="0" smtClean="0"/>
              <a:t>, </a:t>
            </a:r>
            <a:r>
              <a:rPr lang="ru-RU" dirty="0" err="1" smtClean="0"/>
              <a:t>речовинами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подовжують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 </a:t>
            </a:r>
            <a:r>
              <a:rPr lang="ru-RU" dirty="0" err="1" smtClean="0"/>
              <a:t>гуми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до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добавляють</a:t>
            </a:r>
            <a:r>
              <a:rPr lang="ru-RU" dirty="0" smtClean="0"/>
              <a:t> </a:t>
            </a:r>
            <a:r>
              <a:rPr lang="ru-RU" dirty="0" err="1" smtClean="0"/>
              <a:t>сірку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каучуку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сіркою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зшивання</a:t>
            </a:r>
            <a:r>
              <a:rPr lang="ru-RU" dirty="0" smtClean="0"/>
              <a:t> </a:t>
            </a:r>
            <a:r>
              <a:rPr lang="ru-RU" dirty="0" err="1" smtClean="0"/>
              <a:t>карбонових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сульфідних</a:t>
            </a:r>
            <a:r>
              <a:rPr lang="ru-RU" dirty="0" smtClean="0"/>
              <a:t> «</a:t>
            </a:r>
            <a:r>
              <a:rPr lang="ru-RU" dirty="0" err="1" smtClean="0"/>
              <a:t>містків</a:t>
            </a:r>
            <a:r>
              <a:rPr lang="ru-RU" dirty="0" smtClean="0"/>
              <a:t>» </a:t>
            </a:r>
            <a:r>
              <a:rPr lang="en-US" dirty="0" smtClean="0"/>
              <a:t>S – S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просторової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 Але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подвійних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 err="1" smtClean="0"/>
              <a:t>надлишок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, то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подвійні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«</a:t>
            </a:r>
            <a:r>
              <a:rPr lang="ru-RU" dirty="0" err="1" smtClean="0"/>
              <a:t>витрачені</a:t>
            </a:r>
            <a:r>
              <a:rPr lang="ru-RU" dirty="0" smtClean="0"/>
              <a:t>» на </a:t>
            </a:r>
            <a:r>
              <a:rPr lang="ru-RU" dirty="0" err="1" smtClean="0"/>
              <a:t>зшивання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утвориться</a:t>
            </a:r>
            <a:r>
              <a:rPr lang="ru-RU" dirty="0" smtClean="0"/>
              <a:t> </a:t>
            </a:r>
            <a:r>
              <a:rPr lang="ru-RU" dirty="0" err="1" smtClean="0"/>
              <a:t>твердий</a:t>
            </a:r>
            <a:r>
              <a:rPr lang="ru-RU" dirty="0" smtClean="0"/>
              <a:t> </a:t>
            </a:r>
            <a:r>
              <a:rPr lang="ru-RU" dirty="0" err="1" smtClean="0"/>
              <a:t>термореактивний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— </a:t>
            </a:r>
            <a:r>
              <a:rPr lang="ru-RU" dirty="0" err="1" smtClean="0"/>
              <a:t>ебоніт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електротехнічних</a:t>
            </a:r>
            <a:r>
              <a:rPr lang="ru-RU" dirty="0" smtClean="0"/>
              <a:t> деталей,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апаратури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сфер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 виробництво на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клеїв</a:t>
            </a:r>
            <a:r>
              <a:rPr lang="ru-RU" dirty="0" smtClean="0"/>
              <a:t>,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, </a:t>
            </a:r>
            <a:r>
              <a:rPr lang="ru-RU" dirty="0" err="1" smtClean="0"/>
              <a:t>штучної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взуття</a:t>
            </a:r>
            <a:r>
              <a:rPr lang="ru-RU" dirty="0" smtClean="0"/>
              <a:t>, плитки для </a:t>
            </a:r>
            <a:r>
              <a:rPr lang="ru-RU" dirty="0" err="1" smtClean="0"/>
              <a:t>підлоги</a:t>
            </a:r>
            <a:r>
              <a:rPr lang="ru-RU" dirty="0" smtClean="0"/>
              <a:t>, </a:t>
            </a:r>
            <a:r>
              <a:rPr lang="ru-RU" dirty="0" err="1" smtClean="0"/>
              <a:t>електроізоляційних</a:t>
            </a:r>
            <a:r>
              <a:rPr lang="ru-RU" dirty="0" smtClean="0"/>
              <a:t> </a:t>
            </a:r>
            <a:r>
              <a:rPr lang="ru-RU" dirty="0" err="1" smtClean="0"/>
              <a:t>оболонок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Волокна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гнучкі</a:t>
            </a:r>
            <a:r>
              <a:rPr lang="ru-RU" dirty="0" smtClean="0"/>
              <a:t> нитки,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полімерів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пряжі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текстильних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натуральні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волокна.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las_volok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80430" y="1928802"/>
            <a:ext cx="6962392" cy="3105228"/>
          </a:xfrm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Природні</a:t>
            </a:r>
            <a:r>
              <a:rPr lang="ru-RU" b="1" dirty="0" smtClean="0"/>
              <a:t> волокна.</a:t>
            </a:r>
            <a:r>
              <a:rPr lang="ru-RU" dirty="0" smtClean="0"/>
              <a:t> </a:t>
            </a:r>
            <a:r>
              <a:rPr lang="ru-RU" dirty="0" err="1" smtClean="0"/>
              <a:t>Рослинні</a:t>
            </a:r>
            <a:r>
              <a:rPr lang="ru-RU" dirty="0" smtClean="0"/>
              <a:t> волокна </a:t>
            </a:r>
            <a:r>
              <a:rPr lang="ru-RU" dirty="0" err="1" smtClean="0"/>
              <a:t>формуються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(</a:t>
            </a:r>
            <a:r>
              <a:rPr lang="ru-RU" dirty="0" err="1" smtClean="0"/>
              <a:t>бавовна</a:t>
            </a:r>
            <a:r>
              <a:rPr lang="ru-RU" dirty="0" smtClean="0"/>
              <a:t>), у стеблах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листі</a:t>
            </a:r>
            <a:r>
              <a:rPr lang="ru-RU" dirty="0" smtClean="0"/>
              <a:t> (</a:t>
            </a:r>
            <a:r>
              <a:rPr lang="ru-RU" dirty="0" err="1" smtClean="0"/>
              <a:t>коноплі</a:t>
            </a:r>
            <a:r>
              <a:rPr lang="ru-RU" dirty="0" smtClean="0"/>
              <a:t>, </a:t>
            </a:r>
            <a:r>
              <a:rPr lang="ru-RU" dirty="0" err="1" smtClean="0"/>
              <a:t>льон</a:t>
            </a:r>
            <a:r>
              <a:rPr lang="ru-RU" dirty="0" smtClean="0"/>
              <a:t>). </a:t>
            </a:r>
            <a:r>
              <a:rPr lang="ru-RU" dirty="0" err="1" smtClean="0"/>
              <a:t>їхня</a:t>
            </a:r>
            <a:r>
              <a:rPr lang="ru-RU" dirty="0" smtClean="0"/>
              <a:t> основа — </a:t>
            </a:r>
            <a:r>
              <a:rPr lang="ru-RU" dirty="0" err="1" smtClean="0"/>
              <a:t>целюлоза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Тваринні</a:t>
            </a:r>
            <a:r>
              <a:rPr lang="ru-RU" dirty="0" smtClean="0"/>
              <a:t> волокна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білковими</a:t>
            </a:r>
            <a:r>
              <a:rPr lang="ru-RU" dirty="0" smtClean="0"/>
              <a:t> </a:t>
            </a:r>
            <a:r>
              <a:rPr lang="ru-RU" dirty="0" err="1" smtClean="0"/>
              <a:t>полімерами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вовни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шерсті</a:t>
            </a:r>
            <a:r>
              <a:rPr lang="ru-RU" dirty="0" smtClean="0"/>
              <a:t> </a:t>
            </a:r>
            <a:r>
              <a:rPr lang="ru-RU" dirty="0" err="1" smtClean="0"/>
              <a:t>овець</a:t>
            </a:r>
            <a:r>
              <a:rPr lang="ru-RU" dirty="0" smtClean="0"/>
              <a:t>. </a:t>
            </a:r>
            <a:r>
              <a:rPr lang="ru-RU" dirty="0" err="1" smtClean="0"/>
              <a:t>Шовк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, яку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 тутового </a:t>
            </a:r>
            <a:r>
              <a:rPr lang="ru-RU" dirty="0" err="1" smtClean="0"/>
              <a:t>шовкопряда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Бавовна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термічною</a:t>
            </a:r>
            <a:r>
              <a:rPr lang="ru-RU" dirty="0" smtClean="0"/>
              <a:t> </a:t>
            </a:r>
            <a:r>
              <a:rPr lang="ru-RU" dirty="0" err="1" smtClean="0"/>
              <a:t>стійкістю</a:t>
            </a:r>
            <a:r>
              <a:rPr lang="ru-RU" dirty="0" smtClean="0"/>
              <a:t>, </a:t>
            </a:r>
            <a:r>
              <a:rPr lang="ru-RU" dirty="0" err="1" smtClean="0"/>
              <a:t>вовна</a:t>
            </a:r>
            <a:r>
              <a:rPr lang="ru-RU" dirty="0" smtClean="0"/>
              <a:t> — </a:t>
            </a:r>
            <a:r>
              <a:rPr lang="ru-RU" dirty="0" err="1" smtClean="0"/>
              <a:t>еластичністю</a:t>
            </a:r>
            <a:r>
              <a:rPr lang="ru-RU" dirty="0" smtClean="0"/>
              <a:t>, а </a:t>
            </a:r>
            <a:r>
              <a:rPr lang="ru-RU" dirty="0" err="1" smtClean="0"/>
              <a:t>шовк</a:t>
            </a:r>
            <a:r>
              <a:rPr lang="ru-RU" dirty="0" smtClean="0"/>
              <a:t> —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характерним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марина\Рабочий стол\хімія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1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Хімічні</a:t>
            </a:r>
            <a:r>
              <a:rPr lang="ru-RU" b="1" dirty="0" smtClean="0"/>
              <a:t> волокна</a:t>
            </a:r>
            <a:r>
              <a:rPr lang="ru-RU" dirty="0" smtClean="0"/>
              <a:t> 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полімерів </a:t>
            </a:r>
            <a:r>
              <a:rPr lang="ru-RU" dirty="0" err="1" smtClean="0"/>
              <a:t>лінійної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. Полімери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розплавляють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розчиняють</a:t>
            </a:r>
            <a:r>
              <a:rPr lang="ru-RU" dirty="0" smtClean="0"/>
              <a:t> в </a:t>
            </a:r>
            <a:r>
              <a:rPr lang="ru-RU" dirty="0" err="1" smtClean="0"/>
              <a:t>органічному</a:t>
            </a:r>
            <a:r>
              <a:rPr lang="ru-RU" dirty="0" smtClean="0"/>
              <a:t> розчиннику,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розплав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пропускають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отвори.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тонкі</a:t>
            </a:r>
            <a:r>
              <a:rPr lang="ru-RU" dirty="0" smtClean="0"/>
              <a:t> нитки.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dirty="0" err="1" smtClean="0"/>
              <a:t>Хімічні</a:t>
            </a:r>
            <a:r>
              <a:rPr lang="ru-RU" dirty="0" smtClean="0"/>
              <a:t> волокна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Documents and Settings\марина\Рабочий стол\хімі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1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Штучні</a:t>
            </a:r>
            <a:r>
              <a:rPr lang="ru-RU" b="1" dirty="0" smtClean="0"/>
              <a:t> волокна</a:t>
            </a:r>
            <a:r>
              <a:rPr lang="ru-RU" dirty="0" smtClean="0"/>
              <a:t> </a:t>
            </a:r>
            <a:r>
              <a:rPr lang="ru-RU" dirty="0" err="1" smtClean="0"/>
              <a:t>добувають</a:t>
            </a:r>
            <a:r>
              <a:rPr lang="ru-RU" dirty="0" smtClean="0"/>
              <a:t> </a:t>
            </a:r>
            <a:r>
              <a:rPr lang="ru-RU" dirty="0" err="1" smtClean="0"/>
              <a:t>переробкою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полімерів,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целюлози</a:t>
            </a:r>
            <a:r>
              <a:rPr lang="ru-RU" dirty="0" smtClean="0"/>
              <a:t>. Вони </a:t>
            </a:r>
            <a:r>
              <a:rPr lang="ru-RU" dirty="0" err="1" smtClean="0"/>
              <a:t>мають</a:t>
            </a:r>
            <a:r>
              <a:rPr lang="ru-RU" dirty="0" smtClean="0"/>
              <a:t> низку </a:t>
            </a:r>
            <a:r>
              <a:rPr lang="ru-RU" dirty="0" err="1" smtClean="0"/>
              <a:t>переваг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стосуються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волокон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них.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Найважливішими</a:t>
            </a:r>
            <a:r>
              <a:rPr lang="ru-RU" dirty="0" smtClean="0"/>
              <a:t> </a:t>
            </a:r>
            <a:r>
              <a:rPr lang="ru-RU" dirty="0" err="1" smtClean="0"/>
              <a:t>штучними</a:t>
            </a:r>
            <a:r>
              <a:rPr lang="ru-RU" dirty="0" smtClean="0"/>
              <a:t> волокнами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віскозне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ацетатне</a:t>
            </a:r>
            <a:r>
              <a:rPr lang="ru-RU" dirty="0" smtClean="0"/>
              <a:t>. Основу </a:t>
            </a:r>
            <a:r>
              <a:rPr lang="ru-RU" dirty="0" err="1" smtClean="0"/>
              <a:t>першого</a:t>
            </a:r>
            <a:r>
              <a:rPr lang="ru-RU" dirty="0" smtClean="0"/>
              <a:t> становить </a:t>
            </a:r>
            <a:r>
              <a:rPr lang="ru-RU" dirty="0" err="1" smtClean="0"/>
              <a:t>целюлоза</a:t>
            </a:r>
            <a:r>
              <a:rPr lang="ru-RU" dirty="0" smtClean="0"/>
              <a:t> [С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7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(ОН)</a:t>
            </a:r>
            <a:r>
              <a:rPr lang="ru-RU" baseline="-25000" dirty="0" smtClean="0"/>
              <a:t>3</a:t>
            </a:r>
            <a:r>
              <a:rPr lang="ru-RU" dirty="0" smtClean="0"/>
              <a:t>]</a:t>
            </a:r>
            <a:r>
              <a:rPr lang="en-US" dirty="0" smtClean="0"/>
              <a:t>n, </a:t>
            </a:r>
            <a:r>
              <a:rPr lang="ru-RU" dirty="0" smtClean="0"/>
              <a:t>а другого —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ацетатні</a:t>
            </a:r>
            <a:r>
              <a:rPr lang="ru-RU" dirty="0" smtClean="0"/>
              <a:t> </a:t>
            </a:r>
            <a:r>
              <a:rPr lang="ru-RU" dirty="0" err="1" smtClean="0"/>
              <a:t>естери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триацетат 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7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(ОСОСН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smtClean="0"/>
              <a:t>3</a:t>
            </a:r>
            <a:r>
              <a:rPr lang="ru-RU" dirty="0" smtClean="0"/>
              <a:t>]</a:t>
            </a:r>
            <a:r>
              <a:rPr lang="en-US" baseline="-25000" dirty="0" smtClean="0"/>
              <a:t>n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Чимало</a:t>
            </a:r>
            <a:r>
              <a:rPr lang="ru-RU" dirty="0" smtClean="0"/>
              <a:t> полімерів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хімічно</a:t>
            </a:r>
            <a:r>
              <a:rPr lang="ru-RU" dirty="0" smtClean="0"/>
              <a:t> не </a:t>
            </a:r>
            <a:r>
              <a:rPr lang="ru-RU" dirty="0" err="1" smtClean="0"/>
              <a:t>змінюються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У </a:t>
            </a:r>
            <a:r>
              <a:rPr lang="ru-RU" dirty="0" err="1" smtClean="0"/>
              <a:t>розплавленому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заливають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де при </a:t>
            </a:r>
            <a:r>
              <a:rPr lang="ru-RU" dirty="0" err="1" smtClean="0"/>
              <a:t>охолодженні</a:t>
            </a:r>
            <a:r>
              <a:rPr lang="ru-RU" dirty="0" smtClean="0"/>
              <a:t> вони </a:t>
            </a:r>
            <a:r>
              <a:rPr lang="ru-RU" dirty="0" err="1" smtClean="0"/>
              <a:t>тверднуть</a:t>
            </a:r>
            <a:r>
              <a:rPr lang="ru-RU" dirty="0" smtClean="0"/>
              <a:t>.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операцію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повторювати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 полімери 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термопластичними</a:t>
            </a:r>
            <a:r>
              <a:rPr lang="ru-RU" dirty="0" smtClean="0"/>
              <a:t>. До них належать </a:t>
            </a:r>
            <a:r>
              <a:rPr lang="ru-RU" dirty="0" err="1" smtClean="0"/>
              <a:t>поліетилен</a:t>
            </a:r>
            <a:r>
              <a:rPr lang="ru-RU" dirty="0" smtClean="0"/>
              <a:t>, </a:t>
            </a:r>
            <a:r>
              <a:rPr lang="ru-RU" dirty="0" err="1" smtClean="0"/>
              <a:t>поліпропілен</a:t>
            </a:r>
            <a:r>
              <a:rPr lang="ru-RU" dirty="0" smtClean="0"/>
              <a:t>, </a:t>
            </a:r>
            <a:r>
              <a:rPr lang="ru-RU" dirty="0" err="1" smtClean="0"/>
              <a:t>полістирен</a:t>
            </a:r>
            <a:r>
              <a:rPr lang="ru-RU" dirty="0" smtClean="0"/>
              <a:t>, </a:t>
            </a:r>
            <a:r>
              <a:rPr lang="ru-RU" dirty="0" err="1" smtClean="0"/>
              <a:t>тефлон</a:t>
            </a:r>
            <a:r>
              <a:rPr lang="ru-RU" dirty="0" smtClean="0"/>
              <a:t>, </a:t>
            </a:r>
            <a:r>
              <a:rPr lang="ru-RU" dirty="0" err="1" smtClean="0"/>
              <a:t>поліметилметакрилат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пресування</a:t>
            </a:r>
            <a:r>
              <a:rPr lang="ru-RU" dirty="0" smtClean="0"/>
              <a:t>, </a:t>
            </a:r>
            <a:r>
              <a:rPr lang="ru-RU" dirty="0" err="1" smtClean="0"/>
              <a:t>видавлювання</a:t>
            </a:r>
            <a:r>
              <a:rPr lang="ru-RU" dirty="0" smtClean="0"/>
              <a:t>, </a:t>
            </a:r>
            <a:r>
              <a:rPr lang="ru-RU" dirty="0" err="1" smtClean="0"/>
              <a:t>лиття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термопластичних</a:t>
            </a:r>
            <a:r>
              <a:rPr lang="ru-RU" dirty="0" smtClean="0"/>
              <a:t> полімерів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марина\Рабочий стол\хімія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554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Синтетичні</a:t>
            </a:r>
            <a:r>
              <a:rPr lang="ru-RU" b="1" dirty="0" smtClean="0"/>
              <a:t> волокна</a:t>
            </a:r>
            <a:r>
              <a:rPr lang="ru-RU" dirty="0" smtClean="0"/>
              <a:t> 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, </a:t>
            </a:r>
            <a:r>
              <a:rPr lang="ru-RU" dirty="0" err="1" smtClean="0"/>
              <a:t>здійснюючи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. До волокон </a:t>
            </a:r>
            <a:r>
              <a:rPr lang="ru-RU" dirty="0" err="1" smtClean="0"/>
              <a:t>цього</a:t>
            </a:r>
            <a:r>
              <a:rPr lang="ru-RU" dirty="0" smtClean="0"/>
              <a:t> типу належать капрон, </a:t>
            </a:r>
            <a:r>
              <a:rPr lang="ru-RU" dirty="0" err="1" smtClean="0"/>
              <a:t>найлон</a:t>
            </a:r>
            <a:r>
              <a:rPr lang="ru-RU" dirty="0" smtClean="0"/>
              <a:t>, </a:t>
            </a:r>
            <a:r>
              <a:rPr lang="ru-RU" dirty="0" err="1" smtClean="0"/>
              <a:t>енант</a:t>
            </a:r>
            <a:r>
              <a:rPr lang="ru-RU" dirty="0" smtClean="0"/>
              <a:t>, </a:t>
            </a:r>
            <a:r>
              <a:rPr lang="ru-RU" dirty="0" err="1" smtClean="0"/>
              <a:t>нітрон</a:t>
            </a:r>
            <a:r>
              <a:rPr lang="ru-RU" dirty="0" smtClean="0"/>
              <a:t>, лавсан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Синтетичні</a:t>
            </a:r>
            <a:r>
              <a:rPr lang="ru-RU" dirty="0" smtClean="0"/>
              <a:t> </a:t>
            </a:r>
            <a:r>
              <a:rPr lang="ru-RU" b="1" dirty="0" smtClean="0"/>
              <a:t>волокна</a:t>
            </a:r>
            <a:r>
              <a:rPr lang="ru-RU" dirty="0" smtClean="0"/>
              <a:t> </a:t>
            </a:r>
            <a:r>
              <a:rPr lang="ru-RU" dirty="0" err="1" smtClean="0"/>
              <a:t>міцніші</a:t>
            </a:r>
            <a:r>
              <a:rPr lang="ru-RU" dirty="0" smtClean="0"/>
              <a:t>, </a:t>
            </a:r>
            <a:r>
              <a:rPr lang="ru-RU" dirty="0" err="1" smtClean="0"/>
              <a:t>еластичніші</a:t>
            </a:r>
            <a:r>
              <a:rPr lang="ru-RU" dirty="0" smtClean="0"/>
              <a:t>, </a:t>
            </a:r>
            <a:r>
              <a:rPr lang="ru-RU" dirty="0" err="1" smtClean="0"/>
              <a:t>довговічніші</a:t>
            </a:r>
            <a:r>
              <a:rPr lang="ru-RU" dirty="0" smtClean="0"/>
              <a:t> за </a:t>
            </a:r>
            <a:r>
              <a:rPr lang="ru-RU" dirty="0" err="1" smtClean="0"/>
              <a:t>природні</a:t>
            </a:r>
            <a:r>
              <a:rPr lang="ru-RU" dirty="0" smtClean="0"/>
              <a:t>.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— малу </a:t>
            </a:r>
            <a:r>
              <a:rPr lang="ru-RU" dirty="0" err="1" smtClean="0"/>
              <a:t>гігроскопічність</a:t>
            </a:r>
            <a:r>
              <a:rPr lang="ru-RU" dirty="0" smtClean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електризації</a:t>
            </a:r>
            <a:r>
              <a:rPr lang="ru-RU" dirty="0" smtClean="0"/>
              <a:t>. Тому до </a:t>
            </a:r>
            <a:r>
              <a:rPr lang="ru-RU" dirty="0" err="1" smtClean="0"/>
              <a:t>синтетичних</a:t>
            </a:r>
            <a:r>
              <a:rPr lang="ru-RU" dirty="0" smtClean="0"/>
              <a:t> волокон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волокна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- антистатики.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smtClean="0"/>
              <a:t>Капрон, </a:t>
            </a:r>
            <a:r>
              <a:rPr lang="ru-RU" dirty="0" err="1" smtClean="0"/>
              <a:t>найлон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енант</a:t>
            </a:r>
            <a:r>
              <a:rPr lang="ru-RU" dirty="0" smtClean="0"/>
              <a:t> — </a:t>
            </a:r>
            <a:r>
              <a:rPr lang="ru-RU" dirty="0" err="1" smtClean="0"/>
              <a:t>поліамідні</a:t>
            </a:r>
            <a:r>
              <a:rPr lang="ru-RU" dirty="0" smtClean="0"/>
              <a:t> волокна.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r>
              <a:rPr lang="ru-RU" dirty="0" err="1" smtClean="0"/>
              <a:t>капронове</a:t>
            </a:r>
            <a:r>
              <a:rPr lang="ru-RU" dirty="0" smtClean="0"/>
              <a:t> волокно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натуральний</a:t>
            </a:r>
            <a:r>
              <a:rPr lang="ru-RU" dirty="0" smtClean="0"/>
              <a:t> </a:t>
            </a:r>
            <a:r>
              <a:rPr lang="ru-RU" dirty="0" err="1" smtClean="0"/>
              <a:t>шовк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міцнішим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канати</a:t>
            </a:r>
            <a:r>
              <a:rPr lang="ru-RU" dirty="0" smtClean="0"/>
              <a:t>, </a:t>
            </a:r>
            <a:r>
              <a:rPr lang="ru-RU" dirty="0" err="1" smtClean="0"/>
              <a:t>риболовні</a:t>
            </a:r>
            <a:r>
              <a:rPr lang="ru-RU" dirty="0" smtClean="0"/>
              <a:t> </a:t>
            </a:r>
            <a:r>
              <a:rPr lang="ru-RU" dirty="0" err="1" smtClean="0"/>
              <a:t>сітки</a:t>
            </a:r>
            <a:r>
              <a:rPr lang="ru-RU" dirty="0" smtClean="0"/>
              <a:t>, волокон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трикотажні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Дякуємо </a:t>
            </a:r>
            <a:r>
              <a:rPr lang="uk-UA" dirty="0" smtClean="0"/>
              <a:t>за увагу!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термореактивні</a:t>
            </a:r>
            <a:r>
              <a:rPr lang="ru-RU" dirty="0" smtClean="0"/>
              <a:t> полімери.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нагрівання</a:t>
            </a:r>
            <a:r>
              <a:rPr lang="ru-RU" dirty="0" smtClean="0"/>
              <a:t> вони </a:t>
            </a:r>
            <a:r>
              <a:rPr lang="ru-RU" dirty="0" err="1" smtClean="0"/>
              <a:t>втрачають</a:t>
            </a:r>
            <a:r>
              <a:rPr lang="ru-RU" dirty="0" smtClean="0"/>
              <a:t> </a:t>
            </a:r>
            <a:r>
              <a:rPr lang="ru-RU" dirty="0" err="1" smtClean="0"/>
              <a:t>пластичність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плавитися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розчинятися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— результат </a:t>
            </a:r>
            <a:r>
              <a:rPr lang="ru-RU" dirty="0" err="1" smtClean="0"/>
              <a:t>необоротних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у </a:t>
            </a:r>
            <a:r>
              <a:rPr lang="ru-RU" dirty="0" err="1" smtClean="0"/>
              <a:t>полімерах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ковалентних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формуванням</a:t>
            </a:r>
            <a:r>
              <a:rPr lang="ru-RU" dirty="0" smtClean="0"/>
              <a:t> </a:t>
            </a:r>
            <a:r>
              <a:rPr lang="ru-RU" dirty="0" err="1" smtClean="0"/>
              <a:t>сітчастої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 </a:t>
            </a:r>
            <a:r>
              <a:rPr lang="ru-RU" dirty="0" err="1" smtClean="0"/>
              <a:t>Термореактивними</a:t>
            </a:r>
            <a:r>
              <a:rPr lang="ru-RU" dirty="0" smtClean="0"/>
              <a:t> </a:t>
            </a:r>
            <a:r>
              <a:rPr lang="ru-RU" dirty="0" err="1" smtClean="0"/>
              <a:t>полімерами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фенолоформальдегідні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епоксидні</a:t>
            </a:r>
            <a:r>
              <a:rPr lang="ru-RU" dirty="0" smtClean="0"/>
              <a:t> смоли.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que-sabes-de-los-plasticos-var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0475" y="1008667"/>
            <a:ext cx="6815138" cy="453586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Велика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полімерів становить основу </a:t>
            </a:r>
            <a:r>
              <a:rPr lang="ru-RU" sz="2000" dirty="0" err="1" smtClean="0"/>
              <a:t>пластичних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мас</a:t>
            </a:r>
            <a:r>
              <a:rPr lang="ru-RU" sz="2000" dirty="0" smtClean="0"/>
              <a:t> (</a:t>
            </a:r>
            <a:r>
              <a:rPr lang="ru-RU" sz="2000" dirty="0" err="1" smtClean="0"/>
              <a:t>скорочена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пластмаси</a:t>
            </a:r>
            <a:r>
              <a:rPr lang="ru-RU" sz="2000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Пластмаси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 полімерів,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набувати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endParaRPr lang="ru-RU" dirty="0"/>
          </a:p>
        </p:txBody>
      </p:sp>
      <p:pic>
        <p:nvPicPr>
          <p:cNvPr id="7" name="Рисунок 6" descr="1-lityo-plastmassy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098" b="6098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Пластмаси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полімерів,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добавки,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покращують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до </a:t>
            </a:r>
            <a:r>
              <a:rPr lang="ru-RU" dirty="0" err="1" smtClean="0"/>
              <a:t>хімічно</a:t>
            </a:r>
            <a:r>
              <a:rPr lang="ru-RU" dirty="0" smtClean="0"/>
              <a:t> </a:t>
            </a:r>
            <a:r>
              <a:rPr lang="ru-RU" dirty="0" err="1" smtClean="0"/>
              <a:t>агресивного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умов. Добавками </a:t>
            </a:r>
            <a:r>
              <a:rPr lang="ru-RU" dirty="0" err="1" smtClean="0"/>
              <a:t>слугують</a:t>
            </a:r>
            <a:r>
              <a:rPr lang="ru-RU" dirty="0" smtClean="0"/>
              <a:t> </a:t>
            </a:r>
            <a:r>
              <a:rPr lang="ru-RU" dirty="0" err="1" smtClean="0"/>
              <a:t>розмелена</a:t>
            </a:r>
            <a:r>
              <a:rPr lang="ru-RU" dirty="0" smtClean="0"/>
              <a:t> деревина, </a:t>
            </a:r>
            <a:r>
              <a:rPr lang="ru-RU" dirty="0" err="1" smtClean="0"/>
              <a:t>крейда</a:t>
            </a:r>
            <a:r>
              <a:rPr lang="ru-RU" dirty="0" smtClean="0"/>
              <a:t>, </a:t>
            </a:r>
            <a:r>
              <a:rPr lang="ru-RU" dirty="0" err="1" smtClean="0"/>
              <a:t>графіт</a:t>
            </a:r>
            <a:r>
              <a:rPr lang="ru-RU" dirty="0" smtClean="0"/>
              <a:t>, </a:t>
            </a:r>
            <a:r>
              <a:rPr lang="ru-RU" dirty="0" err="1" smtClean="0"/>
              <a:t>папір</a:t>
            </a:r>
            <a:r>
              <a:rPr lang="ru-RU" dirty="0" smtClean="0"/>
              <a:t>, </a:t>
            </a:r>
            <a:r>
              <a:rPr lang="ru-RU" dirty="0" err="1" smtClean="0"/>
              <a:t>різні</a:t>
            </a:r>
            <a:r>
              <a:rPr lang="ru-RU" dirty="0" smtClean="0"/>
              <a:t> волокна. Полімери в таких </a:t>
            </a:r>
            <a:r>
              <a:rPr lang="ru-RU" dirty="0" err="1" smtClean="0"/>
              <a:t>пластмасах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зв’язуючими</a:t>
            </a:r>
            <a:r>
              <a:rPr lang="ru-RU" dirty="0" smtClean="0"/>
              <a:t> компонентами. </a:t>
            </a:r>
            <a:r>
              <a:rPr lang="ru-RU" dirty="0" err="1" smtClean="0"/>
              <a:t>Якщо</a:t>
            </a:r>
            <a:r>
              <a:rPr lang="ru-RU" dirty="0" smtClean="0"/>
              <a:t> до мономера добавлено </a:t>
            </a:r>
            <a:r>
              <a:rPr lang="ru-RU" dirty="0" err="1" smtClean="0"/>
              <a:t>сполуку</a:t>
            </a:r>
            <a:r>
              <a:rPr lang="ru-RU" dirty="0" smtClean="0"/>
              <a:t>, яка </a:t>
            </a:r>
            <a:r>
              <a:rPr lang="ru-RU" dirty="0" err="1" smtClean="0"/>
              <a:t>розкладається</a:t>
            </a:r>
            <a:r>
              <a:rPr lang="ru-RU" dirty="0" smtClean="0"/>
              <a:t>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 газів, то </a:t>
            </a:r>
            <a:r>
              <a:rPr lang="ru-RU" dirty="0" err="1" smtClean="0"/>
              <a:t>добутий</a:t>
            </a:r>
            <a:r>
              <a:rPr lang="ru-RU" dirty="0" smtClean="0"/>
              <a:t> </a:t>
            </a:r>
            <a:r>
              <a:rPr lang="ru-RU" dirty="0" err="1" smtClean="0"/>
              <a:t>полімер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застиглої</a:t>
            </a:r>
            <a:r>
              <a:rPr lang="ru-RU" dirty="0" smtClean="0"/>
              <a:t> </a:t>
            </a:r>
            <a:r>
              <a:rPr lang="ru-RU" dirty="0" err="1" smtClean="0"/>
              <a:t>піни</a:t>
            </a:r>
            <a:r>
              <a:rPr lang="ru-RU" dirty="0" smtClean="0"/>
              <a:t> (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пінопластом</a:t>
            </a:r>
            <a:r>
              <a:rPr lang="ru-RU" dirty="0" smtClean="0"/>
              <a:t>). </a:t>
            </a:r>
            <a:r>
              <a:rPr lang="ru-RU" dirty="0" err="1" smtClean="0"/>
              <a:t>Добавки-пластифікатори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полімерному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3703" y="1600201"/>
            <a:ext cx="6143668" cy="4543443"/>
          </a:xfrm>
        </p:spPr>
        <p:txBody>
          <a:bodyPr/>
          <a:lstStyle/>
          <a:p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полімерів,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складу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нефтехимия молеку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5357826" cy="535782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70915_364444_13247205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609" b="4609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9406" y="4872038"/>
            <a:ext cx="7314248" cy="105729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Поліетилен</a:t>
            </a:r>
            <a:r>
              <a:rPr lang="ru-RU" dirty="0" smtClean="0"/>
              <a:t> — </a:t>
            </a:r>
            <a:r>
              <a:rPr lang="ru-RU" dirty="0" err="1" smtClean="0"/>
              <a:t>безбарвний</a:t>
            </a:r>
            <a:r>
              <a:rPr lang="ru-RU" dirty="0" smtClean="0"/>
              <a:t> </a:t>
            </a:r>
            <a:r>
              <a:rPr lang="ru-RU" dirty="0" err="1" smtClean="0"/>
              <a:t>прозорий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напівпрозорий</a:t>
            </a:r>
            <a:r>
              <a:rPr lang="ru-RU" dirty="0" smtClean="0"/>
              <a:t> </a:t>
            </a:r>
            <a:r>
              <a:rPr lang="ru-RU" dirty="0" err="1" smtClean="0"/>
              <a:t>еластичний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на </a:t>
            </a:r>
            <a:r>
              <a:rPr lang="ru-RU" dirty="0" err="1" smtClean="0"/>
              <a:t>дотик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парафін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термопластичний</a:t>
            </a:r>
            <a:r>
              <a:rPr lang="ru-RU" dirty="0" smtClean="0"/>
              <a:t> </a:t>
            </a:r>
            <a:r>
              <a:rPr lang="ru-RU" dirty="0" err="1" smtClean="0"/>
              <a:t>полімер</a:t>
            </a:r>
            <a:r>
              <a:rPr lang="ru-RU" dirty="0" smtClean="0"/>
              <a:t>;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умов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полімеризації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141</TotalTime>
  <Words>561</Words>
  <Application>Microsoft Office PowerPoint</Application>
  <PresentationFormat>Произвольный</PresentationFormat>
  <Paragraphs>41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Introducing PowerPoint 2010</vt:lpstr>
      <vt:lpstr>Пластмаси, синтетичні каучуки</vt:lpstr>
      <vt:lpstr>Слайд 2</vt:lpstr>
      <vt:lpstr>Слайд 3</vt:lpstr>
      <vt:lpstr>Слайд 4</vt:lpstr>
      <vt:lpstr>Слайд 5</vt:lpstr>
      <vt:lpstr>Пластмаси — це матеріали, створені на основі полімерів, які здатні під впливом температури і тиску набувати певної форми і зберігати її</vt:lpstr>
      <vt:lpstr>Слайд 7</vt:lpstr>
      <vt:lpstr>Слайд 8</vt:lpstr>
      <vt:lpstr>Поліетилен — безбарвний прозорий або білий напівпрозорий еластичний матеріал, який на дотик нагадує парафін. Це термопластичний полімер; його властивості залежать від умов перебігу реакції полімеризації.  </vt:lpstr>
      <vt:lpstr>Слайд 10</vt:lpstr>
      <vt:lpstr>Поліпропілен — полімер білого кольору, стійкий щодо лугів і кислот. Вироби з нього відзначаються достатньою міцністю. Із поліпропілену виготовляють одноразові шприци, посуд, пакувальну плівку, стільці, столи, труби, волокна. </vt:lpstr>
      <vt:lpstr>Полівінілхлорид — найдешевший полімерний матеріал, стійкий щодо води, слабких основ і кислот, рідких вуглеводнів. Термопластичний полімер; його властивості визначаються добавками. Має невисоку термічну стійкість, при нагріванні розкладається з виділенням хлороводню, але незаймистий. </vt:lpstr>
      <vt:lpstr>Слайд 13</vt:lpstr>
      <vt:lpstr>Слайд 14</vt:lpstr>
      <vt:lpstr>Слайд 15</vt:lpstr>
      <vt:lpstr>Слайд 16</vt:lpstr>
      <vt:lpstr>Слайд 17</vt:lpstr>
      <vt:lpstr>Каучуки — полімерні матеріали рослинного або синтетичного походження, з яких виготовляють гуму та гумові вироби. Вони дуже важливі для людства, хоча б тому, що без шин не можуть функціонувати ні автомобільний, ні повітряний транспорт.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Пластмаси, синтетичні каучуки</dc:title>
  <cp:lastModifiedBy>марина</cp:lastModifiedBy>
  <cp:revision>15</cp:revision>
  <dcterms:modified xsi:type="dcterms:W3CDTF">2013-12-10T21:00:43Z</dcterms:modified>
</cp:coreProperties>
</file>