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7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A3ED546-BD64-4E7D-96C9-D19544A2C0FF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F649529-AE70-4AEC-92E2-5EEA42AFE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D546-BD64-4E7D-96C9-D19544A2C0FF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9529-AE70-4AEC-92E2-5EEA42AFE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D546-BD64-4E7D-96C9-D19544A2C0FF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9529-AE70-4AEC-92E2-5EEA42AFE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A3ED546-BD64-4E7D-96C9-D19544A2C0FF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9529-AE70-4AEC-92E2-5EEA42AFE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A3ED546-BD64-4E7D-96C9-D19544A2C0FF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F649529-AE70-4AEC-92E2-5EEA42AFE8E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A3ED546-BD64-4E7D-96C9-D19544A2C0FF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F649529-AE70-4AEC-92E2-5EEA42AFE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A3ED546-BD64-4E7D-96C9-D19544A2C0FF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F649529-AE70-4AEC-92E2-5EEA42AFE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D546-BD64-4E7D-96C9-D19544A2C0FF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9529-AE70-4AEC-92E2-5EEA42AFE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A3ED546-BD64-4E7D-96C9-D19544A2C0FF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F649529-AE70-4AEC-92E2-5EEA42AFE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A3ED546-BD64-4E7D-96C9-D19544A2C0FF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F649529-AE70-4AEC-92E2-5EEA42AFE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A3ED546-BD64-4E7D-96C9-D19544A2C0FF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F649529-AE70-4AEC-92E2-5EEA42AFE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A3ED546-BD64-4E7D-96C9-D19544A2C0FF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F649529-AE70-4AEC-92E2-5EEA42AFE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randomBar/>
  </p:transition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vodoley2000.com/wp-content/uploads/e00c3f969c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7858180" cy="522569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5643578"/>
            <a:ext cx="36293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spc="-150" dirty="0" smtClean="0">
                <a:solidFill>
                  <a:schemeClr val="bg1"/>
                </a:solidFill>
              </a:rPr>
              <a:t>Китайська опера</a:t>
            </a:r>
            <a:endParaRPr lang="ru-RU" sz="4000" b="1" spc="-15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43702" y="5500702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Виконала  </a:t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b="1" dirty="0" smtClean="0">
                <a:solidFill>
                  <a:schemeClr val="bg1"/>
                </a:solidFill>
              </a:rPr>
              <a:t>Учениця 11-в класу</a:t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b="1" dirty="0" err="1" smtClean="0">
                <a:solidFill>
                  <a:schemeClr val="bg1"/>
                </a:solidFill>
              </a:rPr>
              <a:t>Заровна</a:t>
            </a:r>
            <a:r>
              <a:rPr lang="uk-UA" b="1" dirty="0" smtClean="0">
                <a:solidFill>
                  <a:schemeClr val="bg1"/>
                </a:solidFill>
              </a:rPr>
              <a:t> Тетяна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2804384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Персонажі</a:t>
            </a:r>
            <a:r>
              <a:rPr lang="ru-RU" dirty="0"/>
              <a:t> </a:t>
            </a:r>
            <a:r>
              <a:rPr lang="ru-RU" dirty="0" err="1"/>
              <a:t>Пекінської</a:t>
            </a:r>
            <a:r>
              <a:rPr lang="ru-RU" dirty="0"/>
              <a:t> опери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71678"/>
            <a:ext cx="8858280" cy="4597444"/>
          </a:xfrm>
        </p:spPr>
        <p:txBody>
          <a:bodyPr>
            <a:normAutofit/>
          </a:bodyPr>
          <a:lstStyle/>
          <a:p>
            <a:r>
              <a:rPr lang="ru-RU" sz="2800" dirty="0" err="1"/>
              <a:t>Персонажі</a:t>
            </a:r>
            <a:r>
              <a:rPr lang="ru-RU" sz="2800" dirty="0"/>
              <a:t> </a:t>
            </a:r>
            <a:r>
              <a:rPr lang="ru-RU" sz="2800" dirty="0" err="1"/>
              <a:t>Пекінської</a:t>
            </a:r>
            <a:r>
              <a:rPr lang="ru-RU" sz="2800" dirty="0"/>
              <a:t> опери </a:t>
            </a:r>
            <a:r>
              <a:rPr lang="ru-RU" sz="2800" dirty="0" err="1"/>
              <a:t>поділяються</a:t>
            </a:r>
            <a:r>
              <a:rPr lang="ru-RU" sz="2800" dirty="0"/>
              <a:t> на 4 </a:t>
            </a:r>
            <a:r>
              <a:rPr lang="ru-RU" sz="2800" dirty="0" err="1"/>
              <a:t>види</a:t>
            </a:r>
            <a:r>
              <a:rPr lang="ru-RU" sz="2800" dirty="0"/>
              <a:t>, і </a:t>
            </a:r>
            <a:r>
              <a:rPr lang="ru-RU" sz="2800" dirty="0" err="1"/>
              <a:t>кожен</a:t>
            </a:r>
            <a:r>
              <a:rPr lang="ru-RU" sz="2800" dirty="0"/>
              <a:t> вид, у свою </a:t>
            </a:r>
            <a:r>
              <a:rPr lang="ru-RU" sz="2800" dirty="0" err="1"/>
              <a:t>чергу</a:t>
            </a:r>
            <a:r>
              <a:rPr lang="ru-RU" sz="2800" dirty="0"/>
              <a:t>, </a:t>
            </a:r>
            <a:r>
              <a:rPr lang="ru-RU" sz="2800" dirty="0" err="1"/>
              <a:t>поділяється</a:t>
            </a:r>
            <a:r>
              <a:rPr lang="ru-RU" sz="2800" dirty="0"/>
              <a:t> на </a:t>
            </a:r>
            <a:r>
              <a:rPr lang="ru-RU" sz="2800" dirty="0" err="1"/>
              <a:t>різні</a:t>
            </a:r>
            <a:r>
              <a:rPr lang="ru-RU" sz="2800" dirty="0"/>
              <a:t>, </a:t>
            </a:r>
            <a:r>
              <a:rPr lang="ru-RU" sz="2800" dirty="0" err="1"/>
              <a:t>сценічні</a:t>
            </a:r>
            <a:r>
              <a:rPr lang="ru-RU" sz="2800" dirty="0"/>
              <a:t> амплуа. Амплуа «</a:t>
            </a:r>
            <a:r>
              <a:rPr lang="ru-RU" sz="2800" dirty="0" err="1"/>
              <a:t>шен</a:t>
            </a:r>
            <a:r>
              <a:rPr lang="ru-RU" sz="2800" dirty="0"/>
              <a:t>» —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чоловічі</a:t>
            </a:r>
            <a:r>
              <a:rPr lang="ru-RU" sz="2800" dirty="0"/>
              <a:t> </a:t>
            </a:r>
            <a:r>
              <a:rPr lang="ru-RU" sz="2800" dirty="0" err="1"/>
              <a:t>ролі</a:t>
            </a:r>
            <a:r>
              <a:rPr lang="ru-RU" sz="2800" dirty="0"/>
              <a:t>. </a:t>
            </a:r>
            <a:r>
              <a:rPr lang="ru-RU" sz="2800" dirty="0" err="1"/>
              <a:t>Відповідно</a:t>
            </a:r>
            <a:r>
              <a:rPr lang="ru-RU" sz="2800" dirty="0"/>
              <a:t> до </a:t>
            </a:r>
            <a:r>
              <a:rPr lang="ru-RU" sz="2800" dirty="0" err="1"/>
              <a:t>соціального</a:t>
            </a:r>
            <a:r>
              <a:rPr lang="ru-RU" sz="2800" dirty="0"/>
              <a:t> становища і </a:t>
            </a:r>
            <a:r>
              <a:rPr lang="ru-RU" sz="2800" dirty="0" err="1"/>
              <a:t>віку</a:t>
            </a:r>
            <a:r>
              <a:rPr lang="ru-RU" sz="2800" dirty="0"/>
              <a:t> амплуа «</a:t>
            </a:r>
            <a:r>
              <a:rPr lang="ru-RU" sz="2800" dirty="0" err="1"/>
              <a:t>шен</a:t>
            </a:r>
            <a:r>
              <a:rPr lang="ru-RU" sz="2800" dirty="0"/>
              <a:t>» </a:t>
            </a:r>
            <a:r>
              <a:rPr lang="ru-RU" sz="2800" dirty="0" err="1"/>
              <a:t>поділяється</a:t>
            </a:r>
            <a:r>
              <a:rPr lang="ru-RU" sz="2800" dirty="0"/>
              <a:t> на </a:t>
            </a:r>
            <a:r>
              <a:rPr lang="ru-RU" sz="2800" dirty="0" err="1"/>
              <a:t>персонажів</a:t>
            </a:r>
            <a:r>
              <a:rPr lang="ru-RU" sz="2800" dirty="0"/>
              <a:t> </a:t>
            </a:r>
            <a:r>
              <a:rPr lang="ru-RU" sz="2800" dirty="0" err="1"/>
              <a:t>категорії</a:t>
            </a:r>
            <a:r>
              <a:rPr lang="ru-RU" sz="2800" dirty="0"/>
              <a:t> «</a:t>
            </a:r>
            <a:r>
              <a:rPr lang="ru-RU" sz="2800" dirty="0" err="1"/>
              <a:t>лаошен</a:t>
            </a:r>
            <a:r>
              <a:rPr lang="ru-RU" sz="2800" dirty="0"/>
              <a:t>» — </a:t>
            </a:r>
            <a:r>
              <a:rPr lang="ru-RU" sz="2800" dirty="0" err="1"/>
              <a:t>старих</a:t>
            </a:r>
            <a:r>
              <a:rPr lang="ru-RU" sz="2800" dirty="0"/>
              <a:t> і людей </a:t>
            </a:r>
            <a:r>
              <a:rPr lang="ru-RU" sz="2800" dirty="0" err="1"/>
              <a:t>похилого</a:t>
            </a:r>
            <a:r>
              <a:rPr lang="ru-RU" sz="2800" dirty="0"/>
              <a:t> </a:t>
            </a:r>
            <a:r>
              <a:rPr lang="ru-RU" sz="2800" dirty="0" err="1"/>
              <a:t>віку</a:t>
            </a:r>
            <a:r>
              <a:rPr lang="ru-RU" sz="2800" dirty="0"/>
              <a:t> з бородою і «</a:t>
            </a:r>
            <a:r>
              <a:rPr lang="ru-RU" sz="2800" dirty="0" err="1"/>
              <a:t>сяошен</a:t>
            </a:r>
            <a:r>
              <a:rPr lang="ru-RU" sz="2800" dirty="0"/>
              <a:t>» — </a:t>
            </a:r>
            <a:r>
              <a:rPr lang="ru-RU" sz="2800" dirty="0" err="1"/>
              <a:t>молодих</a:t>
            </a:r>
            <a:r>
              <a:rPr lang="ru-RU" sz="2800" dirty="0"/>
              <a:t> </a:t>
            </a:r>
            <a:r>
              <a:rPr lang="ru-RU" sz="2800" dirty="0" err="1"/>
              <a:t>хлопців</a:t>
            </a:r>
            <a:r>
              <a:rPr lang="ru-RU" sz="2800" dirty="0"/>
              <a:t>, </a:t>
            </a:r>
            <a:r>
              <a:rPr lang="ru-RU" sz="2800" dirty="0" err="1"/>
              <a:t>юнаків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47719609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4290"/>
            <a:ext cx="8929718" cy="5957911"/>
          </a:xfrm>
        </p:spPr>
        <p:txBody>
          <a:bodyPr>
            <a:normAutofit/>
          </a:bodyPr>
          <a:lstStyle/>
          <a:p>
            <a:r>
              <a:rPr lang="ru-RU" sz="2800" dirty="0"/>
              <a:t>Амплуа «дань» —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жіночі</a:t>
            </a:r>
            <a:r>
              <a:rPr lang="ru-RU" sz="2800" dirty="0"/>
              <a:t> </a:t>
            </a:r>
            <a:r>
              <a:rPr lang="ru-RU" sz="2800" dirty="0" err="1"/>
              <a:t>ролі</a:t>
            </a:r>
            <a:r>
              <a:rPr lang="ru-RU" sz="2800" dirty="0"/>
              <a:t>, </a:t>
            </a:r>
            <a:r>
              <a:rPr lang="ru-RU" sz="2800" dirty="0" err="1"/>
              <a:t>серед</a:t>
            </a:r>
            <a:r>
              <a:rPr lang="ru-RU" sz="2800" dirty="0"/>
              <a:t> них </a:t>
            </a:r>
            <a:r>
              <a:rPr lang="ru-RU" sz="2800" dirty="0" err="1"/>
              <a:t>виділяються</a:t>
            </a:r>
            <a:r>
              <a:rPr lang="ru-RU" sz="2800" dirty="0"/>
              <a:t> </a:t>
            </a:r>
            <a:r>
              <a:rPr lang="ru-RU" sz="2800" dirty="0" err="1"/>
              <a:t>персонажі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зображують</a:t>
            </a:r>
            <a:r>
              <a:rPr lang="ru-RU" sz="2800" dirty="0"/>
              <a:t> </a:t>
            </a:r>
            <a:r>
              <a:rPr lang="ru-RU" sz="2800" dirty="0" err="1"/>
              <a:t>молодих</a:t>
            </a:r>
            <a:r>
              <a:rPr lang="ru-RU" sz="2800" dirty="0"/>
              <a:t> </a:t>
            </a:r>
            <a:r>
              <a:rPr lang="ru-RU" sz="2800" dirty="0" err="1"/>
              <a:t>жінок</a:t>
            </a:r>
            <a:r>
              <a:rPr lang="ru-RU" sz="2800" dirty="0"/>
              <a:t> і </a:t>
            </a:r>
            <a:r>
              <a:rPr lang="ru-RU" sz="2800" dirty="0" err="1"/>
              <a:t>жінок</a:t>
            </a:r>
            <a:r>
              <a:rPr lang="ru-RU" sz="2800" dirty="0"/>
              <a:t> </a:t>
            </a:r>
            <a:r>
              <a:rPr lang="ru-RU" sz="2800" dirty="0" err="1"/>
              <a:t>середніх</a:t>
            </a:r>
            <a:r>
              <a:rPr lang="ru-RU" sz="2800" dirty="0"/>
              <a:t> </a:t>
            </a:r>
            <a:r>
              <a:rPr lang="ru-RU" sz="2800" dirty="0" err="1"/>
              <a:t>років</a:t>
            </a:r>
            <a:r>
              <a:rPr lang="ru-RU" sz="2800" dirty="0"/>
              <a:t>. До амплуа «дань» належать: «</a:t>
            </a:r>
            <a:r>
              <a:rPr lang="ru-RU" sz="2800" dirty="0" err="1"/>
              <a:t>цін'ї</a:t>
            </a:r>
            <a:r>
              <a:rPr lang="ru-RU" sz="2800" dirty="0"/>
              <a:t>», т. е. </a:t>
            </a:r>
            <a:r>
              <a:rPr lang="ru-RU" sz="2800" dirty="0" err="1"/>
              <a:t>ролі</a:t>
            </a:r>
            <a:r>
              <a:rPr lang="ru-RU" sz="2800" dirty="0"/>
              <a:t> </a:t>
            </a:r>
            <a:r>
              <a:rPr lang="ru-RU" sz="2800" dirty="0" err="1"/>
              <a:t>спокійних</a:t>
            </a:r>
            <a:r>
              <a:rPr lang="ru-RU" sz="2800" dirty="0"/>
              <a:t>, </a:t>
            </a:r>
            <a:r>
              <a:rPr lang="ru-RU" sz="2800" dirty="0" err="1"/>
              <a:t>стриманих</a:t>
            </a:r>
            <a:r>
              <a:rPr lang="ru-RU" sz="2800" dirty="0"/>
              <a:t> </a:t>
            </a:r>
            <a:r>
              <a:rPr lang="ru-RU" sz="2800" dirty="0" err="1"/>
              <a:t>жінок</a:t>
            </a:r>
            <a:r>
              <a:rPr lang="ru-RU" sz="2800" dirty="0"/>
              <a:t>, «</a:t>
            </a:r>
            <a:r>
              <a:rPr lang="ru-RU" sz="2800" dirty="0" err="1"/>
              <a:t>хуадань</a:t>
            </a:r>
            <a:r>
              <a:rPr lang="ru-RU" sz="2800" dirty="0"/>
              <a:t>» — </a:t>
            </a:r>
            <a:r>
              <a:rPr lang="ru-RU" sz="2800" dirty="0" err="1"/>
              <a:t>безпосередні</a:t>
            </a:r>
            <a:r>
              <a:rPr lang="ru-RU" sz="2800" dirty="0"/>
              <a:t>, </a:t>
            </a:r>
            <a:r>
              <a:rPr lang="ru-RU" sz="2800" dirty="0" err="1"/>
              <a:t>сміливі</a:t>
            </a:r>
            <a:r>
              <a:rPr lang="ru-RU" sz="2800" dirty="0"/>
              <a:t> </a:t>
            </a:r>
            <a:r>
              <a:rPr lang="ru-RU" sz="2800" dirty="0" err="1"/>
              <a:t>дівчата</a:t>
            </a:r>
            <a:r>
              <a:rPr lang="ru-RU" sz="2800" dirty="0"/>
              <a:t> і «</a:t>
            </a:r>
            <a:r>
              <a:rPr lang="ru-RU" sz="2800" dirty="0" err="1"/>
              <a:t>удань</a:t>
            </a:r>
            <a:r>
              <a:rPr lang="ru-RU" sz="2800" dirty="0"/>
              <a:t>», </a:t>
            </a:r>
            <a:r>
              <a:rPr lang="ru-RU" sz="2800" dirty="0" err="1"/>
              <a:t>тобто</a:t>
            </a:r>
            <a:r>
              <a:rPr lang="ru-RU" sz="2800" dirty="0"/>
              <a:t> </a:t>
            </a:r>
            <a:r>
              <a:rPr lang="ru-RU" sz="2800" dirty="0" err="1"/>
              <a:t>власне</a:t>
            </a:r>
            <a:r>
              <a:rPr lang="ru-RU" sz="2800" dirty="0"/>
              <a:t> </a:t>
            </a:r>
            <a:r>
              <a:rPr lang="ru-RU" sz="2800" dirty="0" err="1"/>
              <a:t>героїні</a:t>
            </a:r>
            <a:r>
              <a:rPr lang="ru-RU" sz="2800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3429000"/>
            <a:ext cx="4714908" cy="314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66130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1934" y="357166"/>
            <a:ext cx="4857784" cy="6286544"/>
          </a:xfrm>
        </p:spPr>
        <p:txBody>
          <a:bodyPr>
            <a:normAutofit/>
          </a:bodyPr>
          <a:lstStyle/>
          <a:p>
            <a:r>
              <a:rPr lang="ru-RU" sz="2800" dirty="0"/>
              <a:t>Амплуа «</a:t>
            </a:r>
            <a:r>
              <a:rPr lang="ru-RU" sz="2800" dirty="0" err="1"/>
              <a:t>цзін</a:t>
            </a:r>
            <a:r>
              <a:rPr lang="ru-RU" sz="2800" dirty="0"/>
              <a:t>» —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теж</a:t>
            </a:r>
            <a:r>
              <a:rPr lang="ru-RU" sz="2800" dirty="0"/>
              <a:t> </a:t>
            </a:r>
            <a:r>
              <a:rPr lang="ru-RU" sz="2800" dirty="0" err="1"/>
              <a:t>чоловічі</a:t>
            </a:r>
            <a:r>
              <a:rPr lang="ru-RU" sz="2800" dirty="0"/>
              <a:t> </a:t>
            </a:r>
            <a:r>
              <a:rPr lang="ru-RU" sz="2800" dirty="0" err="1"/>
              <a:t>ролі</a:t>
            </a:r>
            <a:r>
              <a:rPr lang="ru-RU" sz="2800" dirty="0"/>
              <a:t>, в </a:t>
            </a:r>
            <a:r>
              <a:rPr lang="ru-RU" sz="2800" dirty="0" err="1"/>
              <a:t>яких</a:t>
            </a:r>
            <a:r>
              <a:rPr lang="ru-RU" sz="2800" dirty="0"/>
              <a:t> </a:t>
            </a:r>
            <a:r>
              <a:rPr lang="ru-RU" sz="2800" dirty="0" err="1"/>
              <a:t>показані</a:t>
            </a:r>
            <a:r>
              <a:rPr lang="ru-RU" sz="2800" dirty="0"/>
              <a:t> </a:t>
            </a:r>
            <a:r>
              <a:rPr lang="ru-RU" sz="2800" dirty="0" err="1"/>
              <a:t>чоловічі</a:t>
            </a:r>
            <a:r>
              <a:rPr lang="ru-RU" sz="2800" dirty="0"/>
              <a:t> </a:t>
            </a:r>
            <a:r>
              <a:rPr lang="ru-RU" sz="2800" dirty="0" err="1"/>
              <a:t>персонажі</a:t>
            </a:r>
            <a:r>
              <a:rPr lang="ru-RU" sz="2800" dirty="0"/>
              <a:t> з </a:t>
            </a:r>
            <a:r>
              <a:rPr lang="ru-RU" sz="2800" dirty="0" err="1"/>
              <a:t>відкритим</a:t>
            </a:r>
            <a:r>
              <a:rPr lang="ru-RU" sz="2800" dirty="0"/>
              <a:t> </a:t>
            </a:r>
            <a:r>
              <a:rPr lang="ru-RU" sz="2800" dirty="0" err="1"/>
              <a:t>сміливим</a:t>
            </a:r>
            <a:r>
              <a:rPr lang="ru-RU" sz="2800" dirty="0"/>
              <a:t> </a:t>
            </a:r>
            <a:r>
              <a:rPr lang="ru-RU" sz="2800" dirty="0" smtClean="0"/>
              <a:t>характером. Амплуа </a:t>
            </a:r>
            <a:r>
              <a:rPr lang="ru-RU" sz="2800" dirty="0"/>
              <a:t>«мо» —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другорядні</a:t>
            </a:r>
            <a:r>
              <a:rPr lang="ru-RU" sz="2800" dirty="0"/>
              <a:t> </a:t>
            </a:r>
            <a:r>
              <a:rPr lang="ru-RU" sz="2800" dirty="0" err="1"/>
              <a:t>ролі</a:t>
            </a:r>
            <a:r>
              <a:rPr lang="ru-RU" sz="2800" dirty="0"/>
              <a:t>, вони </a:t>
            </a:r>
            <a:r>
              <a:rPr lang="ru-RU" sz="2800" dirty="0" err="1"/>
              <a:t>наближаються</a:t>
            </a:r>
            <a:r>
              <a:rPr lang="ru-RU" sz="2800" dirty="0"/>
              <a:t> </a:t>
            </a:r>
            <a:r>
              <a:rPr lang="ru-RU" sz="2800" dirty="0" smtClean="0"/>
              <a:t>до амплуа «</a:t>
            </a:r>
            <a:r>
              <a:rPr lang="ru-RU" sz="2800" dirty="0" err="1" smtClean="0"/>
              <a:t>лаошен</a:t>
            </a:r>
            <a:r>
              <a:rPr lang="ru-RU" sz="2800" dirty="0" smtClean="0"/>
              <a:t>»; за </a:t>
            </a:r>
            <a:r>
              <a:rPr lang="ru-RU" sz="2800" dirty="0" err="1" smtClean="0"/>
              <a:t>віком</a:t>
            </a:r>
            <a:r>
              <a:rPr lang="ru-RU" sz="2800" dirty="0" smtClean="0"/>
              <a:t> персонаж «мо» повинен бути старшим </a:t>
            </a:r>
            <a:r>
              <a:rPr lang="ru-RU" sz="2800" dirty="0" err="1" smtClean="0"/>
              <a:t>ніж</a:t>
            </a:r>
            <a:r>
              <a:rPr lang="ru-RU" sz="2800" dirty="0" smtClean="0"/>
              <a:t> персонаж «</a:t>
            </a:r>
            <a:r>
              <a:rPr lang="ru-RU" sz="2800" dirty="0" err="1" smtClean="0"/>
              <a:t>лаошен</a:t>
            </a:r>
            <a:r>
              <a:rPr lang="ru-RU" sz="2800" dirty="0" smtClean="0"/>
              <a:t>».</a:t>
            </a:r>
          </a:p>
          <a:p>
            <a:endParaRPr lang="ru-RU" sz="2800" dirty="0"/>
          </a:p>
        </p:txBody>
      </p:sp>
      <p:pic>
        <p:nvPicPr>
          <p:cNvPr id="20486" name="Picture 6" descr="http://chenstyle.ru/uploads/posts/2011-04/1303935674_czinczuy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3851758" cy="56436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2704565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2852"/>
            <a:ext cx="5143504" cy="6715148"/>
          </a:xfrm>
        </p:spPr>
        <p:txBody>
          <a:bodyPr>
            <a:normAutofit/>
          </a:bodyPr>
          <a:lstStyle/>
          <a:p>
            <a:r>
              <a:rPr lang="ru-RU" sz="2800" dirty="0" err="1"/>
              <a:t>Зазвичай</a:t>
            </a:r>
            <a:r>
              <a:rPr lang="ru-RU" sz="2800" dirty="0"/>
              <a:t> персонаж «</a:t>
            </a:r>
            <a:r>
              <a:rPr lang="ru-RU" sz="2800" dirty="0" err="1"/>
              <a:t>мо</a:t>
            </a:r>
            <a:r>
              <a:rPr lang="ru-RU" sz="2800" dirty="0"/>
              <a:t>» </a:t>
            </a:r>
            <a:r>
              <a:rPr lang="ru-RU" sz="2800" dirty="0" err="1"/>
              <a:t>передбачає</a:t>
            </a:r>
            <a:r>
              <a:rPr lang="ru-RU" sz="2800" dirty="0"/>
              <a:t> в </a:t>
            </a:r>
            <a:r>
              <a:rPr lang="ru-RU" sz="2800" dirty="0" err="1"/>
              <a:t>Пекінській</a:t>
            </a:r>
            <a:r>
              <a:rPr lang="ru-RU" sz="2800" dirty="0"/>
              <a:t> </a:t>
            </a:r>
            <a:r>
              <a:rPr lang="ru-RU" sz="2800" dirty="0" err="1"/>
              <a:t>опері</a:t>
            </a:r>
            <a:r>
              <a:rPr lang="ru-RU" sz="2800" dirty="0"/>
              <a:t> </a:t>
            </a:r>
            <a:r>
              <a:rPr lang="ru-RU" sz="2800" dirty="0" err="1"/>
              <a:t>нерозумного</a:t>
            </a:r>
            <a:r>
              <a:rPr lang="ru-RU" sz="2800" dirty="0"/>
              <a:t> старого з </a:t>
            </a:r>
            <a:r>
              <a:rPr lang="ru-RU" sz="2800" dirty="0" err="1"/>
              <a:t>нізів</a:t>
            </a:r>
            <a:r>
              <a:rPr lang="ru-RU" sz="2800" dirty="0"/>
              <a:t> </a:t>
            </a:r>
            <a:r>
              <a:rPr lang="ru-RU" sz="2800" dirty="0" err="1" smtClean="0"/>
              <a:t>суспільства</a:t>
            </a:r>
            <a:r>
              <a:rPr lang="ru-RU" sz="2800" dirty="0" smtClean="0"/>
              <a:t>. До </a:t>
            </a:r>
            <a:r>
              <a:rPr lang="ru-RU" sz="2800" dirty="0"/>
              <a:t>амплуа «</a:t>
            </a:r>
            <a:r>
              <a:rPr lang="ru-RU" sz="2800" dirty="0" err="1"/>
              <a:t>чоу</a:t>
            </a:r>
            <a:r>
              <a:rPr lang="ru-RU" sz="2800" dirty="0"/>
              <a:t>» </a:t>
            </a:r>
            <a:r>
              <a:rPr lang="ru-RU" sz="2800" dirty="0" err="1"/>
              <a:t>відносяться</a:t>
            </a:r>
            <a:r>
              <a:rPr lang="ru-RU" sz="2800" dirty="0"/>
              <a:t> </a:t>
            </a:r>
            <a:r>
              <a:rPr lang="ru-RU" sz="2800" dirty="0" err="1"/>
              <a:t>добрі</a:t>
            </a:r>
            <a:r>
              <a:rPr lang="ru-RU" sz="2800" dirty="0"/>
              <a:t>, </a:t>
            </a:r>
            <a:r>
              <a:rPr lang="ru-RU" sz="2800" dirty="0" err="1"/>
              <a:t>комічні</a:t>
            </a:r>
            <a:r>
              <a:rPr lang="ru-RU" sz="2800" dirty="0"/>
              <a:t> </a:t>
            </a:r>
            <a:r>
              <a:rPr lang="ru-RU" sz="2800" dirty="0" err="1"/>
              <a:t>персонажі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хитрі</a:t>
            </a:r>
            <a:r>
              <a:rPr lang="ru-RU" sz="2800" dirty="0"/>
              <a:t>, </a:t>
            </a:r>
            <a:r>
              <a:rPr lang="ru-RU" sz="2800" dirty="0" err="1"/>
              <a:t>підступні</a:t>
            </a:r>
            <a:r>
              <a:rPr lang="ru-RU" sz="2800" dirty="0"/>
              <a:t>, але </a:t>
            </a:r>
            <a:r>
              <a:rPr lang="ru-RU" sz="2800" dirty="0" err="1"/>
              <a:t>дурні</a:t>
            </a:r>
            <a:r>
              <a:rPr lang="ru-RU" sz="2800" dirty="0"/>
              <a:t> </a:t>
            </a:r>
            <a:r>
              <a:rPr lang="ru-RU" sz="2800" dirty="0" err="1"/>
              <a:t>лиходії</a:t>
            </a:r>
            <a:r>
              <a:rPr lang="ru-RU" sz="2800" dirty="0"/>
              <a:t>. </a:t>
            </a:r>
            <a:r>
              <a:rPr lang="ru-RU" sz="2800" dirty="0" err="1"/>
              <a:t>Подібні</a:t>
            </a:r>
            <a:r>
              <a:rPr lang="ru-RU" sz="2800" dirty="0"/>
              <a:t> </a:t>
            </a:r>
            <a:r>
              <a:rPr lang="ru-RU" sz="2800" dirty="0" err="1"/>
              <a:t>ролі</a:t>
            </a:r>
            <a:r>
              <a:rPr lang="ru-RU" sz="2800" dirty="0"/>
              <a:t> </a:t>
            </a:r>
            <a:r>
              <a:rPr lang="ru-RU" sz="2800" dirty="0" err="1"/>
              <a:t>можуть</a:t>
            </a:r>
            <a:r>
              <a:rPr lang="ru-RU" sz="2800" dirty="0"/>
              <a:t> </a:t>
            </a:r>
            <a:r>
              <a:rPr lang="ru-RU" sz="2800" dirty="0" err="1"/>
              <a:t>грати</a:t>
            </a:r>
            <a:r>
              <a:rPr lang="ru-RU" sz="2800" dirty="0"/>
              <a:t> і </a:t>
            </a:r>
            <a:r>
              <a:rPr lang="ru-RU" sz="2800" dirty="0" err="1"/>
              <a:t>жінки</a:t>
            </a:r>
            <a:r>
              <a:rPr lang="ru-RU" sz="2800" dirty="0"/>
              <a:t>, і </a:t>
            </a:r>
            <a:r>
              <a:rPr lang="ru-RU" sz="2800" dirty="0" err="1"/>
              <a:t>чоловіки</a:t>
            </a:r>
            <a:r>
              <a:rPr lang="ru-RU" sz="2800" dirty="0"/>
              <a:t>, і все </a:t>
            </a:r>
            <a:r>
              <a:rPr lang="ru-RU" sz="2800" dirty="0" err="1"/>
              <a:t>це</a:t>
            </a:r>
            <a:r>
              <a:rPr lang="ru-RU" sz="2800" dirty="0"/>
              <a:t> в </a:t>
            </a:r>
            <a:r>
              <a:rPr lang="ru-RU" sz="2800" dirty="0" err="1"/>
              <a:t>Пекінській</a:t>
            </a:r>
            <a:r>
              <a:rPr lang="ru-RU" sz="2800" dirty="0"/>
              <a:t> </a:t>
            </a:r>
            <a:r>
              <a:rPr lang="ru-RU" sz="2800" dirty="0" err="1"/>
              <a:t>опері</a:t>
            </a:r>
            <a:r>
              <a:rPr lang="ru-RU" sz="2800" dirty="0"/>
              <a:t> служить для </a:t>
            </a:r>
            <a:r>
              <a:rPr lang="ru-RU" sz="2800" dirty="0" err="1"/>
              <a:t>зображенн</a:t>
            </a:r>
            <a:r>
              <a:rPr lang="ru-RU" sz="2800" dirty="0"/>
              <a:t> людей з </a:t>
            </a:r>
            <a:r>
              <a:rPr lang="ru-RU" sz="2800" dirty="0" err="1"/>
              <a:t>низів</a:t>
            </a:r>
            <a:r>
              <a:rPr lang="ru-RU" sz="2800" dirty="0"/>
              <a:t> </a:t>
            </a:r>
            <a:r>
              <a:rPr lang="ru-RU" sz="2800" dirty="0" err="1"/>
              <a:t>суспільства</a:t>
            </a:r>
            <a:r>
              <a:rPr lang="ru-RU" sz="2800" dirty="0"/>
              <a:t>.</a:t>
            </a:r>
          </a:p>
        </p:txBody>
      </p:sp>
      <p:pic>
        <p:nvPicPr>
          <p:cNvPr id="19458" name="Picture 2" descr="http://www.tourblogger.ru/sites/default/files/u24006/o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642918"/>
            <a:ext cx="367665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9012504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99032"/>
          </a:xfrm>
        </p:spPr>
        <p:txBody>
          <a:bodyPr/>
          <a:lstStyle/>
          <a:p>
            <a:r>
              <a:rPr lang="ru-RU" dirty="0" err="1"/>
              <a:t>Історія</a:t>
            </a:r>
            <a:r>
              <a:rPr lang="ru-RU" dirty="0"/>
              <a:t> опери </a:t>
            </a:r>
            <a:r>
              <a:rPr lang="ru-RU" dirty="0" err="1"/>
              <a:t>Пекіну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14422"/>
            <a:ext cx="8929718" cy="5240386"/>
          </a:xfrm>
        </p:spPr>
        <p:txBody>
          <a:bodyPr>
            <a:normAutofit/>
          </a:bodyPr>
          <a:lstStyle/>
          <a:p>
            <a:r>
              <a:rPr lang="ru-RU" sz="2800" dirty="0" err="1"/>
              <a:t>Пекінська</a:t>
            </a:r>
            <a:r>
              <a:rPr lang="ru-RU" sz="2800" dirty="0"/>
              <a:t> опера </a:t>
            </a:r>
            <a:r>
              <a:rPr lang="ru-RU" sz="2800" dirty="0" err="1"/>
              <a:t>називається</a:t>
            </a:r>
            <a:r>
              <a:rPr lang="ru-RU" sz="2800" dirty="0"/>
              <a:t> «оперою Сходу». Вона є </a:t>
            </a:r>
            <a:r>
              <a:rPr lang="ru-RU" sz="2800" dirty="0" err="1"/>
              <a:t>дорогоцінною</a:t>
            </a:r>
            <a:r>
              <a:rPr lang="ru-RU" sz="2800" dirty="0"/>
              <a:t> </a:t>
            </a:r>
            <a:r>
              <a:rPr lang="ru-RU" sz="2800" dirty="0" err="1"/>
              <a:t>національною</a:t>
            </a:r>
            <a:r>
              <a:rPr lang="ru-RU" sz="2800" dirty="0"/>
              <a:t> </a:t>
            </a:r>
            <a:r>
              <a:rPr lang="ru-RU" sz="2800" dirty="0" err="1"/>
              <a:t>спадщиною</a:t>
            </a:r>
            <a:r>
              <a:rPr lang="ru-RU" sz="2800" dirty="0"/>
              <a:t> Китаю і </a:t>
            </a:r>
            <a:r>
              <a:rPr lang="ru-RU" sz="2800" dirty="0" err="1"/>
              <a:t>називається</a:t>
            </a:r>
            <a:r>
              <a:rPr lang="ru-RU" sz="2800" dirty="0"/>
              <a:t> так тому, </a:t>
            </a:r>
            <a:r>
              <a:rPr lang="ru-RU" sz="2800" dirty="0" err="1"/>
              <a:t>що</a:t>
            </a:r>
            <a:r>
              <a:rPr lang="ru-RU" sz="2800" dirty="0"/>
              <a:t> як </a:t>
            </a:r>
            <a:r>
              <a:rPr lang="ru-RU" sz="2800" dirty="0" err="1"/>
              <a:t>самостійний</a:t>
            </a:r>
            <a:r>
              <a:rPr lang="ru-RU" sz="2800" dirty="0"/>
              <a:t> </a:t>
            </a:r>
            <a:r>
              <a:rPr lang="ru-RU" sz="2800" dirty="0" err="1"/>
              <a:t>театральний</a:t>
            </a:r>
            <a:r>
              <a:rPr lang="ru-RU" sz="2800" dirty="0"/>
              <a:t> жанр вона </a:t>
            </a:r>
            <a:r>
              <a:rPr lang="ru-RU" sz="2800" dirty="0" err="1"/>
              <a:t>сформувалася</a:t>
            </a:r>
            <a:r>
              <a:rPr lang="ru-RU" sz="2800" dirty="0"/>
              <a:t> і </a:t>
            </a:r>
            <a:r>
              <a:rPr lang="ru-RU" sz="2800" dirty="0" err="1"/>
              <a:t>визріла</a:t>
            </a:r>
            <a:r>
              <a:rPr lang="ru-RU" sz="2800" dirty="0"/>
              <a:t> в </a:t>
            </a:r>
            <a:r>
              <a:rPr lang="ru-RU" sz="2800" dirty="0" err="1"/>
              <a:t>Пекіні</a:t>
            </a:r>
            <a:r>
              <a:rPr lang="ru-RU" sz="2800" dirty="0"/>
              <a:t>. </a:t>
            </a:r>
            <a:r>
              <a:rPr lang="ru-RU" sz="2800" dirty="0" err="1"/>
              <a:t>Пекінська</a:t>
            </a:r>
            <a:r>
              <a:rPr lang="ru-RU" sz="2800" dirty="0"/>
              <a:t> опера </a:t>
            </a:r>
            <a:r>
              <a:rPr lang="ru-RU" sz="2800" dirty="0" err="1"/>
              <a:t>існує</a:t>
            </a:r>
            <a:r>
              <a:rPr lang="ru-RU" sz="2800" dirty="0"/>
              <a:t> </a:t>
            </a:r>
            <a:r>
              <a:rPr lang="ru-RU" sz="2800" dirty="0" err="1"/>
              <a:t>вже</a:t>
            </a:r>
            <a:r>
              <a:rPr lang="ru-RU" sz="2800" dirty="0"/>
              <a:t> </a:t>
            </a:r>
            <a:r>
              <a:rPr lang="ru-RU" sz="2800" dirty="0" err="1"/>
              <a:t>понад</a:t>
            </a:r>
            <a:r>
              <a:rPr lang="ru-RU" sz="2800" dirty="0"/>
              <a:t> 200 </a:t>
            </a:r>
            <a:r>
              <a:rPr lang="ru-RU" sz="2800" dirty="0" err="1"/>
              <a:t>років</a:t>
            </a:r>
            <a:r>
              <a:rPr lang="ru-RU" sz="2800" dirty="0"/>
              <a:t>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3929066"/>
            <a:ext cx="3816424" cy="278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 descr="http://wiki.uspi.ru/images/thumb/0/05/%D0%9E%D0%BF%D0%B5%D1%80%D0%B02.jpg/300px-%D0%9E%D0%BF%D0%B5%D1%80%D0%B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929066"/>
            <a:ext cx="3714776" cy="2773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3527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4290"/>
            <a:ext cx="8929718" cy="4385566"/>
          </a:xfrm>
        </p:spPr>
        <p:txBody>
          <a:bodyPr>
            <a:normAutofit/>
          </a:bodyPr>
          <a:lstStyle/>
          <a:p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витоки</a:t>
            </a:r>
            <a:r>
              <a:rPr lang="ru-RU" sz="2800" dirty="0"/>
              <a:t> </a:t>
            </a:r>
            <a:r>
              <a:rPr lang="ru-RU" sz="2800" dirty="0" err="1"/>
              <a:t>корінням</a:t>
            </a:r>
            <a:r>
              <a:rPr lang="ru-RU" sz="2800" dirty="0"/>
              <a:t> </a:t>
            </a:r>
            <a:r>
              <a:rPr lang="ru-RU" sz="2800" dirty="0" err="1"/>
              <a:t>йдуть</a:t>
            </a:r>
            <a:r>
              <a:rPr lang="ru-RU" sz="2800" dirty="0"/>
              <a:t> з </a:t>
            </a:r>
            <a:r>
              <a:rPr lang="en-US" sz="2800" dirty="0"/>
              <a:t>XVIII </a:t>
            </a:r>
            <a:r>
              <a:rPr lang="ru-RU" sz="2800" dirty="0"/>
              <a:t>ст. Вона </a:t>
            </a:r>
            <a:r>
              <a:rPr lang="ru-RU" sz="2800" dirty="0" err="1"/>
              <a:t>бере</a:t>
            </a:r>
            <a:r>
              <a:rPr lang="ru-RU" sz="2800" dirty="0"/>
              <a:t> початок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декількох</a:t>
            </a:r>
            <a:r>
              <a:rPr lang="ru-RU" sz="2800" dirty="0"/>
              <a:t> </a:t>
            </a:r>
            <a:r>
              <a:rPr lang="ru-RU" sz="2800" dirty="0" err="1"/>
              <a:t>видів</a:t>
            </a:r>
            <a:r>
              <a:rPr lang="ru-RU" sz="2800" dirty="0"/>
              <a:t> </a:t>
            </a:r>
            <a:r>
              <a:rPr lang="ru-RU" sz="2800" dirty="0" err="1"/>
              <a:t>стародавніх</a:t>
            </a:r>
            <a:r>
              <a:rPr lang="ru-RU" sz="2800" dirty="0"/>
              <a:t> </a:t>
            </a:r>
            <a:r>
              <a:rPr lang="ru-RU" sz="2800" dirty="0" err="1"/>
              <a:t>місцевих</a:t>
            </a:r>
            <a:r>
              <a:rPr lang="ru-RU" sz="2800" dirty="0"/>
              <a:t> </a:t>
            </a:r>
            <a:r>
              <a:rPr lang="ru-RU" sz="2800" dirty="0" err="1"/>
              <a:t>музичних</a:t>
            </a:r>
            <a:r>
              <a:rPr lang="ru-RU" sz="2800" dirty="0"/>
              <a:t> драм, особливо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місцевих</a:t>
            </a:r>
            <a:r>
              <a:rPr lang="ru-RU" sz="2800" dirty="0"/>
              <a:t> </a:t>
            </a:r>
            <a:r>
              <a:rPr lang="ru-RU" sz="2800" dirty="0" err="1"/>
              <a:t>музичних</a:t>
            </a:r>
            <a:r>
              <a:rPr lang="ru-RU" sz="2800" dirty="0"/>
              <a:t> драм </a:t>
            </a:r>
            <a:r>
              <a:rPr lang="ru-RU" sz="2800" dirty="0" err="1"/>
              <a:t>провінції</a:t>
            </a:r>
            <a:r>
              <a:rPr lang="ru-RU" sz="2800" dirty="0"/>
              <a:t> </a:t>
            </a:r>
            <a:r>
              <a:rPr lang="ru-RU" sz="2800" dirty="0" err="1"/>
              <a:t>Аньхой</a:t>
            </a:r>
            <a:r>
              <a:rPr lang="ru-RU" sz="2800" dirty="0"/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2285992"/>
            <a:ext cx="6607085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9181439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4290"/>
            <a:ext cx="8929718" cy="4529582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вважають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кінець</a:t>
            </a:r>
            <a:r>
              <a:rPr lang="ru-RU" dirty="0"/>
              <a:t> </a:t>
            </a:r>
            <a:r>
              <a:rPr lang="en-US" dirty="0"/>
              <a:t>XVIII </a:t>
            </a:r>
            <a:r>
              <a:rPr lang="ru-RU" dirty="0"/>
              <a:t>ст. </a:t>
            </a:r>
            <a:r>
              <a:rPr lang="ru-RU" dirty="0" err="1"/>
              <a:t>був</a:t>
            </a:r>
            <a:r>
              <a:rPr lang="ru-RU" dirty="0"/>
              <a:t> першим </a:t>
            </a:r>
            <a:r>
              <a:rPr lang="ru-RU" dirty="0" err="1"/>
              <a:t>періодом</a:t>
            </a:r>
            <a:r>
              <a:rPr lang="ru-RU" dirty="0"/>
              <a:t> </a:t>
            </a:r>
            <a:r>
              <a:rPr lang="ru-RU" dirty="0" err="1"/>
              <a:t>повного</a:t>
            </a:r>
            <a:r>
              <a:rPr lang="ru-RU" dirty="0"/>
              <a:t> </a:t>
            </a:r>
            <a:r>
              <a:rPr lang="ru-RU" dirty="0" err="1"/>
              <a:t>розквіту</a:t>
            </a:r>
            <a:r>
              <a:rPr lang="ru-RU" dirty="0"/>
              <a:t> </a:t>
            </a:r>
            <a:r>
              <a:rPr lang="ru-RU" dirty="0" err="1"/>
              <a:t>Пекінської</a:t>
            </a:r>
            <a:r>
              <a:rPr lang="ru-RU" dirty="0"/>
              <a:t> опери. У той час </a:t>
            </a:r>
            <a:r>
              <a:rPr lang="ru-RU" dirty="0" err="1"/>
              <a:t>Пекінська</a:t>
            </a:r>
            <a:r>
              <a:rPr lang="ru-RU" dirty="0"/>
              <a:t> опера </a:t>
            </a:r>
            <a:r>
              <a:rPr lang="ru-RU" dirty="0" err="1"/>
              <a:t>користувалася</a:t>
            </a:r>
            <a:r>
              <a:rPr lang="ru-RU" dirty="0"/>
              <a:t> </a:t>
            </a:r>
            <a:r>
              <a:rPr lang="ru-RU" dirty="0" err="1"/>
              <a:t>популярністю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в </a:t>
            </a:r>
            <a:r>
              <a:rPr lang="ru-RU" dirty="0" err="1"/>
              <a:t>народі</a:t>
            </a:r>
            <a:r>
              <a:rPr lang="ru-RU" dirty="0"/>
              <a:t>, але й в </a:t>
            </a:r>
            <a:r>
              <a:rPr lang="ru-RU" dirty="0" err="1"/>
              <a:t>імператорському</a:t>
            </a:r>
            <a:r>
              <a:rPr lang="ru-RU" dirty="0"/>
              <a:t> </a:t>
            </a:r>
            <a:r>
              <a:rPr lang="ru-RU" dirty="0" err="1"/>
              <a:t>палаці</a:t>
            </a:r>
            <a:r>
              <a:rPr lang="ru-RU" dirty="0"/>
              <a:t>. </a:t>
            </a:r>
            <a:r>
              <a:rPr lang="ru-RU" dirty="0" err="1"/>
              <a:t>Тоді</a:t>
            </a:r>
            <a:r>
              <a:rPr lang="ru-RU" dirty="0"/>
              <a:t> члени </a:t>
            </a:r>
            <a:r>
              <a:rPr lang="ru-RU" dirty="0" err="1"/>
              <a:t>імператорського</a:t>
            </a:r>
            <a:r>
              <a:rPr lang="ru-RU" dirty="0"/>
              <a:t> палацу й </a:t>
            </a:r>
            <a:r>
              <a:rPr lang="ru-RU" dirty="0" err="1"/>
              <a:t>вищі</a:t>
            </a:r>
            <a:r>
              <a:rPr lang="ru-RU" dirty="0"/>
              <a:t> </a:t>
            </a:r>
            <a:r>
              <a:rPr lang="ru-RU" dirty="0" err="1"/>
              <a:t>верстви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любили </a:t>
            </a:r>
            <a:r>
              <a:rPr lang="ru-RU" dirty="0" err="1"/>
              <a:t>дивитися</a:t>
            </a:r>
            <a:r>
              <a:rPr lang="ru-RU" dirty="0"/>
              <a:t> постановки </a:t>
            </a:r>
            <a:r>
              <a:rPr lang="ru-RU" dirty="0" err="1"/>
              <a:t>Пекінської</a:t>
            </a:r>
            <a:r>
              <a:rPr lang="ru-RU" dirty="0"/>
              <a:t> опери. Палац надавав артистам </a:t>
            </a:r>
            <a:r>
              <a:rPr lang="ru-RU" dirty="0" err="1"/>
              <a:t>чудові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, </a:t>
            </a:r>
            <a:r>
              <a:rPr lang="ru-RU" dirty="0" err="1"/>
              <a:t>костюми</a:t>
            </a:r>
            <a:r>
              <a:rPr lang="ru-RU" dirty="0"/>
              <a:t>, грим,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сценічні</a:t>
            </a:r>
            <a:r>
              <a:rPr lang="ru-RU" dirty="0"/>
              <a:t> </a:t>
            </a:r>
            <a:r>
              <a:rPr lang="ru-RU" dirty="0" err="1"/>
              <a:t>декорації</a:t>
            </a:r>
            <a:r>
              <a:rPr lang="ru-RU" dirty="0"/>
              <a:t>. 20-40 роки ХХ ст.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другий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розквіту</a:t>
            </a:r>
            <a:r>
              <a:rPr lang="ru-RU" dirty="0"/>
              <a:t> </a:t>
            </a:r>
            <a:r>
              <a:rPr lang="ru-RU" dirty="0" err="1"/>
              <a:t>Пекінської</a:t>
            </a:r>
            <a:r>
              <a:rPr lang="ru-RU" dirty="0"/>
              <a:t> опери. </a:t>
            </a:r>
          </a:p>
        </p:txBody>
      </p:sp>
      <p:pic>
        <p:nvPicPr>
          <p:cNvPr id="16386" name="Picture 2" descr="http://www.primorye24.ru/uploads/posts/2013-04/thumbs/1367238055_Peking-Ope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643446"/>
            <a:ext cx="4143404" cy="2075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3339255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2852"/>
            <a:ext cx="9001156" cy="6029349"/>
          </a:xfrm>
        </p:spPr>
        <p:txBody>
          <a:bodyPr>
            <a:normAutofit/>
          </a:bodyPr>
          <a:lstStyle/>
          <a:p>
            <a:r>
              <a:rPr lang="ru-RU" sz="2800" dirty="0"/>
              <a:t>У </a:t>
            </a:r>
            <a:r>
              <a:rPr lang="ru-RU" sz="2800" dirty="0" err="1"/>
              <a:t>цей</a:t>
            </a:r>
            <a:r>
              <a:rPr lang="ru-RU" sz="2800" dirty="0"/>
              <a:t> </a:t>
            </a:r>
            <a:r>
              <a:rPr lang="ru-RU" sz="2800" dirty="0" err="1"/>
              <a:t>період</a:t>
            </a:r>
            <a:r>
              <a:rPr lang="ru-RU" sz="2800" dirty="0"/>
              <a:t> </a:t>
            </a:r>
            <a:r>
              <a:rPr lang="ru-RU" sz="2800" dirty="0" err="1"/>
              <a:t>виникли</a:t>
            </a:r>
            <a:r>
              <a:rPr lang="ru-RU" sz="2800" dirty="0"/>
              <a:t> </a:t>
            </a:r>
            <a:r>
              <a:rPr lang="ru-RU" sz="2800" dirty="0" err="1"/>
              <a:t>різні</a:t>
            </a:r>
            <a:r>
              <a:rPr lang="ru-RU" sz="2800" dirty="0"/>
              <a:t> </a:t>
            </a:r>
            <a:r>
              <a:rPr lang="ru-RU" sz="2800" dirty="0" err="1"/>
              <a:t>школи</a:t>
            </a:r>
            <a:r>
              <a:rPr lang="ru-RU" sz="2800" dirty="0"/>
              <a:t> </a:t>
            </a:r>
            <a:r>
              <a:rPr lang="ru-RU" sz="2800" dirty="0" err="1"/>
              <a:t>Пекінської</a:t>
            </a:r>
            <a:r>
              <a:rPr lang="ru-RU" sz="2800" dirty="0"/>
              <a:t> опери. </a:t>
            </a:r>
            <a:r>
              <a:rPr lang="ru-RU" sz="2800" dirty="0" err="1"/>
              <a:t>Найвідомішими</a:t>
            </a:r>
            <a:r>
              <a:rPr lang="ru-RU" sz="2800" dirty="0"/>
              <a:t> </a:t>
            </a:r>
            <a:r>
              <a:rPr lang="ru-RU" sz="2800" dirty="0" err="1"/>
              <a:t>були</a:t>
            </a:r>
            <a:r>
              <a:rPr lang="ru-RU" sz="2800" dirty="0"/>
              <a:t> школа Мей (Мей </a:t>
            </a:r>
            <a:r>
              <a:rPr lang="ru-RU" sz="2800" dirty="0" err="1"/>
              <a:t>Ланьфан</a:t>
            </a:r>
            <a:r>
              <a:rPr lang="ru-RU" sz="2800" dirty="0"/>
              <a:t> - 1894-1961 </a:t>
            </a:r>
            <a:r>
              <a:rPr lang="ru-RU" sz="2800" dirty="0" err="1"/>
              <a:t>рр</a:t>
            </a:r>
            <a:r>
              <a:rPr lang="ru-RU" sz="2800" dirty="0"/>
              <a:t>.), школа </a:t>
            </a:r>
            <a:r>
              <a:rPr lang="ru-RU" sz="2800" dirty="0" err="1"/>
              <a:t>Шан</a:t>
            </a:r>
            <a:r>
              <a:rPr lang="ru-RU" sz="2800" dirty="0"/>
              <a:t> (</a:t>
            </a:r>
            <a:r>
              <a:rPr lang="ru-RU" sz="2800" dirty="0" err="1"/>
              <a:t>Шан</a:t>
            </a:r>
            <a:r>
              <a:rPr lang="ru-RU" sz="2800" dirty="0"/>
              <a:t> </a:t>
            </a:r>
            <a:r>
              <a:rPr lang="ru-RU" sz="2800" dirty="0" err="1"/>
              <a:t>Сяоюнь</a:t>
            </a:r>
            <a:r>
              <a:rPr lang="ru-RU" sz="2800" dirty="0"/>
              <a:t> - 1900-1975 </a:t>
            </a:r>
            <a:r>
              <a:rPr lang="ru-RU" sz="2800" dirty="0" err="1"/>
              <a:t>рр</a:t>
            </a:r>
            <a:r>
              <a:rPr lang="ru-RU" sz="2800" dirty="0"/>
              <a:t>.), школа </a:t>
            </a:r>
            <a:r>
              <a:rPr lang="ru-RU" sz="2800" dirty="0" err="1"/>
              <a:t>Чен</a:t>
            </a:r>
            <a:r>
              <a:rPr lang="ru-RU" sz="2800" dirty="0"/>
              <a:t> (</a:t>
            </a:r>
            <a:r>
              <a:rPr lang="ru-RU" sz="2800" dirty="0" err="1"/>
              <a:t>Чен</a:t>
            </a:r>
            <a:r>
              <a:rPr lang="ru-RU" sz="2800" dirty="0"/>
              <a:t> </a:t>
            </a:r>
            <a:r>
              <a:rPr lang="ru-RU" sz="2800" dirty="0" err="1"/>
              <a:t>Яньцзю</a:t>
            </a:r>
            <a:r>
              <a:rPr lang="ru-RU" sz="2800" dirty="0"/>
              <a:t> - 1904-1958 </a:t>
            </a:r>
            <a:r>
              <a:rPr lang="ru-RU" sz="2800" dirty="0" err="1"/>
              <a:t>рр</a:t>
            </a:r>
            <a:r>
              <a:rPr lang="ru-RU" sz="2800" dirty="0"/>
              <a:t>.) і школа </a:t>
            </a:r>
            <a:r>
              <a:rPr lang="ru-RU" sz="2800" dirty="0" err="1"/>
              <a:t>Сюнь</a:t>
            </a:r>
            <a:r>
              <a:rPr lang="ru-RU" sz="2800" dirty="0"/>
              <a:t> (</a:t>
            </a:r>
            <a:r>
              <a:rPr lang="ru-RU" sz="2800" dirty="0" err="1"/>
              <a:t>Сюнь</a:t>
            </a:r>
            <a:r>
              <a:rPr lang="ru-RU" sz="2800" dirty="0"/>
              <a:t> </a:t>
            </a:r>
            <a:r>
              <a:rPr lang="ru-RU" sz="2800" dirty="0" err="1"/>
              <a:t>Хойшен</a:t>
            </a:r>
            <a:r>
              <a:rPr lang="ru-RU" sz="2800" dirty="0"/>
              <a:t> - 1900-1968 гг.). </a:t>
            </a:r>
          </a:p>
        </p:txBody>
      </p:sp>
      <p:pic>
        <p:nvPicPr>
          <p:cNvPr id="2" name="Picture 2" descr="http://re-actor.net/uploads/posts/2011-09/1316362487_ope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857496"/>
            <a:ext cx="5786478" cy="385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6544143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99032"/>
          </a:xfrm>
        </p:spPr>
        <p:txBody>
          <a:bodyPr/>
          <a:lstStyle/>
          <a:p>
            <a:r>
              <a:rPr lang="uk-UA" dirty="0" smtClean="0"/>
              <a:t>Висновок: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71546"/>
            <a:ext cx="9001156" cy="5643578"/>
          </a:xfrm>
        </p:spPr>
        <p:txBody>
          <a:bodyPr>
            <a:noAutofit/>
          </a:bodyPr>
          <a:lstStyle/>
          <a:p>
            <a:r>
              <a:rPr lang="ru-RU" sz="2800" dirty="0"/>
              <a:t>У роки реформ і </a:t>
            </a:r>
            <a:r>
              <a:rPr lang="ru-RU" sz="2800" dirty="0" err="1"/>
              <a:t>відкритості</a:t>
            </a:r>
            <a:r>
              <a:rPr lang="ru-RU" sz="2800" dirty="0"/>
              <a:t> </a:t>
            </a:r>
            <a:r>
              <a:rPr lang="ru-RU" sz="2800" dirty="0" err="1"/>
              <a:t>мистецтво</a:t>
            </a:r>
            <a:r>
              <a:rPr lang="ru-RU" sz="2800" dirty="0"/>
              <a:t> </a:t>
            </a:r>
            <a:r>
              <a:rPr lang="ru-RU" sz="2800" dirty="0" err="1"/>
              <a:t>Пекінської</a:t>
            </a:r>
            <a:r>
              <a:rPr lang="ru-RU" sz="2800" dirty="0"/>
              <a:t> опери </a:t>
            </a:r>
            <a:r>
              <a:rPr lang="ru-RU" sz="2800" dirty="0" err="1"/>
              <a:t>отримало</a:t>
            </a:r>
            <a:r>
              <a:rPr lang="ru-RU" sz="2800" dirty="0"/>
              <a:t> </a:t>
            </a:r>
            <a:r>
              <a:rPr lang="ru-RU" sz="2800" dirty="0" err="1"/>
              <a:t>новий</a:t>
            </a:r>
            <a:r>
              <a:rPr lang="ru-RU" sz="2800" dirty="0"/>
              <a:t> </a:t>
            </a:r>
            <a:r>
              <a:rPr lang="ru-RU" sz="2800" dirty="0" err="1"/>
              <a:t>розвиток</a:t>
            </a:r>
            <a:r>
              <a:rPr lang="ru-RU" sz="2800" dirty="0"/>
              <a:t>. Як </a:t>
            </a:r>
            <a:r>
              <a:rPr lang="ru-RU" sz="2800" dirty="0" err="1"/>
              <a:t>дорогоцінне</a:t>
            </a:r>
            <a:r>
              <a:rPr lang="ru-RU" sz="2800" dirty="0"/>
              <a:t> </a:t>
            </a:r>
            <a:r>
              <a:rPr lang="ru-RU" sz="2800" dirty="0" err="1"/>
              <a:t>надбання</a:t>
            </a:r>
            <a:r>
              <a:rPr lang="ru-RU" sz="2800" dirty="0"/>
              <a:t> </a:t>
            </a:r>
            <a:r>
              <a:rPr lang="ru-RU" sz="2800" dirty="0" err="1"/>
              <a:t>мистецтва</a:t>
            </a:r>
            <a:r>
              <a:rPr lang="ru-RU" sz="2800" dirty="0"/>
              <a:t> Китаю </a:t>
            </a:r>
            <a:r>
              <a:rPr lang="ru-RU" sz="2800" dirty="0" err="1"/>
              <a:t>Пекінська</a:t>
            </a:r>
            <a:r>
              <a:rPr lang="ru-RU" sz="2800" dirty="0"/>
              <a:t> опера </a:t>
            </a:r>
            <a:r>
              <a:rPr lang="ru-RU" sz="2800" dirty="0" err="1"/>
              <a:t>отримала</a:t>
            </a:r>
            <a:r>
              <a:rPr lang="ru-RU" sz="2800" dirty="0"/>
              <a:t> </a:t>
            </a:r>
            <a:r>
              <a:rPr lang="ru-RU" sz="2800" dirty="0" err="1"/>
              <a:t>велику</a:t>
            </a:r>
            <a:r>
              <a:rPr lang="ru-RU" sz="2800" dirty="0"/>
              <a:t> </a:t>
            </a:r>
            <a:r>
              <a:rPr lang="ru-RU" sz="2800" dirty="0" err="1"/>
              <a:t>допомогу</a:t>
            </a:r>
            <a:r>
              <a:rPr lang="ru-RU" sz="2800" dirty="0"/>
              <a:t> і </a:t>
            </a:r>
            <a:r>
              <a:rPr lang="ru-RU" sz="2800" dirty="0" err="1"/>
              <a:t>підтримку</a:t>
            </a:r>
            <a:r>
              <a:rPr lang="ru-RU" sz="2800" dirty="0"/>
              <a:t> з боку </a:t>
            </a:r>
            <a:r>
              <a:rPr lang="ru-RU" sz="2800" dirty="0" err="1"/>
              <a:t>китайського</a:t>
            </a:r>
            <a:r>
              <a:rPr lang="ru-RU" sz="2800" dirty="0"/>
              <a:t> уряду. </a:t>
            </a:r>
            <a:r>
              <a:rPr lang="ru-RU" sz="2800" dirty="0" err="1"/>
              <a:t>Нині</a:t>
            </a:r>
            <a:r>
              <a:rPr lang="ru-RU" sz="2800" dirty="0"/>
              <a:t> у великому </a:t>
            </a:r>
            <a:r>
              <a:rPr lang="ru-RU" sz="2800" dirty="0" err="1"/>
              <a:t>театрі</a:t>
            </a:r>
            <a:r>
              <a:rPr lang="ru-RU" sz="2800" dirty="0"/>
              <a:t> «</a:t>
            </a:r>
            <a:r>
              <a:rPr lang="ru-RU" sz="2800" dirty="0" err="1"/>
              <a:t>Чан'ань</a:t>
            </a:r>
            <a:r>
              <a:rPr lang="ru-RU" sz="2800" dirty="0"/>
              <a:t>» в </a:t>
            </a:r>
            <a:r>
              <a:rPr lang="ru-RU" sz="2800" dirty="0" err="1"/>
              <a:t>Пекіні</a:t>
            </a:r>
            <a:r>
              <a:rPr lang="ru-RU" sz="2800" dirty="0"/>
              <a:t> </a:t>
            </a:r>
            <a:r>
              <a:rPr lang="ru-RU" sz="2800" dirty="0" err="1"/>
              <a:t>круглий</a:t>
            </a:r>
            <a:r>
              <a:rPr lang="ru-RU" sz="2800" dirty="0"/>
              <a:t> </a:t>
            </a:r>
            <a:r>
              <a:rPr lang="ru-RU" sz="2800" dirty="0" err="1"/>
              <a:t>рік</a:t>
            </a:r>
            <a:r>
              <a:rPr lang="ru-RU" sz="2800" dirty="0"/>
              <a:t> </a:t>
            </a:r>
            <a:r>
              <a:rPr lang="ru-RU" sz="2800" dirty="0" err="1"/>
              <a:t>йдуть</a:t>
            </a:r>
            <a:r>
              <a:rPr lang="ru-RU" sz="2800" dirty="0"/>
              <a:t> </a:t>
            </a:r>
            <a:r>
              <a:rPr lang="ru-RU" sz="2800" dirty="0" err="1"/>
              <a:t>вистави</a:t>
            </a:r>
            <a:r>
              <a:rPr lang="ru-RU" sz="2800" dirty="0"/>
              <a:t> </a:t>
            </a:r>
            <a:r>
              <a:rPr lang="ru-RU" sz="2800" dirty="0" err="1"/>
              <a:t>Пекінської</a:t>
            </a:r>
            <a:r>
              <a:rPr lang="ru-RU" sz="2800" dirty="0"/>
              <a:t> опери. А конкурс </a:t>
            </a:r>
            <a:r>
              <a:rPr lang="ru-RU" sz="2800" dirty="0" err="1"/>
              <a:t>любителів</a:t>
            </a:r>
            <a:r>
              <a:rPr lang="ru-RU" sz="2800" dirty="0"/>
              <a:t> </a:t>
            </a:r>
            <a:r>
              <a:rPr lang="ru-RU" sz="2800" dirty="0" err="1"/>
              <a:t>Пекінської</a:t>
            </a:r>
            <a:r>
              <a:rPr lang="ru-RU" sz="2800" dirty="0"/>
              <a:t> опери </a:t>
            </a:r>
            <a:r>
              <a:rPr lang="ru-RU" sz="2800" dirty="0" err="1"/>
              <a:t>привертає</a:t>
            </a:r>
            <a:r>
              <a:rPr lang="ru-RU" sz="2800" dirty="0"/>
              <a:t> </a:t>
            </a:r>
            <a:r>
              <a:rPr lang="ru-RU" sz="2800" dirty="0" err="1"/>
              <a:t>численних</a:t>
            </a:r>
            <a:r>
              <a:rPr lang="ru-RU" sz="2800" dirty="0"/>
              <a:t> </a:t>
            </a:r>
            <a:r>
              <a:rPr lang="ru-RU" sz="2800" dirty="0" err="1"/>
              <a:t>любителів</a:t>
            </a:r>
            <a:r>
              <a:rPr lang="ru-RU" sz="2800" dirty="0"/>
              <a:t> </a:t>
            </a:r>
            <a:r>
              <a:rPr lang="ru-RU" sz="2800" dirty="0" err="1"/>
              <a:t>цього</a:t>
            </a:r>
            <a:r>
              <a:rPr lang="ru-RU" sz="2800" dirty="0"/>
              <a:t> виду </a:t>
            </a:r>
            <a:r>
              <a:rPr lang="ru-RU" sz="2800" dirty="0" err="1"/>
              <a:t>театралізованих</a:t>
            </a:r>
            <a:r>
              <a:rPr lang="ru-RU" sz="2800" dirty="0"/>
              <a:t> </a:t>
            </a:r>
            <a:r>
              <a:rPr lang="ru-RU" sz="2800" dirty="0" err="1"/>
              <a:t>вистав</a:t>
            </a:r>
            <a:r>
              <a:rPr lang="ru-RU" sz="2800" dirty="0"/>
              <a:t> з </a:t>
            </a:r>
            <a:r>
              <a:rPr lang="ru-RU" sz="2800" dirty="0" err="1"/>
              <a:t>усіх</a:t>
            </a:r>
            <a:r>
              <a:rPr lang="ru-RU" sz="2800" dirty="0"/>
              <a:t> </a:t>
            </a:r>
            <a:r>
              <a:rPr lang="ru-RU" sz="2800" dirty="0" err="1"/>
              <a:t>кінців</a:t>
            </a:r>
            <a:r>
              <a:rPr lang="ru-RU" sz="2800" dirty="0"/>
              <a:t> </a:t>
            </a:r>
            <a:r>
              <a:rPr lang="ru-RU" sz="2800" dirty="0" err="1"/>
              <a:t>світу</a:t>
            </a:r>
            <a:r>
              <a:rPr lang="ru-RU" sz="2800" dirty="0"/>
              <a:t>. </a:t>
            </a:r>
            <a:r>
              <a:rPr lang="ru-RU" sz="2800" dirty="0" err="1"/>
              <a:t>Крім</a:t>
            </a:r>
            <a:r>
              <a:rPr lang="ru-RU" sz="2800" dirty="0"/>
              <a:t> того, </a:t>
            </a:r>
            <a:r>
              <a:rPr lang="ru-RU" sz="2800" dirty="0" err="1"/>
              <a:t>Пекінська</a:t>
            </a:r>
            <a:r>
              <a:rPr lang="ru-RU" sz="2800" dirty="0"/>
              <a:t> опера </a:t>
            </a:r>
            <a:r>
              <a:rPr lang="ru-RU" sz="2800" dirty="0" err="1"/>
              <a:t>ще</a:t>
            </a:r>
            <a:r>
              <a:rPr lang="ru-RU" sz="2800" dirty="0"/>
              <a:t> </a:t>
            </a:r>
            <a:r>
              <a:rPr lang="ru-RU" sz="2800" dirty="0" err="1"/>
              <a:t>відіграє</a:t>
            </a:r>
            <a:r>
              <a:rPr lang="ru-RU" sz="2800" dirty="0"/>
              <a:t> </a:t>
            </a:r>
            <a:r>
              <a:rPr lang="ru-RU" sz="2800" dirty="0" err="1"/>
              <a:t>важливу</a:t>
            </a:r>
            <a:r>
              <a:rPr lang="ru-RU" sz="2800" dirty="0"/>
              <a:t> роль у культурному </a:t>
            </a:r>
            <a:r>
              <a:rPr lang="ru-RU" sz="2800" dirty="0" err="1"/>
              <a:t>обміні</a:t>
            </a:r>
            <a:r>
              <a:rPr lang="ru-RU" sz="2800" dirty="0"/>
              <a:t> Китаю з </a:t>
            </a:r>
            <a:r>
              <a:rPr lang="ru-RU" sz="2800" dirty="0" err="1"/>
              <a:t>іншими</a:t>
            </a:r>
            <a:r>
              <a:rPr lang="ru-RU" sz="2800" dirty="0"/>
              <a:t> </a:t>
            </a:r>
            <a:r>
              <a:rPr lang="ru-RU" sz="2800" dirty="0" err="1"/>
              <a:t>країнами</a:t>
            </a:r>
            <a:r>
              <a:rPr lang="ru-RU" sz="2800" dirty="0"/>
              <a:t> </a:t>
            </a:r>
            <a:r>
              <a:rPr lang="ru-RU" sz="2800" dirty="0" err="1"/>
              <a:t>світу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39473173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Дякую за увагу</a:t>
            </a:r>
            <a:endParaRPr lang="ru-RU" dirty="0"/>
          </a:p>
        </p:txBody>
      </p:sp>
      <p:pic>
        <p:nvPicPr>
          <p:cNvPr id="13314" name="Picture 2" descr="http://www.svoiludi.ru/images/tb/7844/zolotye-zvety-pekina-tur-13282510237551_w990h7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7286625" cy="4772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1103048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543800" cy="1188720"/>
          </a:xfrm>
        </p:spPr>
        <p:txBody>
          <a:bodyPr>
            <a:normAutofit fontScale="90000"/>
          </a:bodyPr>
          <a:lstStyle/>
          <a:p>
            <a:r>
              <a:rPr lang="ru-RU" dirty="0"/>
              <a:t>ІСТОРІЯ КИТАЙСЬКОЇ ОПЕРИ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72000"/>
          </a:xfrm>
        </p:spPr>
        <p:txBody>
          <a:bodyPr>
            <a:normAutofit/>
          </a:bodyPr>
          <a:lstStyle/>
          <a:p>
            <a:r>
              <a:rPr lang="ru-RU" sz="2800" dirty="0" err="1"/>
              <a:t>Мистецтво</a:t>
            </a:r>
            <a:r>
              <a:rPr lang="ru-RU" sz="2800" dirty="0"/>
              <a:t> для </a:t>
            </a:r>
            <a:r>
              <a:rPr lang="ru-RU" sz="2800" dirty="0" err="1"/>
              <a:t>імператорів</a:t>
            </a:r>
            <a:r>
              <a:rPr lang="ru-RU" sz="2800" dirty="0"/>
              <a:t>. </a:t>
            </a:r>
            <a:r>
              <a:rPr lang="ru-RU" sz="2800" dirty="0" err="1"/>
              <a:t>Понад</a:t>
            </a:r>
            <a:r>
              <a:rPr lang="ru-RU" sz="2800" dirty="0"/>
              <a:t> два </a:t>
            </a:r>
            <a:r>
              <a:rPr lang="ru-RU" sz="2800" dirty="0" err="1"/>
              <a:t>тисячоліття</a:t>
            </a:r>
            <a:r>
              <a:rPr lang="ru-RU" sz="2800" dirty="0"/>
              <a:t> у </a:t>
            </a:r>
            <a:r>
              <a:rPr lang="ru-RU" sz="2800" dirty="0" err="1"/>
              <a:t>Піднебесній</a:t>
            </a:r>
            <a:r>
              <a:rPr lang="ru-RU" sz="2800" dirty="0"/>
              <a:t> </a:t>
            </a:r>
            <a:r>
              <a:rPr lang="ru-RU" sz="2800" dirty="0" err="1"/>
              <a:t>зі</a:t>
            </a:r>
            <a:r>
              <a:rPr lang="ru-RU" sz="2800" dirty="0"/>
              <a:t> </a:t>
            </a:r>
            <a:r>
              <a:rPr lang="ru-RU" sz="2800" dirty="0" err="1"/>
              <a:t>сцени</a:t>
            </a:r>
            <a:r>
              <a:rPr lang="ru-RU" sz="2800" dirty="0"/>
              <a:t> </a:t>
            </a:r>
            <a:r>
              <a:rPr lang="ru-RU" sz="2800" dirty="0" err="1"/>
              <a:t>оспівують</a:t>
            </a:r>
            <a:r>
              <a:rPr lang="ru-RU" sz="2800" dirty="0"/>
              <a:t> </a:t>
            </a:r>
            <a:r>
              <a:rPr lang="ru-RU" sz="2800" dirty="0" err="1"/>
              <a:t>правителів</a:t>
            </a:r>
            <a:r>
              <a:rPr lang="ru-RU" sz="2800" dirty="0"/>
              <a:t> та </a:t>
            </a:r>
            <a:r>
              <a:rPr lang="ru-RU" sz="2800" dirty="0" err="1"/>
              <a:t>аристократичні</a:t>
            </a:r>
            <a:r>
              <a:rPr lang="ru-RU" sz="2800" dirty="0"/>
              <a:t> </a:t>
            </a:r>
            <a:r>
              <a:rPr lang="ru-RU" sz="2800" dirty="0" err="1"/>
              <a:t>сім'ї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29698" name="Picture 2" descr="http://www.tourblogger.ru/sites/default/files/u24006/o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143248"/>
            <a:ext cx="6020274" cy="34303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226011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0042"/>
            <a:ext cx="8858280" cy="3000396"/>
          </a:xfrm>
        </p:spPr>
        <p:txBody>
          <a:bodyPr>
            <a:normAutofit/>
          </a:bodyPr>
          <a:lstStyle/>
          <a:p>
            <a:r>
              <a:rPr lang="ru-RU" sz="2800" dirty="0" err="1"/>
              <a:t>Усі</a:t>
            </a:r>
            <a:r>
              <a:rPr lang="ru-RU" sz="2800" dirty="0"/>
              <a:t> </a:t>
            </a:r>
            <a:r>
              <a:rPr lang="ru-RU" sz="2800" dirty="0" err="1"/>
              <a:t>актори</a:t>
            </a:r>
            <a:r>
              <a:rPr lang="ru-RU" sz="2800" dirty="0"/>
              <a:t> - </a:t>
            </a:r>
            <a:r>
              <a:rPr lang="ru-RU" sz="2800" dirty="0" err="1"/>
              <a:t>вбрані</a:t>
            </a:r>
            <a:r>
              <a:rPr lang="ru-RU" sz="2800" dirty="0"/>
              <a:t> в </a:t>
            </a:r>
            <a:r>
              <a:rPr lang="ru-RU" sz="2800" dirty="0" err="1"/>
              <a:t>національний</a:t>
            </a:r>
            <a:r>
              <a:rPr lang="ru-RU" sz="2800" dirty="0"/>
              <a:t> </a:t>
            </a:r>
            <a:r>
              <a:rPr lang="ru-RU" sz="2800" dirty="0" err="1"/>
              <a:t>одяг</a:t>
            </a:r>
            <a:r>
              <a:rPr lang="ru-RU" sz="2800" dirty="0"/>
              <a:t>. </a:t>
            </a:r>
            <a:r>
              <a:rPr lang="ru-RU" sz="2800" dirty="0" err="1"/>
              <a:t>Інтригуючі</a:t>
            </a:r>
            <a:r>
              <a:rPr lang="ru-RU" sz="2800" dirty="0"/>
              <a:t> </a:t>
            </a:r>
            <a:r>
              <a:rPr lang="ru-RU" sz="2800" dirty="0" err="1"/>
              <a:t>історії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вони </a:t>
            </a:r>
            <a:r>
              <a:rPr lang="ru-RU" sz="2800" dirty="0" err="1"/>
              <a:t>розігрують</a:t>
            </a:r>
            <a:r>
              <a:rPr lang="ru-RU" sz="2800" dirty="0"/>
              <a:t> перед </a:t>
            </a:r>
            <a:r>
              <a:rPr lang="ru-RU" sz="2800" dirty="0" err="1"/>
              <a:t>публікою</a:t>
            </a:r>
            <a:r>
              <a:rPr lang="ru-RU" sz="2800" dirty="0"/>
              <a:t> - </a:t>
            </a:r>
            <a:r>
              <a:rPr lang="ru-RU" sz="2800" dirty="0" err="1"/>
              <a:t>узяті</a:t>
            </a:r>
            <a:r>
              <a:rPr lang="ru-RU" sz="2800" dirty="0"/>
              <a:t> з </a:t>
            </a:r>
            <a:r>
              <a:rPr lang="ru-RU" sz="2800" dirty="0" err="1"/>
              <a:t>життя</a:t>
            </a:r>
            <a:r>
              <a:rPr lang="ru-RU" sz="2800" dirty="0"/>
              <a:t> </a:t>
            </a:r>
            <a:r>
              <a:rPr lang="ru-RU" sz="2800" dirty="0" err="1"/>
              <a:t>Забороненого</a:t>
            </a:r>
            <a:r>
              <a:rPr lang="ru-RU" sz="2800" dirty="0"/>
              <a:t> </a:t>
            </a:r>
            <a:r>
              <a:rPr lang="ru-RU" sz="2800" dirty="0" err="1"/>
              <a:t>міста</a:t>
            </a:r>
            <a:r>
              <a:rPr lang="ru-RU" sz="2800" dirty="0"/>
              <a:t>. </a:t>
            </a:r>
            <a:r>
              <a:rPr lang="ru-RU" sz="2800" dirty="0" err="1"/>
              <a:t>Китайська</a:t>
            </a:r>
            <a:r>
              <a:rPr lang="ru-RU" sz="2800" dirty="0"/>
              <a:t> опера кардинально </a:t>
            </a:r>
            <a:r>
              <a:rPr lang="ru-RU" sz="2800" dirty="0" err="1"/>
              <a:t>відрізняється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свого</a:t>
            </a:r>
            <a:r>
              <a:rPr lang="ru-RU" sz="2800" dirty="0"/>
              <a:t> </a:t>
            </a:r>
            <a:r>
              <a:rPr lang="ru-RU" sz="2800" dirty="0" err="1"/>
              <a:t>західного</a:t>
            </a:r>
            <a:r>
              <a:rPr lang="ru-RU" sz="2800" dirty="0"/>
              <a:t> аналога.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2857496"/>
            <a:ext cx="489654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596" y="2714620"/>
            <a:ext cx="30003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Родзинкою опери у </a:t>
            </a:r>
            <a:r>
              <a:rPr lang="ru-RU" sz="2800" dirty="0" err="1" smtClean="0"/>
              <a:t>Піднебесній</a:t>
            </a:r>
            <a:r>
              <a:rPr lang="ru-RU" sz="2800" dirty="0" smtClean="0"/>
              <a:t> </a:t>
            </a:r>
            <a:r>
              <a:rPr lang="ru-RU" sz="2800" dirty="0" err="1" smtClean="0"/>
              <a:t>є</a:t>
            </a:r>
            <a:r>
              <a:rPr lang="ru-RU" sz="2800" dirty="0" smtClean="0"/>
              <a:t> те,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майже</a:t>
            </a:r>
            <a:r>
              <a:rPr lang="ru-RU" sz="2800" dirty="0" smtClean="0"/>
              <a:t> </a:t>
            </a:r>
            <a:r>
              <a:rPr lang="ru-RU" sz="2800" dirty="0" err="1" smtClean="0"/>
              <a:t>усі</a:t>
            </a:r>
            <a:r>
              <a:rPr lang="ru-RU" sz="2800" dirty="0" smtClean="0"/>
              <a:t> </a:t>
            </a:r>
            <a:r>
              <a:rPr lang="ru-RU" sz="2800" dirty="0" err="1" smtClean="0"/>
              <a:t>ролі</a:t>
            </a:r>
            <a:r>
              <a:rPr lang="ru-RU" sz="2800" dirty="0" smtClean="0"/>
              <a:t> у </a:t>
            </a:r>
            <a:r>
              <a:rPr lang="ru-RU" sz="2800" dirty="0" err="1" smtClean="0"/>
              <a:t>ній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виконують</a:t>
            </a:r>
            <a:r>
              <a:rPr lang="ru-RU" sz="2800" dirty="0" smtClean="0"/>
              <a:t> </a:t>
            </a:r>
            <a:r>
              <a:rPr lang="ru-RU" sz="2800" dirty="0" err="1" smtClean="0"/>
              <a:t>чоловіки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83893642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0042"/>
            <a:ext cx="8858280" cy="3000397"/>
          </a:xfrm>
        </p:spPr>
        <p:txBody>
          <a:bodyPr/>
          <a:lstStyle/>
          <a:p>
            <a:r>
              <a:rPr lang="ru-RU" dirty="0" err="1"/>
              <a:t>Спів</a:t>
            </a:r>
            <a:r>
              <a:rPr lang="ru-RU" dirty="0"/>
              <a:t> </a:t>
            </a:r>
            <a:r>
              <a:rPr lang="ru-RU" dirty="0" err="1"/>
              <a:t>супроводжує</a:t>
            </a:r>
            <a:r>
              <a:rPr lang="ru-RU" dirty="0"/>
              <a:t> </a:t>
            </a:r>
            <a:r>
              <a:rPr lang="ru-RU" dirty="0" err="1"/>
              <a:t>биття</a:t>
            </a:r>
            <a:r>
              <a:rPr lang="ru-RU" dirty="0"/>
              <a:t> у </a:t>
            </a:r>
            <a:r>
              <a:rPr lang="ru-RU" dirty="0" err="1"/>
              <a:t>барабани</a:t>
            </a:r>
            <a:r>
              <a:rPr lang="ru-RU" dirty="0"/>
              <a:t> та </a:t>
            </a:r>
            <a:r>
              <a:rPr lang="ru-RU" dirty="0" err="1"/>
              <a:t>калатання</a:t>
            </a:r>
            <a:r>
              <a:rPr lang="ru-RU" dirty="0"/>
              <a:t> </a:t>
            </a:r>
            <a:r>
              <a:rPr lang="ru-RU" dirty="0" err="1"/>
              <a:t>дзвонів</a:t>
            </a:r>
            <a:r>
              <a:rPr lang="ru-RU" dirty="0"/>
              <a:t>. </a:t>
            </a:r>
            <a:r>
              <a:rPr lang="ru-RU" dirty="0" err="1"/>
              <a:t>Китайські</a:t>
            </a:r>
            <a:r>
              <a:rPr lang="ru-RU" dirty="0"/>
              <a:t> </a:t>
            </a:r>
            <a:r>
              <a:rPr lang="ru-RU" dirty="0" err="1"/>
              <a:t>виконавці</a:t>
            </a:r>
            <a:r>
              <a:rPr lang="ru-RU" dirty="0"/>
              <a:t> </a:t>
            </a:r>
            <a:r>
              <a:rPr lang="ru-RU" dirty="0" err="1"/>
              <a:t>вміють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співати</a:t>
            </a:r>
            <a:r>
              <a:rPr lang="ru-RU" dirty="0"/>
              <a:t>, вони </a:t>
            </a:r>
            <a:r>
              <a:rPr lang="ru-RU" dirty="0" err="1"/>
              <a:t>ще</a:t>
            </a:r>
            <a:r>
              <a:rPr lang="ru-RU" dirty="0"/>
              <a:t> й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 smtClean="0"/>
              <a:t>продемонструвати</a:t>
            </a:r>
            <a:r>
              <a:rPr lang="ru-RU" dirty="0" smtClean="0"/>
              <a:t> на </a:t>
            </a:r>
            <a:r>
              <a:rPr lang="ru-RU" dirty="0" err="1" smtClean="0"/>
              <a:t>сцені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2643182"/>
            <a:ext cx="4589875" cy="392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596" y="2357430"/>
            <a:ext cx="31432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рухи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національних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бойових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мистецтв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60607844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57166"/>
            <a:ext cx="8929718" cy="3357586"/>
          </a:xfrm>
        </p:spPr>
        <p:txBody>
          <a:bodyPr/>
          <a:lstStyle/>
          <a:p>
            <a:r>
              <a:rPr lang="ru-RU" dirty="0" err="1"/>
              <a:t>Хоча</a:t>
            </a:r>
            <a:r>
              <a:rPr lang="ru-RU" dirty="0"/>
              <a:t> оперу й </a:t>
            </a:r>
            <a:r>
              <a:rPr lang="ru-RU" dirty="0" err="1"/>
              <a:t>адаптували</a:t>
            </a:r>
            <a:r>
              <a:rPr lang="ru-RU" dirty="0"/>
              <a:t> до </a:t>
            </a:r>
            <a:r>
              <a:rPr lang="ru-RU" dirty="0" err="1"/>
              <a:t>вимог</a:t>
            </a:r>
            <a:r>
              <a:rPr lang="ru-RU" dirty="0"/>
              <a:t>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глядача</a:t>
            </a:r>
            <a:r>
              <a:rPr lang="ru-RU" dirty="0"/>
              <a:t>,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залишаються</a:t>
            </a:r>
            <a:r>
              <a:rPr lang="ru-RU" dirty="0"/>
              <a:t> у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незмінними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тому </a:t>
            </a:r>
            <a:r>
              <a:rPr lang="ru-RU" dirty="0" err="1"/>
              <a:t>акторам</a:t>
            </a:r>
            <a:r>
              <a:rPr lang="ru-RU" dirty="0"/>
              <a:t> доводиться роками </a:t>
            </a:r>
            <a:r>
              <a:rPr lang="ru-RU" dirty="0" err="1"/>
              <a:t>опановувати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автентичне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: вони </a:t>
            </a:r>
            <a:r>
              <a:rPr lang="ru-RU" dirty="0" err="1"/>
              <a:t>їздять</a:t>
            </a:r>
            <a:r>
              <a:rPr lang="ru-RU" dirty="0"/>
              <a:t> по </a:t>
            </a:r>
            <a:r>
              <a:rPr lang="ru-RU" dirty="0" err="1"/>
              <a:t>країні</a:t>
            </a:r>
            <a:r>
              <a:rPr lang="ru-RU" dirty="0"/>
              <a:t>, </a:t>
            </a:r>
            <a:r>
              <a:rPr lang="ru-RU" dirty="0" err="1"/>
              <a:t>вивчаючи</a:t>
            </a:r>
            <a:r>
              <a:rPr lang="ru-RU" dirty="0"/>
              <a:t> колорит та </a:t>
            </a:r>
            <a:r>
              <a:rPr lang="ru-RU" dirty="0" err="1"/>
              <a:t>звичаї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857628"/>
            <a:ext cx="4429156" cy="274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 descr="http://explorechina.ru/uploads/posts/2010-12/1291546162_3929009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857628"/>
            <a:ext cx="4097574" cy="2714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7132094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013176"/>
            <a:ext cx="6515100" cy="1008112"/>
          </a:xfrm>
        </p:spPr>
        <p:txBody>
          <a:bodyPr/>
          <a:lstStyle/>
          <a:p>
            <a:r>
              <a:rPr lang="ru-RU" dirty="0" err="1"/>
              <a:t>Пекінська</a:t>
            </a:r>
            <a:r>
              <a:rPr lang="ru-RU" dirty="0"/>
              <a:t> опера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919" y="694011"/>
            <a:ext cx="6075420" cy="405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9874863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399032"/>
          </a:xfrm>
        </p:spPr>
        <p:txBody>
          <a:bodyPr/>
          <a:lstStyle/>
          <a:p>
            <a:r>
              <a:rPr lang="ru-RU" dirty="0"/>
              <a:t>Грим в </a:t>
            </a:r>
            <a:r>
              <a:rPr lang="ru-RU" dirty="0" err="1"/>
              <a:t>Пекінській</a:t>
            </a:r>
            <a:r>
              <a:rPr lang="ru-RU" dirty="0"/>
              <a:t> </a:t>
            </a:r>
            <a:r>
              <a:rPr lang="ru-RU" dirty="0" err="1"/>
              <a:t>опері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28736"/>
            <a:ext cx="9001156" cy="4714876"/>
          </a:xfrm>
        </p:spPr>
        <p:txBody>
          <a:bodyPr>
            <a:noAutofit/>
          </a:bodyPr>
          <a:lstStyle/>
          <a:p>
            <a:r>
              <a:rPr lang="ru-RU" sz="2800" dirty="0"/>
              <a:t>У </a:t>
            </a:r>
            <a:r>
              <a:rPr lang="ru-RU" sz="2800" dirty="0" err="1"/>
              <a:t>Пекінській</a:t>
            </a:r>
            <a:r>
              <a:rPr lang="ru-RU" sz="2800" dirty="0"/>
              <a:t> </a:t>
            </a:r>
            <a:r>
              <a:rPr lang="ru-RU" sz="2800" dirty="0" err="1"/>
              <a:t>опері</a:t>
            </a:r>
            <a:r>
              <a:rPr lang="ru-RU" sz="2800" dirty="0"/>
              <a:t> для </a:t>
            </a:r>
            <a:r>
              <a:rPr lang="ru-RU" sz="2800" dirty="0" err="1"/>
              <a:t>чоловічих</a:t>
            </a:r>
            <a:r>
              <a:rPr lang="ru-RU" sz="2800" dirty="0"/>
              <a:t> ролей </a:t>
            </a:r>
            <a:r>
              <a:rPr lang="ru-RU" sz="2800" dirty="0" err="1"/>
              <a:t>встановлено</a:t>
            </a:r>
            <a:r>
              <a:rPr lang="ru-RU" sz="2800" dirty="0"/>
              <a:t> </a:t>
            </a:r>
            <a:r>
              <a:rPr lang="ru-RU" sz="2800" dirty="0" err="1"/>
              <a:t>певний</a:t>
            </a:r>
            <a:r>
              <a:rPr lang="ru-RU" sz="2800" dirty="0"/>
              <a:t> грим. </a:t>
            </a:r>
            <a:r>
              <a:rPr lang="ru-RU" sz="2800" dirty="0" err="1"/>
              <a:t>Поєднуючи</a:t>
            </a:r>
            <a:r>
              <a:rPr lang="ru-RU" sz="2800" dirty="0"/>
              <a:t> </a:t>
            </a:r>
            <a:r>
              <a:rPr lang="ru-RU" sz="2800" dirty="0" err="1"/>
              <a:t>реалістичне</a:t>
            </a:r>
            <a:r>
              <a:rPr lang="ru-RU" sz="2800" dirty="0"/>
              <a:t> і </a:t>
            </a:r>
            <a:r>
              <a:rPr lang="ru-RU" sz="2800" dirty="0" err="1"/>
              <a:t>символічне</a:t>
            </a:r>
            <a:r>
              <a:rPr lang="ru-RU" sz="2800" dirty="0"/>
              <a:t> і, </a:t>
            </a:r>
            <a:r>
              <a:rPr lang="ru-RU" sz="2800" dirty="0" err="1"/>
              <a:t>виходячи</a:t>
            </a:r>
            <a:r>
              <a:rPr lang="ru-RU" sz="2800" dirty="0"/>
              <a:t> з душевного стану, </a:t>
            </a:r>
            <a:r>
              <a:rPr lang="ru-RU" sz="2800" dirty="0" err="1"/>
              <a:t>моральних</a:t>
            </a:r>
            <a:r>
              <a:rPr lang="ru-RU" sz="2800" dirty="0"/>
              <a:t> </a:t>
            </a:r>
            <a:r>
              <a:rPr lang="ru-RU" sz="2800" dirty="0" err="1"/>
              <a:t>якостей</a:t>
            </a:r>
            <a:r>
              <a:rPr lang="ru-RU" sz="2800" dirty="0"/>
              <a:t>, думок і </a:t>
            </a:r>
            <a:r>
              <a:rPr lang="ru-RU" sz="2800" dirty="0" err="1"/>
              <a:t>почуттів</a:t>
            </a:r>
            <a:r>
              <a:rPr lang="ru-RU" sz="2800" dirty="0"/>
              <a:t>, а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зовнішності</a:t>
            </a:r>
            <a:r>
              <a:rPr lang="ru-RU" sz="2800" dirty="0"/>
              <a:t>, </a:t>
            </a:r>
            <a:r>
              <a:rPr lang="ru-RU" sz="2800" dirty="0" err="1"/>
              <a:t>віку</a:t>
            </a:r>
            <a:r>
              <a:rPr lang="ru-RU" sz="2800" dirty="0"/>
              <a:t> та </a:t>
            </a:r>
            <a:r>
              <a:rPr lang="ru-RU" sz="2800" dirty="0" err="1"/>
              <a:t>громадського</a:t>
            </a:r>
            <a:r>
              <a:rPr lang="ru-RU" sz="2800" dirty="0"/>
              <a:t> стану героя, </a:t>
            </a:r>
            <a:r>
              <a:rPr lang="ru-RU" sz="2800" dirty="0" err="1"/>
              <a:t>гримери</a:t>
            </a:r>
            <a:r>
              <a:rPr lang="ru-RU" sz="2800" dirty="0"/>
              <a:t>-художники </a:t>
            </a:r>
            <a:r>
              <a:rPr lang="ru-RU" sz="2800" dirty="0" err="1"/>
              <a:t>узагальнюють</a:t>
            </a:r>
            <a:r>
              <a:rPr lang="ru-RU" sz="2800" dirty="0"/>
              <a:t> все </a:t>
            </a:r>
            <a:r>
              <a:rPr lang="ru-RU" sz="2800" dirty="0" err="1"/>
              <a:t>це</a:t>
            </a:r>
            <a:r>
              <a:rPr lang="ru-RU" sz="2800" dirty="0"/>
              <a:t> в </a:t>
            </a:r>
            <a:r>
              <a:rPr lang="ru-RU" sz="2800" dirty="0" err="1"/>
              <a:t>найбільш</a:t>
            </a:r>
            <a:r>
              <a:rPr lang="ru-RU" sz="2800" dirty="0"/>
              <a:t> </a:t>
            </a:r>
            <a:r>
              <a:rPr lang="ru-RU" sz="2800" dirty="0" err="1"/>
              <a:t>типових</a:t>
            </a:r>
            <a:r>
              <a:rPr lang="ru-RU" sz="2800" dirty="0"/>
              <a:t> рисах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вигляду</a:t>
            </a:r>
            <a:r>
              <a:rPr lang="ru-RU" sz="2800" dirty="0"/>
              <a:t> і характеру та у </a:t>
            </a:r>
            <a:r>
              <a:rPr lang="ru-RU" sz="2800" dirty="0" err="1"/>
              <a:t>відповідності</a:t>
            </a:r>
            <a:r>
              <a:rPr lang="ru-RU" sz="2800" dirty="0"/>
              <a:t> з </a:t>
            </a:r>
            <a:r>
              <a:rPr lang="ru-RU" sz="2800" dirty="0" err="1"/>
              <a:t>цим</a:t>
            </a:r>
            <a:r>
              <a:rPr lang="ru-RU" sz="2800" dirty="0"/>
              <a:t> </a:t>
            </a:r>
            <a:r>
              <a:rPr lang="ru-RU" sz="2800" dirty="0" err="1"/>
              <a:t>створюють</a:t>
            </a:r>
            <a:r>
              <a:rPr lang="ru-RU" sz="2800" dirty="0"/>
              <a:t> </a:t>
            </a:r>
            <a:r>
              <a:rPr lang="ru-RU" sz="2800" dirty="0" err="1"/>
              <a:t>різні</a:t>
            </a:r>
            <a:r>
              <a:rPr lang="ru-RU" sz="2800" dirty="0"/>
              <a:t> </a:t>
            </a:r>
            <a:r>
              <a:rPr lang="ru-RU" sz="2800" dirty="0" err="1"/>
              <a:t>зразки</a:t>
            </a:r>
            <a:r>
              <a:rPr lang="ru-RU" sz="2800" dirty="0"/>
              <a:t> гриму, </a:t>
            </a:r>
            <a:r>
              <a:rPr lang="ru-RU" sz="2800" dirty="0" err="1"/>
              <a:t>даючи</a:t>
            </a:r>
            <a:r>
              <a:rPr lang="ru-RU" sz="2800" dirty="0"/>
              <a:t> характеристику персонажу </a:t>
            </a:r>
            <a:r>
              <a:rPr lang="ru-RU" sz="2800" dirty="0" err="1"/>
              <a:t>ще</a:t>
            </a:r>
            <a:r>
              <a:rPr lang="ru-RU" sz="2800" dirty="0"/>
              <a:t> й за </a:t>
            </a:r>
            <a:r>
              <a:rPr lang="ru-RU" sz="2800" dirty="0" err="1"/>
              <a:t>допомогою</a:t>
            </a:r>
            <a:r>
              <a:rPr lang="ru-RU" sz="2800" dirty="0"/>
              <a:t> </a:t>
            </a:r>
            <a:r>
              <a:rPr lang="ru-RU" sz="2800" dirty="0" err="1"/>
              <a:t>кольору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51000231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4252648"/>
            <a:ext cx="3500462" cy="237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86256"/>
            <a:ext cx="3357586" cy="235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Picture 2" descr="http://img1.liveinternet.ru/images/attach/c/1/58/962/58962431_1273690020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214290"/>
            <a:ext cx="5458940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0042"/>
            <a:ext cx="5214942" cy="6029349"/>
          </a:xfrm>
        </p:spPr>
        <p:txBody>
          <a:bodyPr/>
          <a:lstStyle/>
          <a:p>
            <a:r>
              <a:rPr lang="ru-RU" sz="2800" dirty="0"/>
              <a:t> </a:t>
            </a:r>
            <a:r>
              <a:rPr lang="ru-RU" sz="2800" dirty="0" err="1"/>
              <a:t>Зазвичай</a:t>
            </a:r>
            <a:r>
              <a:rPr lang="ru-RU" sz="2800" dirty="0"/>
              <a:t> </a:t>
            </a:r>
            <a:r>
              <a:rPr lang="ru-RU" sz="2800" dirty="0" err="1"/>
              <a:t>червоний</a:t>
            </a:r>
            <a:r>
              <a:rPr lang="ru-RU" sz="2800" dirty="0"/>
              <a:t> </a:t>
            </a:r>
            <a:r>
              <a:rPr lang="ru-RU" sz="2800" dirty="0" err="1"/>
              <a:t>колір</a:t>
            </a:r>
            <a:r>
              <a:rPr lang="ru-RU" sz="2800" dirty="0"/>
              <a:t> в </a:t>
            </a:r>
            <a:r>
              <a:rPr lang="ru-RU" sz="2800" dirty="0" err="1"/>
              <a:t>гримі</a:t>
            </a:r>
            <a:r>
              <a:rPr lang="ru-RU" sz="2800" dirty="0"/>
              <a:t> -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колір</a:t>
            </a:r>
            <a:r>
              <a:rPr lang="ru-RU" sz="2800" dirty="0"/>
              <a:t> </a:t>
            </a:r>
            <a:r>
              <a:rPr lang="ru-RU" sz="2800" dirty="0" err="1"/>
              <a:t>відданості</a:t>
            </a:r>
            <a:r>
              <a:rPr lang="ru-RU" sz="2800" dirty="0"/>
              <a:t> і </a:t>
            </a:r>
            <a:r>
              <a:rPr lang="ru-RU" sz="2800" dirty="0" err="1"/>
              <a:t>чесності</a:t>
            </a:r>
            <a:r>
              <a:rPr lang="ru-RU" sz="2800" dirty="0"/>
              <a:t>, </a:t>
            </a:r>
            <a:r>
              <a:rPr lang="ru-RU" sz="2800" dirty="0" err="1"/>
              <a:t>чорний</a:t>
            </a:r>
            <a:r>
              <a:rPr lang="ru-RU" sz="2800" dirty="0"/>
              <a:t> - </a:t>
            </a:r>
            <a:r>
              <a:rPr lang="ru-RU" sz="2800" dirty="0" err="1"/>
              <a:t>прямоти</a:t>
            </a:r>
            <a:r>
              <a:rPr lang="ru-RU" sz="2800" dirty="0"/>
              <a:t> та </a:t>
            </a:r>
            <a:r>
              <a:rPr lang="ru-RU" sz="2800" dirty="0" err="1"/>
              <a:t>сміливості</a:t>
            </a:r>
            <a:r>
              <a:rPr lang="ru-RU" sz="2800" dirty="0"/>
              <a:t>, </a:t>
            </a:r>
            <a:r>
              <a:rPr lang="ru-RU" sz="2800" dirty="0" err="1"/>
              <a:t>синій</a:t>
            </a:r>
            <a:r>
              <a:rPr lang="ru-RU" sz="2800" dirty="0"/>
              <a:t> і </a:t>
            </a:r>
            <a:r>
              <a:rPr lang="ru-RU" sz="2800" dirty="0" err="1"/>
              <a:t>зелений</a:t>
            </a:r>
            <a:r>
              <a:rPr lang="ru-RU" sz="2800" dirty="0"/>
              <a:t> - </a:t>
            </a:r>
            <a:r>
              <a:rPr lang="ru-RU" sz="2800" dirty="0" err="1"/>
              <a:t>хоробрості</a:t>
            </a:r>
            <a:r>
              <a:rPr lang="ru-RU" sz="2800" dirty="0"/>
              <a:t> і </a:t>
            </a:r>
            <a:r>
              <a:rPr lang="ru-RU" sz="2800" dirty="0" err="1"/>
              <a:t>рішучості</a:t>
            </a:r>
            <a:r>
              <a:rPr lang="ru-RU" sz="2800" dirty="0"/>
              <a:t>, </a:t>
            </a:r>
            <a:r>
              <a:rPr lang="ru-RU" sz="2800" dirty="0" err="1"/>
              <a:t>жовтий</a:t>
            </a:r>
            <a:r>
              <a:rPr lang="ru-RU" sz="2800" dirty="0"/>
              <a:t> і матово-</a:t>
            </a:r>
            <a:r>
              <a:rPr lang="ru-RU" sz="2800" dirty="0" err="1"/>
              <a:t>білий</a:t>
            </a:r>
            <a:r>
              <a:rPr lang="ru-RU" sz="2800" dirty="0"/>
              <a:t> - </a:t>
            </a:r>
            <a:r>
              <a:rPr lang="ru-RU" sz="2800" dirty="0" err="1"/>
              <a:t>жорстокості</a:t>
            </a:r>
            <a:r>
              <a:rPr lang="ru-RU" sz="2800" dirty="0"/>
              <a:t> і </a:t>
            </a:r>
            <a:r>
              <a:rPr lang="ru-RU" sz="2800" dirty="0" err="1"/>
              <a:t>хитрості</a:t>
            </a:r>
            <a:r>
              <a:rPr lang="ru-RU" sz="2800" dirty="0"/>
              <a:t>; </a:t>
            </a:r>
            <a:r>
              <a:rPr lang="ru-RU" sz="2800" dirty="0" err="1"/>
              <a:t>золотий</a:t>
            </a:r>
            <a:r>
              <a:rPr lang="ru-RU" sz="2800" dirty="0"/>
              <a:t> же і </a:t>
            </a:r>
            <a:r>
              <a:rPr lang="ru-RU" sz="2800" dirty="0" err="1"/>
              <a:t>сріблястий</a:t>
            </a:r>
            <a:r>
              <a:rPr lang="ru-RU" sz="2800" dirty="0"/>
              <a:t> </a:t>
            </a:r>
            <a:r>
              <a:rPr lang="ru-RU" sz="2800" dirty="0" err="1"/>
              <a:t>кольори</a:t>
            </a:r>
            <a:r>
              <a:rPr lang="ru-RU" sz="2800" dirty="0"/>
              <a:t> </a:t>
            </a:r>
            <a:r>
              <a:rPr lang="ru-RU" sz="2800" dirty="0" err="1"/>
              <a:t>використовують</a:t>
            </a:r>
            <a:r>
              <a:rPr lang="ru-RU" sz="2800" dirty="0"/>
              <a:t> для </a:t>
            </a:r>
            <a:r>
              <a:rPr lang="ru-RU" sz="2800" dirty="0" err="1"/>
              <a:t>міфічних</a:t>
            </a:r>
            <a:r>
              <a:rPr lang="ru-RU" sz="2800" dirty="0"/>
              <a:t> </a:t>
            </a:r>
            <a:r>
              <a:rPr lang="ru-RU" sz="2800" dirty="0" err="1"/>
              <a:t>героїв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  <p:pic>
        <p:nvPicPr>
          <p:cNvPr id="23556" name="Picture 4" descr="http://www.ogoniok.com/common/archive/2001/4701/26-52-57/26-57-1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928670"/>
            <a:ext cx="2667000" cy="5105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3112807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10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0C0C0C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260</TotalTime>
  <Words>774</Words>
  <Application>Microsoft Office PowerPoint</Application>
  <PresentationFormat>Экран (4:3)</PresentationFormat>
  <Paragraphs>26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Яркая</vt:lpstr>
      <vt:lpstr>Слайд 1</vt:lpstr>
      <vt:lpstr>ІСТОРІЯ КИТАЙСЬКОЇ ОПЕРИ</vt:lpstr>
      <vt:lpstr>Слайд 3</vt:lpstr>
      <vt:lpstr>Слайд 4</vt:lpstr>
      <vt:lpstr>Слайд 5</vt:lpstr>
      <vt:lpstr>Пекінська опера</vt:lpstr>
      <vt:lpstr>Грим в Пекінській опері</vt:lpstr>
      <vt:lpstr>Слайд 8</vt:lpstr>
      <vt:lpstr>Слайд 9</vt:lpstr>
      <vt:lpstr>Персонажі Пекінської опери</vt:lpstr>
      <vt:lpstr>Слайд 11</vt:lpstr>
      <vt:lpstr>Слайд 12</vt:lpstr>
      <vt:lpstr>Слайд 13</vt:lpstr>
      <vt:lpstr>Історія опери Пекіну</vt:lpstr>
      <vt:lpstr>Слайд 15</vt:lpstr>
      <vt:lpstr>Слайд 16</vt:lpstr>
      <vt:lpstr>Слайд 17</vt:lpstr>
      <vt:lpstr>Висновок:</vt:lpstr>
      <vt:lpstr>Дякую за увагу</vt:lpstr>
    </vt:vector>
  </TitlesOfParts>
  <Company>Хата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Китайська опера</dc:title>
  <dc:creator>Яна</dc:creator>
  <cp:lastModifiedBy>AMD55</cp:lastModifiedBy>
  <cp:revision>18</cp:revision>
  <dcterms:created xsi:type="dcterms:W3CDTF">2013-11-27T17:04:06Z</dcterms:created>
  <dcterms:modified xsi:type="dcterms:W3CDTF">2014-02-24T20:09:11Z</dcterms:modified>
</cp:coreProperties>
</file>