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9" r:id="rId4"/>
    <p:sldId id="263" r:id="rId5"/>
    <p:sldId id="270" r:id="rId6"/>
    <p:sldId id="264" r:id="rId7"/>
    <p:sldId id="294" r:id="rId8"/>
    <p:sldId id="269" r:id="rId9"/>
    <p:sldId id="276" r:id="rId10"/>
    <p:sldId id="260" r:id="rId11"/>
    <p:sldId id="286" r:id="rId12"/>
    <p:sldId id="275" r:id="rId13"/>
    <p:sldId id="281" r:id="rId14"/>
    <p:sldId id="272" r:id="rId15"/>
    <p:sldId id="267" r:id="rId16"/>
    <p:sldId id="278" r:id="rId17"/>
    <p:sldId id="279" r:id="rId18"/>
    <p:sldId id="280" r:id="rId19"/>
    <p:sldId id="262" r:id="rId20"/>
    <p:sldId id="290" r:id="rId21"/>
    <p:sldId id="287" r:id="rId22"/>
    <p:sldId id="291" r:id="rId23"/>
    <p:sldId id="271" r:id="rId24"/>
    <p:sldId id="293" r:id="rId25"/>
    <p:sldId id="284" r:id="rId26"/>
    <p:sldId id="289" r:id="rId27"/>
    <p:sldId id="283" r:id="rId28"/>
    <p:sldId id="288" r:id="rId29"/>
    <p:sldId id="258" r:id="rId30"/>
    <p:sldId id="277" r:id="rId31"/>
    <p:sldId id="273" r:id="rId32"/>
    <p:sldId id="266" r:id="rId33"/>
    <p:sldId id="268" r:id="rId34"/>
    <p:sldId id="292" r:id="rId35"/>
    <p:sldId id="296" r:id="rId36"/>
    <p:sldId id="282" r:id="rId37"/>
    <p:sldId id="265" r:id="rId38"/>
    <p:sldId id="285" r:id="rId39"/>
    <p:sldId id="261" r:id="rId40"/>
    <p:sldId id="27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4676" autoAdjust="0"/>
  </p:normalViewPr>
  <p:slideViewPr>
    <p:cSldViewPr>
      <p:cViewPr varScale="1">
        <p:scale>
          <a:sx n="87" d="100"/>
          <a:sy n="87" d="100"/>
        </p:scale>
        <p:origin x="-34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EB2433C-A486-446D-BEC5-2B495DD799F6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6258D2A-AB95-4674-89BB-0531ED5AD9D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79943"/>
            <a:ext cx="4913110" cy="2152650"/>
          </a:xfrm>
        </p:spPr>
        <p:txBody>
          <a:bodyPr/>
          <a:lstStyle/>
          <a:p>
            <a:r>
              <a:rPr lang="uk-UA" b="1" i="1" dirty="0" smtClean="0"/>
              <a:t>Сальвадор </a:t>
            </a:r>
            <a:br>
              <a:rPr lang="uk-UA" b="1" i="1" dirty="0" smtClean="0"/>
            </a:br>
            <a:r>
              <a:rPr lang="uk-UA" b="1" i="1" dirty="0" smtClean="0"/>
              <a:t>  Д</a:t>
            </a:r>
            <a:r>
              <a:rPr lang="uk-UA" b="1" i="1" dirty="0" smtClean="0"/>
              <a:t>алі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ownloads\дали\387115_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62" y="476672"/>
            <a:ext cx="3451349" cy="47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дали\30cd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91577"/>
            <a:ext cx="4397499" cy="376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ris_Zabriskie_-_09_-_Cylinder_N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8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9"/>
    </mc:Choice>
    <mc:Fallback>
      <p:transition spd="slow" advTm="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113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3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165304"/>
            <a:ext cx="8407896" cy="692696"/>
          </a:xfrm>
        </p:spPr>
        <p:txBody>
          <a:bodyPr/>
          <a:lstStyle/>
          <a:p>
            <a:r>
              <a:rPr lang="ru-RU" sz="3200" dirty="0" err="1" smtClean="0"/>
              <a:t>Постійність</a:t>
            </a:r>
            <a:r>
              <a:rPr lang="ru-RU" sz="3200" dirty="0" smtClean="0"/>
              <a:t> </a:t>
            </a:r>
            <a:r>
              <a:rPr lang="ru-RU" sz="3200" dirty="0" err="1" smtClean="0"/>
              <a:t>пам'яті</a:t>
            </a:r>
            <a:r>
              <a:rPr lang="ru-RU" sz="3200" dirty="0" smtClean="0"/>
              <a:t>. 1931</a:t>
            </a:r>
            <a:r>
              <a:rPr lang="ru-RU" sz="3200" dirty="0"/>
              <a:t>, </a:t>
            </a:r>
            <a:r>
              <a:rPr lang="ru-RU" sz="3200" dirty="0" err="1"/>
              <a:t>олія</a:t>
            </a:r>
            <a:r>
              <a:rPr lang="ru-RU" sz="3200" dirty="0"/>
              <a:t>, </a:t>
            </a:r>
            <a:r>
              <a:rPr lang="ru-RU" sz="3200" dirty="0" smtClean="0"/>
              <a:t>полотно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0993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0"/>
    </mc:Choice>
    <mc:Fallback>
      <p:transition spd="slow" advTm="485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6293566"/>
            <a:ext cx="6096000" cy="554360"/>
          </a:xfrm>
        </p:spPr>
        <p:txBody>
          <a:bodyPr/>
          <a:lstStyle/>
          <a:p>
            <a:r>
              <a:rPr lang="uk-UA" dirty="0" smtClean="0"/>
              <a:t>М'який годинник. </a:t>
            </a:r>
            <a:r>
              <a:rPr lang="uk-UA" dirty="0"/>
              <a:t>1933, олія, </a:t>
            </a:r>
            <a:r>
              <a:rPr lang="uk-UA" dirty="0" smtClean="0"/>
              <a:t>полотно </a:t>
            </a:r>
            <a:endParaRPr lang="ru-RU" dirty="0"/>
          </a:p>
        </p:txBody>
      </p:sp>
      <p:pic>
        <p:nvPicPr>
          <p:cNvPr id="26626" name="Picture 2" descr="C:\Users\Admin\Downloads\z_5b05a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291"/>
            <a:ext cx="7524327" cy="64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6"/>
    </mc:Choice>
    <mc:Fallback>
      <p:transition spd="slow" advTm="49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685801"/>
            <a:ext cx="3168352" cy="3657599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Атавістичні залишки дощу</a:t>
            </a:r>
          </a:p>
          <a:p>
            <a:pPr marL="18288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1934</a:t>
            </a:r>
          </a:p>
          <a:p>
            <a:pPr marL="18288" indent="0">
              <a:buNone/>
            </a:pPr>
            <a:r>
              <a:rPr lang="ru-RU" sz="2800" dirty="0" err="1"/>
              <a:t>олія</a:t>
            </a:r>
            <a:r>
              <a:rPr lang="ru-RU" sz="2800" dirty="0"/>
              <a:t>, полотно</a:t>
            </a:r>
            <a:endParaRPr lang="ru-RU" sz="2800" dirty="0"/>
          </a:p>
        </p:txBody>
      </p:sp>
      <p:pic>
        <p:nvPicPr>
          <p:cNvPr id="14338" name="Picture 2" descr="C:\Users\Admin\Downloads\w_a7adf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32"/>
            <a:ext cx="5544616" cy="68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3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9"/>
    </mc:Choice>
    <mc:Fallback>
      <p:transition spd="slow" advTm="51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685801"/>
            <a:ext cx="3384376" cy="3657599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Бюст </a:t>
            </a:r>
            <a:r>
              <a:rPr lang="uk-UA" sz="2800" dirty="0" err="1" smtClean="0"/>
              <a:t>Джелли</a:t>
            </a:r>
            <a:r>
              <a:rPr lang="uk-UA" sz="2800" dirty="0" smtClean="0"/>
              <a:t> </a:t>
            </a:r>
            <a:r>
              <a:rPr lang="uk-UA" sz="2800" dirty="0" err="1" smtClean="0"/>
              <a:t>Ллойд</a:t>
            </a:r>
            <a:endParaRPr lang="uk-UA" sz="2800" dirty="0" smtClean="0"/>
          </a:p>
          <a:p>
            <a:pPr marL="18288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1934</a:t>
            </a:r>
          </a:p>
          <a:p>
            <a:pPr marL="18288" indent="0">
              <a:buNone/>
            </a:pPr>
            <a:r>
              <a:rPr lang="uk-UA" sz="2800" dirty="0" smtClean="0"/>
              <a:t>Розфарбований гіпс</a:t>
            </a:r>
            <a:endParaRPr lang="ru-RU" sz="2800" dirty="0"/>
          </a:p>
        </p:txBody>
      </p:sp>
      <p:pic>
        <p:nvPicPr>
          <p:cNvPr id="20482" name="Picture 2" descr="C:\Users\Admin\Downloads\w_d4a405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0" y="12993"/>
            <a:ext cx="4608512" cy="681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55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7"/>
    </mc:Choice>
    <mc:Fallback>
      <p:transition spd="slow" advTm="493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836712"/>
            <a:ext cx="4377680" cy="3657599"/>
          </a:xfrm>
        </p:spPr>
        <p:txBody>
          <a:bodyPr>
            <a:normAutofit/>
          </a:bodyPr>
          <a:lstStyle/>
          <a:p>
            <a:r>
              <a:rPr lang="ru-RU" sz="2400" dirty="0" err="1"/>
              <a:t>Обличчя</a:t>
            </a:r>
            <a:r>
              <a:rPr lang="ru-RU" sz="2400" dirty="0"/>
              <a:t> Мей Уест (</a:t>
            </a:r>
            <a:r>
              <a:rPr lang="ru-RU" sz="2400" dirty="0" err="1"/>
              <a:t>сюрреалістична</a:t>
            </a:r>
            <a:r>
              <a:rPr lang="ru-RU" sz="2400" dirty="0"/>
              <a:t> </a:t>
            </a:r>
            <a:r>
              <a:rPr lang="ru-RU" sz="2400" dirty="0" err="1"/>
              <a:t>кімната</a:t>
            </a:r>
            <a:r>
              <a:rPr lang="ru-RU" sz="2400" dirty="0"/>
              <a:t>) </a:t>
            </a:r>
            <a:r>
              <a:rPr lang="ru-RU" sz="2400" dirty="0" smtClean="0"/>
              <a:t>1934-1935</a:t>
            </a:r>
            <a:endParaRPr lang="ru-RU" sz="2400" dirty="0"/>
          </a:p>
          <a:p>
            <a:pPr marL="18288" indent="0">
              <a:buNone/>
            </a:pPr>
            <a:r>
              <a:rPr lang="ru-RU" sz="2400" dirty="0" err="1"/>
              <a:t>Газетний</a:t>
            </a:r>
            <a:r>
              <a:rPr lang="ru-RU" sz="2400" dirty="0"/>
              <a:t> </a:t>
            </a:r>
            <a:r>
              <a:rPr lang="ru-RU" sz="2400" dirty="0" err="1"/>
              <a:t>папір</a:t>
            </a:r>
            <a:r>
              <a:rPr lang="ru-RU" sz="2400" dirty="0"/>
              <a:t>, темпера</a:t>
            </a:r>
            <a:endParaRPr lang="ru-RU" sz="2400" dirty="0"/>
          </a:p>
        </p:txBody>
      </p:sp>
      <p:pic>
        <p:nvPicPr>
          <p:cNvPr id="11266" name="Picture 2" descr="C:\Users\Admin\Downloads\w_47e35c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311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33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9"/>
    </mc:Choice>
    <mc:Fallback>
      <p:transition spd="slow" advTm="497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4128" y="685801"/>
            <a:ext cx="3024336" cy="4399383"/>
          </a:xfrm>
        </p:spPr>
        <p:txBody>
          <a:bodyPr/>
          <a:lstStyle/>
          <a:p>
            <a:r>
              <a:rPr lang="ru-RU" sz="3200" dirty="0"/>
              <a:t>Вершник на </a:t>
            </a:r>
            <a:r>
              <a:rPr lang="ru-RU" sz="3200" dirty="0" err="1"/>
              <a:t>ім'я</a:t>
            </a:r>
            <a:r>
              <a:rPr lang="ru-RU" sz="3200" dirty="0"/>
              <a:t> </a:t>
            </a:r>
            <a:r>
              <a:rPr lang="ru-RU" sz="3200" dirty="0" smtClean="0"/>
              <a:t>смерть</a:t>
            </a:r>
          </a:p>
          <a:p>
            <a:pPr marL="18288" indent="0">
              <a:buNone/>
            </a:pPr>
            <a:r>
              <a:rPr lang="uk-UA" sz="3200" dirty="0" smtClean="0"/>
              <a:t> 1935</a:t>
            </a:r>
          </a:p>
          <a:p>
            <a:pPr marL="18288" indent="0">
              <a:buNone/>
            </a:pPr>
            <a:r>
              <a:rPr lang="uk-UA" sz="3200" dirty="0"/>
              <a:t>олія, полотно</a:t>
            </a:r>
            <a:endParaRPr lang="uk-UA" sz="3200" dirty="0" smtClean="0"/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7170" name="Picture 2" descr="C:\Users\Admin\Downloads\w_2c3fe9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647294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0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0"/>
    </mc:Choice>
    <mc:Fallback>
      <p:transition spd="slow" advTm="547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0" y="685801"/>
            <a:ext cx="2771800" cy="3657599"/>
          </a:xfrm>
        </p:spPr>
        <p:txBody>
          <a:bodyPr/>
          <a:lstStyle/>
          <a:p>
            <a:r>
              <a:rPr lang="ru-RU" dirty="0" err="1"/>
              <a:t>М'яка</a:t>
            </a:r>
            <a:r>
              <a:rPr lang="ru-RU" dirty="0"/>
              <a:t> </a:t>
            </a:r>
            <a:r>
              <a:rPr lang="ru-RU" dirty="0" err="1"/>
              <a:t>конструкція</a:t>
            </a:r>
            <a:r>
              <a:rPr lang="ru-RU" dirty="0"/>
              <a:t> з </a:t>
            </a:r>
            <a:r>
              <a:rPr lang="ru-RU" dirty="0" err="1"/>
              <a:t>вареними</a:t>
            </a:r>
            <a:r>
              <a:rPr lang="ru-RU" dirty="0"/>
              <a:t> бобами </a:t>
            </a: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  1936</a:t>
            </a:r>
          </a:p>
          <a:p>
            <a:pPr marL="18288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олія</a:t>
            </a:r>
            <a:r>
              <a:rPr lang="ru-RU" dirty="0"/>
              <a:t>, полотно</a:t>
            </a: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17410" name="Picture 2" descr="C:\Users\Admin\Downloads\w_b487d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" y="25896"/>
            <a:ext cx="6445883" cy="6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8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7"/>
    </mc:Choice>
    <mc:Fallback>
      <p:transition spd="slow" advTm="496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580112" y="685801"/>
            <a:ext cx="3096344" cy="3657599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Венера Мілоська з ящиками</a:t>
            </a:r>
          </a:p>
          <a:p>
            <a:pPr marL="18288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1936</a:t>
            </a:r>
          </a:p>
          <a:p>
            <a:pPr marL="18288" indent="0">
              <a:buNone/>
            </a:pPr>
            <a:r>
              <a:rPr lang="uk-UA" sz="2800" dirty="0" smtClean="0"/>
              <a:t> гіпс</a:t>
            </a:r>
            <a:endParaRPr lang="ru-RU" sz="2800" dirty="0"/>
          </a:p>
        </p:txBody>
      </p:sp>
      <p:pic>
        <p:nvPicPr>
          <p:cNvPr id="18434" name="Picture 2" descr="C:\Users\Admin\Downloads\w_c80eb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18"/>
            <a:ext cx="4459246" cy="68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2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0"/>
    </mc:Choice>
    <mc:Fallback>
      <p:transition spd="slow" advTm="434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92080" y="836712"/>
            <a:ext cx="3672408" cy="3657599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Ретроспективний бюст жінки</a:t>
            </a:r>
          </a:p>
          <a:p>
            <a:pPr marL="18288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1936</a:t>
            </a:r>
          </a:p>
          <a:p>
            <a:pPr marL="18288" indent="0">
              <a:buNone/>
            </a:pPr>
            <a:r>
              <a:rPr lang="uk-UA" sz="2800" dirty="0" smtClean="0"/>
              <a:t> Розфарбований фарфор</a:t>
            </a:r>
            <a:endParaRPr lang="ru-RU" sz="2800" dirty="0"/>
          </a:p>
        </p:txBody>
      </p:sp>
      <p:pic>
        <p:nvPicPr>
          <p:cNvPr id="19458" name="Picture 2" descr="C:\Users\Admin\Downloads\w_c93084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833"/>
            <a:ext cx="5085763" cy="68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5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4"/>
    </mc:Choice>
    <mc:Fallback>
      <p:transition spd="slow" advTm="515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6209928"/>
            <a:ext cx="5184576" cy="648072"/>
          </a:xfrm>
        </p:spPr>
        <p:txBody>
          <a:bodyPr>
            <a:normAutofit/>
          </a:bodyPr>
          <a:lstStyle/>
          <a:p>
            <a:r>
              <a:rPr lang="ru-RU" sz="3200" dirty="0"/>
              <a:t>Сон. 1937, </a:t>
            </a:r>
            <a:r>
              <a:rPr lang="ru-RU" sz="3200" dirty="0" err="1"/>
              <a:t>олія</a:t>
            </a:r>
            <a:r>
              <a:rPr lang="ru-RU" sz="3200" dirty="0"/>
              <a:t>, полотно</a:t>
            </a:r>
          </a:p>
        </p:txBody>
      </p:sp>
      <p:pic>
        <p:nvPicPr>
          <p:cNvPr id="3074" name="Picture 2" descr="C:\Users\Admin\Downloads\z_a93d1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6" y="0"/>
            <a:ext cx="9119304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7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5"/>
    </mc:Choice>
    <mc:Fallback>
      <p:transition spd="slow" advTm="547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ownloads\дали\x_d90229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2" y="0"/>
            <a:ext cx="3905850" cy="520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Admin\Downloads\дали\x_c7aa24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34" y="116632"/>
            <a:ext cx="4320480" cy="29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C:\Users\Admin\Downloads\дали\y_db1fa5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53" y="3264498"/>
            <a:ext cx="26509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C:\Users\Admin\Downloads\дали\x_efb3d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64498"/>
            <a:ext cx="2864421" cy="352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8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1"/>
    </mc:Choice>
    <mc:Fallback>
      <p:transition spd="slow" advTm="503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6026562"/>
            <a:ext cx="6096000" cy="798983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Загадка Гітлера. </a:t>
            </a:r>
            <a:r>
              <a:rPr lang="uk-UA" sz="2400" dirty="0"/>
              <a:t>1937, олія, </a:t>
            </a:r>
            <a:r>
              <a:rPr lang="uk-UA" sz="2400" dirty="0" smtClean="0"/>
              <a:t>полотно </a:t>
            </a:r>
            <a:endParaRPr lang="ru-RU" sz="2400" dirty="0"/>
          </a:p>
        </p:txBody>
      </p:sp>
      <p:pic>
        <p:nvPicPr>
          <p:cNvPr id="30722" name="Picture 2" descr="C:\Users\Admin\Downloads\z_20790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8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09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8"/>
    </mc:Choice>
    <mc:Fallback>
      <p:transition spd="slow" advTm="447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308" y="6237312"/>
            <a:ext cx="9111006" cy="504056"/>
          </a:xfrm>
        </p:spPr>
        <p:txBody>
          <a:bodyPr/>
          <a:lstStyle/>
          <a:p>
            <a:r>
              <a:rPr lang="uk-UA" dirty="0" smtClean="0"/>
              <a:t>Лебеді, які відображаються  у слонах. </a:t>
            </a:r>
            <a:r>
              <a:rPr lang="uk-UA" dirty="0"/>
              <a:t>1937, олія, </a:t>
            </a:r>
            <a:r>
              <a:rPr lang="uk-UA" dirty="0" smtClean="0"/>
              <a:t>полотно </a:t>
            </a:r>
            <a:endParaRPr lang="ru-RU" dirty="0"/>
          </a:p>
        </p:txBody>
      </p:sp>
      <p:pic>
        <p:nvPicPr>
          <p:cNvPr id="27650" name="Picture 2" descr="C:\Users\Admin\Downloads\z_21b888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6031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5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7"/>
    </mc:Choice>
    <mc:Fallback>
      <p:transition spd="slow" advTm="499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20316" y="5949280"/>
            <a:ext cx="7113984" cy="726975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Метаморфози </a:t>
            </a:r>
            <a:r>
              <a:rPr lang="uk-UA" sz="2400" dirty="0" err="1" smtClean="0"/>
              <a:t>Нарцисса</a:t>
            </a:r>
            <a:r>
              <a:rPr lang="uk-UA" sz="2400" dirty="0" smtClean="0"/>
              <a:t>. 1937</a:t>
            </a:r>
            <a:r>
              <a:rPr lang="uk-UA" sz="2400" dirty="0"/>
              <a:t>, олія, </a:t>
            </a:r>
            <a:r>
              <a:rPr lang="uk-UA" sz="2400" dirty="0" smtClean="0"/>
              <a:t>полотно 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1746" name="Picture 2" descr="C:\Users\Admin\Downloads\z_a3c1da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" y="8248"/>
            <a:ext cx="9133384" cy="58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61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4"/>
    </mc:Choice>
    <mc:Fallback>
      <p:transition spd="slow" advTm="500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657"/>
            <a:ext cx="8028384" cy="61653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165304"/>
            <a:ext cx="8280920" cy="692696"/>
          </a:xfrm>
        </p:spPr>
        <p:txBody>
          <a:bodyPr/>
          <a:lstStyle/>
          <a:p>
            <a:r>
              <a:rPr lang="uk-UA" sz="2800" dirty="0" smtClean="0"/>
              <a:t>Обличчя </a:t>
            </a:r>
            <a:r>
              <a:rPr lang="uk-UA" sz="2800" dirty="0" smtClean="0"/>
              <a:t>війни</a:t>
            </a:r>
            <a:r>
              <a:rPr lang="uk-UA" sz="2800" dirty="0"/>
              <a:t>.</a:t>
            </a:r>
            <a:r>
              <a:rPr lang="uk-UA" sz="2800" dirty="0" smtClean="0"/>
              <a:t> </a:t>
            </a:r>
            <a:r>
              <a:rPr lang="uk-UA" sz="2800" dirty="0"/>
              <a:t>1940, олія, полотно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165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7"/>
    </mc:Choice>
    <mc:Fallback>
      <p:transition spd="slow" advTm="462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31640" y="6309320"/>
            <a:ext cx="6336704" cy="548680"/>
          </a:xfrm>
        </p:spPr>
        <p:txBody>
          <a:bodyPr>
            <a:normAutofit/>
          </a:bodyPr>
          <a:lstStyle/>
          <a:p>
            <a:r>
              <a:rPr lang="uk-UA" dirty="0" smtClean="0"/>
              <a:t>Вечірній павук…надія. </a:t>
            </a:r>
            <a:r>
              <a:rPr lang="uk-UA" dirty="0"/>
              <a:t>1940, олія, </a:t>
            </a:r>
            <a:r>
              <a:rPr lang="uk-UA" dirty="0" smtClean="0"/>
              <a:t>полотно </a:t>
            </a:r>
            <a:endParaRPr lang="ru-RU" dirty="0"/>
          </a:p>
        </p:txBody>
      </p:sp>
      <p:pic>
        <p:nvPicPr>
          <p:cNvPr id="33794" name="Picture 2" descr="C:\Users\Admin\Downloads\z_dc45aa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22"/>
            <a:ext cx="8424936" cy="64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8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0"/>
    </mc:Choice>
    <mc:Fallback>
      <p:transition spd="slow" advTm="468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412902" y="620688"/>
            <a:ext cx="1696480" cy="3657599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dirty="0" err="1"/>
              <a:t>Геополітичне</a:t>
            </a:r>
            <a:r>
              <a:rPr lang="ru-RU" dirty="0"/>
              <a:t> </a:t>
            </a:r>
            <a:r>
              <a:rPr lang="ru-RU" dirty="0" err="1"/>
              <a:t>немовля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спостерігає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нової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    1943</a:t>
            </a:r>
          </a:p>
          <a:p>
            <a:pPr marL="18288" indent="0"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олія</a:t>
            </a:r>
            <a:r>
              <a:rPr lang="ru-RU" dirty="0"/>
              <a:t>, </a:t>
            </a:r>
            <a:r>
              <a:rPr lang="ru-RU" dirty="0" smtClean="0"/>
              <a:t>              полотно         </a:t>
            </a:r>
            <a:endParaRPr lang="ru-RU" dirty="0"/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24578" name="Picture 2" descr="C:\Users\Admin\Downloads\z_1ab4a3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" y="24315"/>
            <a:ext cx="7380312" cy="64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9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8"/>
    </mc:Choice>
    <mc:Fallback>
      <p:transition spd="slow" advTm="520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5949280"/>
            <a:ext cx="6096000" cy="510951"/>
          </a:xfrm>
        </p:spPr>
        <p:txBody>
          <a:bodyPr>
            <a:normAutofit/>
          </a:bodyPr>
          <a:lstStyle/>
          <a:p>
            <a:r>
              <a:rPr lang="uk-UA" sz="2400" dirty="0" err="1" smtClean="0"/>
              <a:t>Трістан</a:t>
            </a:r>
            <a:r>
              <a:rPr lang="uk-UA" sz="2400" dirty="0" smtClean="0"/>
              <a:t> та Ізольда. </a:t>
            </a:r>
            <a:r>
              <a:rPr lang="uk-UA" sz="2400" dirty="0"/>
              <a:t>1944, олія, </a:t>
            </a:r>
            <a:r>
              <a:rPr lang="uk-UA" sz="2400" dirty="0" smtClean="0"/>
              <a:t>полотно </a:t>
            </a:r>
            <a:endParaRPr lang="ru-RU" sz="2400" dirty="0"/>
          </a:p>
        </p:txBody>
      </p:sp>
      <p:pic>
        <p:nvPicPr>
          <p:cNvPr id="29698" name="Picture 2" descr="C:\Users\Admin\Downloads\z_411d8b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7" y="620688"/>
            <a:ext cx="921702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33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"/>
    </mc:Choice>
    <mc:Fallback>
      <p:transition spd="slow" advTm="523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53733" y="692696"/>
            <a:ext cx="3323318" cy="3657599"/>
          </a:xfrm>
        </p:spPr>
        <p:txBody>
          <a:bodyPr>
            <a:normAutofit/>
          </a:bodyPr>
          <a:lstStyle/>
          <a:p>
            <a:r>
              <a:rPr lang="ru-RU" dirty="0"/>
              <a:t>Моя дружина, оголена, дивиться на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стало </a:t>
            </a:r>
            <a:r>
              <a:rPr lang="ru-RU" dirty="0" err="1"/>
              <a:t>драбинкою</a:t>
            </a:r>
            <a:r>
              <a:rPr lang="ru-RU" dirty="0"/>
              <a:t>, </a:t>
            </a:r>
            <a:r>
              <a:rPr lang="ru-RU" dirty="0" err="1"/>
              <a:t>трьома</a:t>
            </a:r>
            <a:r>
              <a:rPr lang="ru-RU" dirty="0"/>
              <a:t> </a:t>
            </a:r>
            <a:r>
              <a:rPr lang="ru-RU" dirty="0" err="1"/>
              <a:t>хребцями</a:t>
            </a:r>
            <a:r>
              <a:rPr lang="ru-RU" dirty="0"/>
              <a:t> колони, небом і </a:t>
            </a:r>
            <a:r>
              <a:rPr lang="ru-RU" dirty="0" err="1"/>
              <a:t>архітектурою</a:t>
            </a:r>
            <a:r>
              <a:rPr lang="ru-RU" dirty="0"/>
              <a:t> </a:t>
            </a:r>
            <a:endParaRPr lang="ru-RU" dirty="0" smtClean="0"/>
          </a:p>
          <a:p>
            <a:pPr marL="18288" indent="0">
              <a:buNone/>
            </a:pPr>
            <a:r>
              <a:rPr lang="ru-RU" dirty="0"/>
              <a:t> </a:t>
            </a:r>
            <a:r>
              <a:rPr lang="ru-RU" dirty="0" smtClean="0"/>
              <a:t>1945</a:t>
            </a:r>
            <a:endParaRPr lang="ru-RU" dirty="0"/>
          </a:p>
          <a:p>
            <a:pPr marL="18288" indent="0">
              <a:buNone/>
            </a:pPr>
            <a:r>
              <a:rPr lang="ru-RU" dirty="0"/>
              <a:t>Дерево, </a:t>
            </a:r>
            <a:r>
              <a:rPr lang="ru-RU" dirty="0" err="1"/>
              <a:t>олія</a:t>
            </a:r>
            <a:endParaRPr lang="ru-RU" dirty="0"/>
          </a:p>
        </p:txBody>
      </p:sp>
      <p:pic>
        <p:nvPicPr>
          <p:cNvPr id="23554" name="Picture 2" descr="C:\Users\Admin\Downloads\w_fa602b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" y="-13253"/>
            <a:ext cx="55746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0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3"/>
    </mc:Choice>
    <mc:Fallback>
      <p:transition spd="slow" advTm="471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213918"/>
            <a:ext cx="7618040" cy="648072"/>
          </a:xfrm>
        </p:spPr>
        <p:txBody>
          <a:bodyPr/>
          <a:lstStyle/>
          <a:p>
            <a:r>
              <a:rPr lang="uk-UA" dirty="0" smtClean="0"/>
              <a:t>Спокуса святого Антонія. </a:t>
            </a:r>
            <a:r>
              <a:rPr lang="uk-UA" dirty="0"/>
              <a:t>1946, </a:t>
            </a:r>
            <a:r>
              <a:rPr lang="uk-UA" dirty="0" smtClean="0"/>
              <a:t>олія, полотно </a:t>
            </a:r>
            <a:endParaRPr lang="ru-RU" dirty="0"/>
          </a:p>
        </p:txBody>
      </p:sp>
      <p:pic>
        <p:nvPicPr>
          <p:cNvPr id="28674" name="Picture 2" descr="C:\Users\Admin\Downloads\z_55df8f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28"/>
            <a:ext cx="8591568" cy="63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0"/>
    </mc:Choice>
    <mc:Fallback>
      <p:transition spd="slow" advTm="535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0196" y="685801"/>
            <a:ext cx="3623804" cy="365759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Портрет П</a:t>
            </a:r>
            <a:r>
              <a:rPr lang="uk-UA" sz="3200" dirty="0" err="1" smtClean="0"/>
              <a:t>ікассо</a:t>
            </a:r>
            <a:endParaRPr lang="uk-UA" sz="3200" dirty="0"/>
          </a:p>
          <a:p>
            <a:pPr marL="18288" indent="0">
              <a:buNone/>
            </a:pPr>
            <a:r>
              <a:rPr lang="uk-UA" sz="3200" dirty="0" smtClean="0"/>
              <a:t>    1</a:t>
            </a:r>
            <a:r>
              <a:rPr lang="uk-UA" sz="3200" dirty="0" smtClean="0"/>
              <a:t>947</a:t>
            </a:r>
          </a:p>
          <a:p>
            <a:pPr marL="18288" indent="0">
              <a:buNone/>
            </a:pPr>
            <a:r>
              <a:rPr lang="uk-UA" sz="3200" dirty="0" smtClean="0"/>
              <a:t>олія, полотно</a:t>
            </a:r>
            <a:endParaRPr lang="ru-RU" sz="3200" dirty="0"/>
          </a:p>
        </p:txBody>
      </p:sp>
      <p:pic>
        <p:nvPicPr>
          <p:cNvPr id="2050" name="Picture 2" descr="C:\Users\Admin\Downloads\w_455e2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3406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5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"/>
    </mc:Choice>
    <mc:Fallback>
      <p:transition spd="slow" advTm="49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040560" cy="678757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4653136"/>
            <a:ext cx="3472408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Пейзаж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 smtClean="0"/>
              <a:t>Фігераса</a:t>
            </a:r>
            <a:r>
              <a:rPr lang="ru-RU" dirty="0" smtClean="0"/>
              <a:t> 1910 </a:t>
            </a:r>
            <a:r>
              <a:rPr lang="ru-RU" dirty="0" err="1" smtClean="0"/>
              <a:t>поштова</a:t>
            </a:r>
            <a:r>
              <a:rPr lang="ru-RU" dirty="0" smtClean="0"/>
              <a:t> </a:t>
            </a:r>
            <a:r>
              <a:rPr lang="ru-RU" dirty="0" err="1"/>
              <a:t>листівка</a:t>
            </a:r>
            <a:r>
              <a:rPr lang="ru-RU" dirty="0"/>
              <a:t>, </a:t>
            </a:r>
            <a:r>
              <a:rPr lang="ru-RU" dirty="0" err="1"/>
              <a:t>олія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25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7"/>
    </mc:Choice>
    <mc:Fallback>
      <p:transition spd="slow" advTm="589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685801"/>
            <a:ext cx="3312368" cy="3657599"/>
          </a:xfrm>
        </p:spPr>
        <p:txBody>
          <a:bodyPr/>
          <a:lstStyle/>
          <a:p>
            <a:r>
              <a:rPr lang="ru-RU" sz="2800" dirty="0" err="1"/>
              <a:t>Розщеплення</a:t>
            </a:r>
            <a:r>
              <a:rPr lang="ru-RU" sz="2800" dirty="0"/>
              <a:t> атома </a:t>
            </a:r>
            <a:endParaRPr lang="ru-RU" sz="2800" dirty="0" smtClean="0"/>
          </a:p>
          <a:p>
            <a:pPr marL="18288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1947</a:t>
            </a:r>
          </a:p>
          <a:p>
            <a:pPr marL="18288" indent="0">
              <a:buNone/>
            </a:pPr>
            <a:r>
              <a:rPr lang="ru-RU" sz="2800" dirty="0" err="1" smtClean="0"/>
              <a:t>олія</a:t>
            </a:r>
            <a:r>
              <a:rPr lang="ru-RU" sz="2800" dirty="0"/>
              <a:t>, полотно</a:t>
            </a: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16386" name="Picture 2" descr="C:\Users\Admin\Downloads\w_b9bf09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4023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4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9"/>
    </mc:Choice>
    <mc:Fallback>
      <p:transition spd="slow" advTm="500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692696"/>
            <a:ext cx="3441576" cy="3657599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Христос святого Хуана де </a:t>
            </a:r>
            <a:r>
              <a:rPr lang="uk-UA" sz="2800" dirty="0" err="1" smtClean="0"/>
              <a:t>ла</a:t>
            </a:r>
            <a:r>
              <a:rPr lang="uk-UA" sz="2800" dirty="0" smtClean="0"/>
              <a:t> </a:t>
            </a:r>
            <a:r>
              <a:rPr lang="uk-UA" sz="2800" dirty="0" err="1" smtClean="0"/>
              <a:t>Крус</a:t>
            </a:r>
            <a:endParaRPr lang="uk-UA" sz="2800" dirty="0" smtClean="0"/>
          </a:p>
          <a:p>
            <a:pPr marL="18288" indent="0">
              <a:buNone/>
            </a:pPr>
            <a:r>
              <a:rPr lang="uk-UA" sz="2800" dirty="0" smtClean="0"/>
              <a:t> 1951</a:t>
            </a:r>
          </a:p>
          <a:p>
            <a:pPr marL="18288" indent="0">
              <a:buNone/>
            </a:pPr>
            <a:r>
              <a:rPr lang="ru-RU" sz="2800" dirty="0" err="1"/>
              <a:t>олія</a:t>
            </a:r>
            <a:r>
              <a:rPr lang="ru-RU" sz="2800" dirty="0"/>
              <a:t>, полотно</a:t>
            </a:r>
            <a:endParaRPr lang="ru-RU" sz="2800" dirty="0"/>
          </a:p>
        </p:txBody>
      </p:sp>
      <p:pic>
        <p:nvPicPr>
          <p:cNvPr id="12290" name="Picture 2" descr="C:\Users\Admin\Downloads\w_98b12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3796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39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"/>
    </mc:Choice>
    <mc:Fallback>
      <p:transition spd="slow" advTm="537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903" y="6093296"/>
            <a:ext cx="7622976" cy="751926"/>
          </a:xfrm>
        </p:spPr>
        <p:txBody>
          <a:bodyPr>
            <a:normAutofit/>
          </a:bodyPr>
          <a:lstStyle/>
          <a:p>
            <a:r>
              <a:rPr lang="ru-RU" dirty="0" err="1" smtClean="0"/>
              <a:t>Дезінтеграція</a:t>
            </a:r>
            <a:r>
              <a:rPr lang="ru-RU" dirty="0" smtClean="0"/>
              <a:t> </a:t>
            </a:r>
            <a:r>
              <a:rPr lang="ru-RU" dirty="0" err="1" smtClean="0"/>
              <a:t>постійності</a:t>
            </a:r>
            <a:r>
              <a:rPr lang="ru-RU" dirty="0" smtClean="0"/>
              <a:t> </a:t>
            </a:r>
            <a:r>
              <a:rPr lang="ru-RU" dirty="0" err="1"/>
              <a:t>пам'яті</a:t>
            </a:r>
            <a:r>
              <a:rPr lang="ru-RU" dirty="0"/>
              <a:t>. </a:t>
            </a:r>
            <a:r>
              <a:rPr lang="ru-RU" dirty="0" smtClean="0"/>
              <a:t>1952-1954, </a:t>
            </a:r>
            <a:r>
              <a:rPr lang="ru-RU" dirty="0" err="1"/>
              <a:t>олія</a:t>
            </a:r>
            <a:r>
              <a:rPr lang="ru-RU" dirty="0"/>
              <a:t>, полотно</a:t>
            </a:r>
            <a:endParaRPr lang="ru-RU" dirty="0"/>
          </a:p>
        </p:txBody>
      </p:sp>
      <p:pic>
        <p:nvPicPr>
          <p:cNvPr id="6147" name="Picture 3" descr="C:\Users\Admin\Downloads\дали\Дезінтеграція_постійності_пам'ят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5" y="15822"/>
            <a:ext cx="807539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2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7"/>
    </mc:Choice>
    <mc:Fallback>
      <p:transition spd="slow" advTm="521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685801"/>
            <a:ext cx="2808312" cy="4183359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Колос Родоський </a:t>
            </a:r>
          </a:p>
          <a:p>
            <a:pPr marL="18288" indent="0">
              <a:buNone/>
            </a:pPr>
            <a:r>
              <a:rPr lang="uk-UA" sz="3200" dirty="0"/>
              <a:t> </a:t>
            </a:r>
            <a:r>
              <a:rPr lang="uk-UA" sz="3200" dirty="0" smtClean="0"/>
              <a:t>  1954</a:t>
            </a:r>
          </a:p>
          <a:p>
            <a:pPr marL="18288" indent="0">
              <a:buNone/>
            </a:pPr>
            <a:r>
              <a:rPr lang="ru-RU" sz="3200" dirty="0" smtClean="0"/>
              <a:t> </a:t>
            </a:r>
            <a:r>
              <a:rPr lang="ru-RU" sz="3200" dirty="0" err="1" smtClean="0"/>
              <a:t>олія</a:t>
            </a:r>
            <a:r>
              <a:rPr lang="ru-RU" sz="3200" dirty="0"/>
              <a:t>, полотно</a:t>
            </a:r>
            <a:endParaRPr lang="ru-RU" sz="3200" dirty="0"/>
          </a:p>
        </p:txBody>
      </p:sp>
      <p:pic>
        <p:nvPicPr>
          <p:cNvPr id="8194" name="Picture 2" descr="C:\Users\Admin\Downloads\w_7ec0cc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14"/>
            <a:ext cx="3672408" cy="68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9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1"/>
    </mc:Choice>
    <mc:Fallback>
      <p:transition spd="slow" advTm="502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6093296"/>
            <a:ext cx="6096000" cy="654967"/>
          </a:xfrm>
        </p:spPr>
        <p:txBody>
          <a:bodyPr>
            <a:normAutofit/>
          </a:bodyPr>
          <a:lstStyle/>
          <a:p>
            <a:r>
              <a:rPr lang="uk-UA" sz="2400" dirty="0" smtClean="0"/>
              <a:t>Таємна вечеря. </a:t>
            </a:r>
            <a:r>
              <a:rPr lang="uk-UA" sz="2400" dirty="0"/>
              <a:t>1955, олія, </a:t>
            </a:r>
            <a:r>
              <a:rPr lang="uk-UA" sz="2400" dirty="0" smtClean="0"/>
              <a:t>полотно </a:t>
            </a:r>
            <a:endParaRPr lang="ru-RU" sz="2400" dirty="0"/>
          </a:p>
        </p:txBody>
      </p:sp>
      <p:pic>
        <p:nvPicPr>
          <p:cNvPr id="32770" name="Picture 2" descr="C:\Users\Admin\Downloads\z_dba114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77977" cy="57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60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0"/>
    </mc:Choice>
    <mc:Fallback>
      <p:transition spd="slow" advTm="568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68144" y="895560"/>
            <a:ext cx="3275856" cy="5046240"/>
          </a:xfrm>
        </p:spPr>
        <p:txBody>
          <a:bodyPr>
            <a:normAutofit/>
          </a:bodyPr>
          <a:lstStyle/>
          <a:p>
            <a:r>
              <a:rPr lang="ru-RU" sz="2800" dirty="0" err="1"/>
              <a:t>Відкриття</a:t>
            </a:r>
            <a:r>
              <a:rPr lang="ru-RU" sz="2800" dirty="0"/>
              <a:t> Америки Христофором </a:t>
            </a:r>
            <a:r>
              <a:rPr lang="ru-RU" sz="2800" dirty="0" smtClean="0"/>
              <a:t>Колумбом</a:t>
            </a:r>
            <a:r>
              <a:rPr lang="ru-RU" sz="2800" dirty="0"/>
              <a:t>. 1958—1959, </a:t>
            </a:r>
            <a:r>
              <a:rPr lang="ru-RU" sz="2800" dirty="0" err="1" smtClean="0"/>
              <a:t>олія</a:t>
            </a:r>
            <a:r>
              <a:rPr lang="ru-RU" sz="2800" dirty="0" smtClean="0"/>
              <a:t>, полотно </a:t>
            </a:r>
            <a:endParaRPr lang="ru-RU" sz="2800" dirty="0"/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36866" name="Picture 2" descr="C:\Users\Admin\Downloads\дали\Otkrytie-Ameriki-usiliem-sna-Khristofora-Kolu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8" y="12896"/>
            <a:ext cx="5040560" cy="68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3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1"/>
    </mc:Choice>
    <mc:Fallback>
      <p:transition spd="slow" advTm="527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40152" y="692696"/>
            <a:ext cx="2952328" cy="3657599"/>
          </a:xfrm>
        </p:spPr>
        <p:txBody>
          <a:bodyPr/>
          <a:lstStyle/>
          <a:p>
            <a:r>
              <a:rPr lang="ru-RU" sz="2400" dirty="0" err="1"/>
              <a:t>Галюциногенний</a:t>
            </a:r>
            <a:r>
              <a:rPr lang="ru-RU" sz="2400" dirty="0"/>
              <a:t> тореадор </a:t>
            </a:r>
          </a:p>
          <a:p>
            <a:pPr marL="18288" indent="0">
              <a:buNone/>
            </a:pPr>
            <a:r>
              <a:rPr lang="ru-RU" sz="2400" dirty="0" smtClean="0"/>
              <a:t> 1968—1970</a:t>
            </a:r>
          </a:p>
          <a:p>
            <a:pPr marL="18288" indent="0">
              <a:buNone/>
            </a:pPr>
            <a:r>
              <a:rPr lang="ru-RU" sz="2400" dirty="0" err="1" smtClean="0"/>
              <a:t>олія</a:t>
            </a:r>
            <a:r>
              <a:rPr lang="ru-RU" sz="2400" dirty="0"/>
              <a:t>, полотно</a:t>
            </a: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21506" name="Picture 2" descr="C:\Users\Admin\Downloads\дали\Галюциногенний_тореадо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5040560" cy="68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6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5"/>
    </mc:Choice>
    <mc:Fallback>
      <p:transition spd="slow" advTm="498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2329" y="476672"/>
            <a:ext cx="2661515" cy="5616624"/>
          </a:xfrm>
        </p:spPr>
        <p:txBody>
          <a:bodyPr>
            <a:normAutofit/>
          </a:bodyPr>
          <a:lstStyle/>
          <a:p>
            <a:r>
              <a:rPr lang="ru-RU" dirty="0" err="1" smtClean="0"/>
              <a:t>Далі</a:t>
            </a:r>
            <a:r>
              <a:rPr lang="ru-RU" dirty="0" smtClean="0"/>
              <a:t>, </a:t>
            </a:r>
            <a:r>
              <a:rPr lang="ru-RU" dirty="0"/>
              <a:t>обернувшись спиною, </a:t>
            </a:r>
            <a:r>
              <a:rPr lang="ru-RU" dirty="0" err="1"/>
              <a:t>пише</a:t>
            </a:r>
            <a:r>
              <a:rPr lang="ru-RU" dirty="0"/>
              <a:t> портрет </a:t>
            </a:r>
            <a:r>
              <a:rPr lang="ru-RU" dirty="0" smtClean="0"/>
              <a:t>Гали, </a:t>
            </a:r>
            <a:r>
              <a:rPr lang="ru-RU" dirty="0" err="1" smtClean="0"/>
              <a:t>що</a:t>
            </a:r>
            <a:r>
              <a:rPr lang="ru-RU" dirty="0" smtClean="0"/>
              <a:t> обернулась </a:t>
            </a:r>
            <a:r>
              <a:rPr lang="ru-RU" dirty="0"/>
              <a:t>спиною і </a:t>
            </a:r>
            <a:r>
              <a:rPr lang="ru-RU" dirty="0" err="1" smtClean="0"/>
              <a:t>увічненою</a:t>
            </a:r>
            <a:r>
              <a:rPr lang="ru-RU" dirty="0" smtClean="0"/>
              <a:t> </a:t>
            </a:r>
            <a:r>
              <a:rPr lang="ru-RU" dirty="0" err="1"/>
              <a:t>шістьма</a:t>
            </a:r>
            <a:r>
              <a:rPr lang="ru-RU" dirty="0"/>
              <a:t> </a:t>
            </a:r>
            <a:r>
              <a:rPr lang="ru-RU" dirty="0" err="1"/>
              <a:t>віртуальними</a:t>
            </a:r>
            <a:r>
              <a:rPr lang="ru-RU" dirty="0"/>
              <a:t> </a:t>
            </a:r>
            <a:r>
              <a:rPr lang="ru-RU" dirty="0" err="1" smtClean="0"/>
              <a:t>рогівками</a:t>
            </a:r>
            <a:r>
              <a:rPr lang="ru-RU" dirty="0"/>
              <a:t>, </a:t>
            </a:r>
            <a:r>
              <a:rPr lang="ru-RU" dirty="0" err="1"/>
              <a:t>тимчасово</a:t>
            </a:r>
            <a:r>
              <a:rPr lang="ru-RU" dirty="0"/>
              <a:t> </a:t>
            </a:r>
            <a:r>
              <a:rPr lang="ru-RU" dirty="0" err="1"/>
              <a:t>відбитими</a:t>
            </a:r>
            <a:r>
              <a:rPr lang="ru-RU" dirty="0"/>
              <a:t> в шести </a:t>
            </a:r>
            <a:r>
              <a:rPr lang="ru-RU" dirty="0" err="1"/>
              <a:t>дзеркалах</a:t>
            </a:r>
            <a:r>
              <a:rPr lang="ru-RU" dirty="0"/>
              <a:t> </a:t>
            </a:r>
            <a:r>
              <a:rPr lang="ru-RU" dirty="0" smtClean="0"/>
              <a:t>. </a:t>
            </a:r>
            <a:r>
              <a:rPr lang="ru-RU" dirty="0"/>
              <a:t>1977, </a:t>
            </a:r>
            <a:r>
              <a:rPr lang="ru-RU" dirty="0" err="1"/>
              <a:t>олія</a:t>
            </a:r>
            <a:r>
              <a:rPr lang="ru-RU" dirty="0"/>
              <a:t>, полотно</a:t>
            </a:r>
            <a:endParaRPr lang="ru-RU" dirty="0"/>
          </a:p>
        </p:txBody>
      </p:sp>
      <p:pic>
        <p:nvPicPr>
          <p:cNvPr id="5122" name="Picture 2" descr="C:\Users\Admin\Downloads\oTtukh6Wb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0"/>
            <a:ext cx="643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62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1"/>
    </mc:Choice>
    <mc:Fallback>
      <p:transition spd="slow" advTm="500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02" y="5877272"/>
            <a:ext cx="9144000" cy="97748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Рука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/>
              <a:t>викрадає</a:t>
            </a:r>
            <a:r>
              <a:rPr lang="ru-RU" dirty="0"/>
              <a:t> золоте руно,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форму хмари,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показати</a:t>
            </a:r>
            <a:r>
              <a:rPr lang="ru-RU" dirty="0"/>
              <a:t> Гала-зорю, абсолютно </a:t>
            </a:r>
            <a:r>
              <a:rPr lang="ru-RU" dirty="0" err="1" smtClean="0"/>
              <a:t>оголену</a:t>
            </a:r>
            <a:r>
              <a:rPr lang="ru-RU" dirty="0" smtClean="0"/>
              <a:t> </a:t>
            </a:r>
            <a:r>
              <a:rPr lang="ru-RU" dirty="0"/>
              <a:t>- там, далеко, </a:t>
            </a:r>
            <a:r>
              <a:rPr lang="ru-RU" dirty="0" err="1"/>
              <a:t>дуже</a:t>
            </a:r>
            <a:r>
              <a:rPr lang="ru-RU" dirty="0"/>
              <a:t> далеко, по той </a:t>
            </a:r>
            <a:r>
              <a:rPr lang="ru-RU" dirty="0" err="1"/>
              <a:t>бік</a:t>
            </a:r>
            <a:r>
              <a:rPr lang="ru-RU" dirty="0"/>
              <a:t> </a:t>
            </a:r>
            <a:r>
              <a:rPr lang="ru-RU" dirty="0" err="1" smtClean="0"/>
              <a:t>сонця</a:t>
            </a:r>
            <a:r>
              <a:rPr lang="ru-RU" dirty="0"/>
              <a:t>. </a:t>
            </a:r>
            <a:r>
              <a:rPr lang="ru-RU" dirty="0" smtClean="0"/>
              <a:t>1977, </a:t>
            </a:r>
            <a:r>
              <a:rPr lang="ru-RU" dirty="0" err="1" smtClean="0"/>
              <a:t>олія</a:t>
            </a:r>
            <a:r>
              <a:rPr lang="ru-RU" dirty="0" smtClean="0"/>
              <a:t>, </a:t>
            </a:r>
            <a:r>
              <a:rPr lang="ru-RU" dirty="0"/>
              <a:t>полотно </a:t>
            </a:r>
          </a:p>
        </p:txBody>
      </p:sp>
      <p:pic>
        <p:nvPicPr>
          <p:cNvPr id="25602" name="Picture 2" descr="C:\Users\Admin\Downloads\z_2ddf10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88424" cy="59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46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"/>
    </mc:Choice>
    <mc:Fallback>
      <p:transition spd="slow" advTm="495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685801"/>
            <a:ext cx="3024336" cy="3657599"/>
          </a:xfrm>
        </p:spPr>
        <p:txBody>
          <a:bodyPr/>
          <a:lstStyle/>
          <a:p>
            <a:r>
              <a:rPr lang="uk-UA" sz="2400" dirty="0" smtClean="0"/>
              <a:t>Поява лиця Афродіти </a:t>
            </a:r>
            <a:r>
              <a:rPr lang="uk-UA" sz="2400" dirty="0" err="1" smtClean="0"/>
              <a:t>Кнідської</a:t>
            </a:r>
            <a:r>
              <a:rPr lang="uk-UA" sz="2400" dirty="0" smtClean="0"/>
              <a:t> на фоні пейзажу</a:t>
            </a:r>
          </a:p>
          <a:p>
            <a:pPr marL="18288" indent="0">
              <a:buNone/>
            </a:pPr>
            <a:r>
              <a:rPr lang="uk-UA" sz="2400" dirty="0"/>
              <a:t> </a:t>
            </a:r>
            <a:r>
              <a:rPr lang="uk-UA" sz="2400" dirty="0" smtClean="0"/>
              <a:t>1981</a:t>
            </a:r>
          </a:p>
          <a:p>
            <a:pPr marL="18288" indent="0">
              <a:buNone/>
            </a:pPr>
            <a:r>
              <a:rPr lang="ru-RU" sz="2400" dirty="0" err="1"/>
              <a:t>олія</a:t>
            </a:r>
            <a:r>
              <a:rPr lang="ru-RU" sz="2400" dirty="0"/>
              <a:t>, полотно</a:t>
            </a: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22530" name="Picture 2" descr="C:\Users\Admin\Downloads\w_f13c7f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692270" cy="68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3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"/>
    </mc:Choice>
    <mc:Fallback>
      <p:transition spd="slow" advTm="519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8280920" cy="60486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093296"/>
            <a:ext cx="7543800" cy="746178"/>
          </a:xfrm>
        </p:spPr>
        <p:txBody>
          <a:bodyPr/>
          <a:lstStyle/>
          <a:p>
            <a:r>
              <a:rPr lang="uk-UA" sz="3200" dirty="0" smtClean="0"/>
              <a:t>Човен. </a:t>
            </a:r>
            <a:r>
              <a:rPr lang="uk-UA" sz="3200" dirty="0" smtClean="0"/>
              <a:t>1</a:t>
            </a:r>
            <a:r>
              <a:rPr lang="uk-UA" sz="3200" dirty="0"/>
              <a:t>918, олія, полотно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5693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6"/>
    </mc:Choice>
    <mc:Fallback>
      <p:transition spd="slow" advTm="564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685801"/>
            <a:ext cx="2952328" cy="3657599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Шлях загадки</a:t>
            </a:r>
          </a:p>
          <a:p>
            <a:pPr marL="18288" indent="0">
              <a:buNone/>
            </a:pPr>
            <a:r>
              <a:rPr lang="uk-UA" sz="3200" dirty="0" smtClean="0"/>
              <a:t> 1981</a:t>
            </a:r>
          </a:p>
          <a:p>
            <a:pPr marL="18288" indent="0">
              <a:buNone/>
            </a:pPr>
            <a:r>
              <a:rPr lang="uk-UA" sz="3200" dirty="0"/>
              <a:t>олія, полотно</a:t>
            </a:r>
            <a:endParaRPr lang="uk-UA" sz="3200" dirty="0" smtClean="0"/>
          </a:p>
        </p:txBody>
      </p:sp>
      <p:pic>
        <p:nvPicPr>
          <p:cNvPr id="13314" name="Picture 2" descr="C:\Users\Admin\Downloads\w_7239b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565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8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1"/>
    </mc:Choice>
    <mc:Fallback>
      <p:transition spd="slow" advTm="483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47664" y="764704"/>
            <a:ext cx="6096000" cy="3657599"/>
          </a:xfrm>
        </p:spPr>
        <p:txBody>
          <a:bodyPr>
            <a:normAutofit/>
          </a:bodyPr>
          <a:lstStyle/>
          <a:p>
            <a:pPr lvl="2"/>
            <a:r>
              <a:rPr lang="uk-UA" sz="4800" dirty="0" smtClean="0"/>
              <a:t> Дякую за увагу!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1030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"/>
    </mc:Choice>
    <mc:Fallback>
      <p:transition spd="slow" advTm="333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6237312"/>
            <a:ext cx="6096000" cy="620688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Натюрморт. </a:t>
            </a:r>
            <a:r>
              <a:rPr lang="uk-UA" sz="2400" dirty="0"/>
              <a:t>1918, олія, полотно</a:t>
            </a:r>
            <a:endParaRPr lang="ru-RU" sz="2400" dirty="0"/>
          </a:p>
        </p:txBody>
      </p:sp>
      <p:pic>
        <p:nvPicPr>
          <p:cNvPr id="10242" name="Picture 2" descr="C:\Users\Admin\Downloads\y_92a5ec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0"/>
            <a:ext cx="7620001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5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2"/>
    </mc:Choice>
    <mc:Fallback>
      <p:transition spd="slow" advTm="54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0" y="404664"/>
            <a:ext cx="2927648" cy="3657599"/>
          </a:xfrm>
        </p:spPr>
        <p:txBody>
          <a:bodyPr/>
          <a:lstStyle/>
          <a:p>
            <a:r>
              <a:rPr lang="uk-UA" sz="3200" dirty="0" smtClean="0"/>
              <a:t>Сюрреалістична композиція.</a:t>
            </a:r>
            <a:endParaRPr lang="ru-RU" sz="3200" dirty="0" smtClean="0"/>
          </a:p>
          <a:p>
            <a:pPr marL="18288" indent="0">
              <a:buNone/>
            </a:pPr>
            <a:r>
              <a:rPr lang="uk-UA" sz="3200" dirty="0"/>
              <a:t> </a:t>
            </a:r>
            <a:r>
              <a:rPr lang="uk-UA" sz="3200" dirty="0" smtClean="0"/>
              <a:t>    1928</a:t>
            </a:r>
          </a:p>
          <a:p>
            <a:pPr marL="18288" indent="0">
              <a:buNone/>
            </a:pPr>
            <a:r>
              <a:rPr lang="uk-UA" sz="3200" dirty="0" smtClean="0"/>
              <a:t> олія</a:t>
            </a:r>
            <a:r>
              <a:rPr lang="uk-UA" sz="3200" dirty="0"/>
              <a:t>, полотно</a:t>
            </a:r>
          </a:p>
          <a:p>
            <a:pPr marL="18288" indent="0">
              <a:buNone/>
            </a:pPr>
            <a:endParaRPr lang="uk-UA" dirty="0" smtClean="0"/>
          </a:p>
        </p:txBody>
      </p:sp>
      <p:pic>
        <p:nvPicPr>
          <p:cNvPr id="4098" name="Picture 2" descr="C:\Users\Admin\Downloads\w_efdee6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22"/>
            <a:ext cx="5191646" cy="68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8"/>
    </mc:Choice>
    <mc:Fallback>
      <p:transition spd="slow" advTm="602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6309320"/>
            <a:ext cx="8122096" cy="720080"/>
          </a:xfrm>
        </p:spPr>
        <p:txBody>
          <a:bodyPr>
            <a:normAutofit/>
          </a:bodyPr>
          <a:lstStyle/>
          <a:p>
            <a:r>
              <a:rPr lang="ru-RU" dirty="0"/>
              <a:t>Загадка </a:t>
            </a:r>
            <a:r>
              <a:rPr lang="ru-RU" dirty="0" err="1"/>
              <a:t>бажання</a:t>
            </a:r>
            <a:r>
              <a:rPr lang="ru-RU" dirty="0"/>
              <a:t>: </a:t>
            </a:r>
            <a:r>
              <a:rPr lang="ru-RU" dirty="0" smtClean="0"/>
              <a:t>«Мою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smtClean="0"/>
              <a:t>...». 1929</a:t>
            </a:r>
            <a:r>
              <a:rPr lang="ru-RU" dirty="0"/>
              <a:t>, </a:t>
            </a:r>
            <a:r>
              <a:rPr lang="ru-RU" dirty="0" err="1"/>
              <a:t>олія</a:t>
            </a:r>
            <a:r>
              <a:rPr lang="ru-RU" dirty="0"/>
              <a:t>, полотно </a:t>
            </a:r>
          </a:p>
        </p:txBody>
      </p:sp>
      <p:pic>
        <p:nvPicPr>
          <p:cNvPr id="34818" name="Picture 2" descr="C:\Users\Admin\Downloads\z_e83da0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2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0"/>
    </mc:Choice>
    <mc:Fallback>
      <p:transition spd="slow" advTm="557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685801"/>
            <a:ext cx="3384376" cy="5407495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Імперський монумент жінці-дитині, Гала (утопічна фантазія)</a:t>
            </a:r>
          </a:p>
          <a:p>
            <a:pPr marL="18288" indent="0">
              <a:buNone/>
            </a:pPr>
            <a:r>
              <a:rPr lang="uk-UA" sz="2800" dirty="0"/>
              <a:t> </a:t>
            </a:r>
            <a:r>
              <a:rPr lang="uk-UA" sz="2800" dirty="0" smtClean="0"/>
              <a:t>1929</a:t>
            </a:r>
          </a:p>
          <a:p>
            <a:pPr marL="18288" indent="0">
              <a:buNone/>
            </a:pPr>
            <a:r>
              <a:rPr lang="ru-RU" sz="2800" dirty="0" err="1"/>
              <a:t>олія</a:t>
            </a:r>
            <a:r>
              <a:rPr lang="ru-RU" sz="2800" dirty="0"/>
              <a:t>, полотно</a:t>
            </a:r>
            <a:endParaRPr lang="ru-RU" sz="2800" dirty="0"/>
          </a:p>
        </p:txBody>
      </p:sp>
      <p:pic>
        <p:nvPicPr>
          <p:cNvPr id="9218" name="Picture 2" descr="C:\Users\Admin\Downloads\w_28ed1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"/>
            <a:ext cx="3816424" cy="683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2"/>
    </mc:Choice>
    <mc:Fallback>
      <p:transition spd="slow" advTm="629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9415" y="692696"/>
            <a:ext cx="3600400" cy="3657599"/>
          </a:xfrm>
        </p:spPr>
        <p:txBody>
          <a:bodyPr/>
          <a:lstStyle/>
          <a:p>
            <a:r>
              <a:rPr lang="ru-RU" sz="2800" dirty="0" err="1"/>
              <a:t>Рослинне</a:t>
            </a:r>
            <a:r>
              <a:rPr lang="ru-RU" sz="2800" dirty="0"/>
              <a:t> </a:t>
            </a:r>
            <a:r>
              <a:rPr lang="ru-RU" sz="2800" dirty="0" err="1"/>
              <a:t>перетворення</a:t>
            </a:r>
            <a:r>
              <a:rPr lang="ru-RU" sz="2800" dirty="0"/>
              <a:t> </a:t>
            </a:r>
            <a:endParaRPr lang="ru-RU" sz="2800" dirty="0" smtClean="0"/>
          </a:p>
          <a:p>
            <a:pPr marL="18288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1931</a:t>
            </a:r>
          </a:p>
          <a:p>
            <a:pPr marL="18288" indent="0">
              <a:buNone/>
            </a:pPr>
            <a:r>
              <a:rPr lang="ru-RU" sz="2800" dirty="0" err="1"/>
              <a:t>олія</a:t>
            </a:r>
            <a:r>
              <a:rPr lang="ru-RU" sz="2800" dirty="0"/>
              <a:t>, полотно</a:t>
            </a: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15362" name="Picture 2" descr="C:\Users\Admin\Downloads\w_a46e1f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" y="0"/>
            <a:ext cx="54543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6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1"/>
    </mc:Choice>
    <mc:Fallback>
      <p:transition spd="slow" advTm="501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399</TotalTime>
  <Words>410</Words>
  <Application>Microsoft Office PowerPoint</Application>
  <PresentationFormat>Экран (4:3)</PresentationFormat>
  <Paragraphs>78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Базовая</vt:lpstr>
      <vt:lpstr>Сальвадор    Далі</vt:lpstr>
      <vt:lpstr>Презентация PowerPoint</vt:lpstr>
      <vt:lpstr>Пейзаж поблизу Фігераса 1910 поштова листівка, олія</vt:lpstr>
      <vt:lpstr>Човен. 1918, олія, полотно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Постійність пам'яті. 1931, олія, полотно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Обличчя війни. 1940, олія, полотно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2014-03-05T17:57:20Z</dcterms:created>
  <dcterms:modified xsi:type="dcterms:W3CDTF">2014-03-12T21:22:38Z</dcterms:modified>
</cp:coreProperties>
</file>