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57" r:id="rId3"/>
    <p:sldId id="261" r:id="rId4"/>
    <p:sldId id="258" r:id="rId5"/>
    <p:sldId id="260" r:id="rId6"/>
    <p:sldId id="262" r:id="rId7"/>
  </p:sldIdLst>
  <p:sldSz cx="9144000" cy="6858000" type="screen4x3"/>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E2C2C"/>
    <a:srgbClr val="783B2A"/>
    <a:srgbClr val="8E46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38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Заголовок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17" name="Подзаголовок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30" name="Дата 29"/>
          <p:cNvSpPr>
            <a:spLocks noGrp="1"/>
          </p:cNvSpPr>
          <p:nvPr>
            <p:ph type="dt" sz="half" idx="10"/>
          </p:nvPr>
        </p:nvSpPr>
        <p:spPr/>
        <p:txBody>
          <a:bodyPr/>
          <a:lstStyle/>
          <a:p>
            <a:fld id="{EAB36654-786D-4B84-B330-4B6B485586F1}" type="datetimeFigureOut">
              <a:rPr lang="uk-UA" smtClean="0"/>
              <a:pPr/>
              <a:t>13.02.2013</a:t>
            </a:fld>
            <a:endParaRPr lang="uk-UA"/>
          </a:p>
        </p:txBody>
      </p:sp>
      <p:sp>
        <p:nvSpPr>
          <p:cNvPr id="19" name="Нижний колонтитул 18"/>
          <p:cNvSpPr>
            <a:spLocks noGrp="1"/>
          </p:cNvSpPr>
          <p:nvPr>
            <p:ph type="ftr" sz="quarter" idx="11"/>
          </p:nvPr>
        </p:nvSpPr>
        <p:spPr/>
        <p:txBody>
          <a:bodyPr/>
          <a:lstStyle/>
          <a:p>
            <a:endParaRPr lang="uk-UA"/>
          </a:p>
        </p:txBody>
      </p:sp>
      <p:sp>
        <p:nvSpPr>
          <p:cNvPr id="27" name="Номер слайда 26"/>
          <p:cNvSpPr>
            <a:spLocks noGrp="1"/>
          </p:cNvSpPr>
          <p:nvPr>
            <p:ph type="sldNum" sz="quarter" idx="12"/>
          </p:nvPr>
        </p:nvSpPr>
        <p:spPr/>
        <p:txBody>
          <a:bodyPr/>
          <a:lstStyle/>
          <a:p>
            <a:fld id="{39E4BDF9-0200-430C-8753-A42713F00A10}" type="slidenum">
              <a:rPr lang="uk-UA" smtClean="0"/>
              <a:pPr/>
              <a:t>‹#›</a:t>
            </a:fld>
            <a:endParaRPr lang="uk-UA"/>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EAB36654-786D-4B84-B330-4B6B485586F1}" type="datetimeFigureOut">
              <a:rPr lang="uk-UA" smtClean="0"/>
              <a:pPr/>
              <a:t>13.02.2013</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39E4BDF9-0200-430C-8753-A42713F00A10}" type="slidenum">
              <a:rPr lang="uk-UA" smtClean="0"/>
              <a:pPr/>
              <a:t>‹#›</a:t>
            </a:fld>
            <a:endParaRPr lang="uk-U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914401"/>
            <a:ext cx="2057400" cy="5211763"/>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914401"/>
            <a:ext cx="6019800" cy="5211763"/>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EAB36654-786D-4B84-B330-4B6B485586F1}" type="datetimeFigureOut">
              <a:rPr lang="uk-UA" smtClean="0"/>
              <a:pPr/>
              <a:t>13.02.2013</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39E4BDF9-0200-430C-8753-A42713F00A10}" type="slidenum">
              <a:rPr lang="uk-UA" smtClean="0"/>
              <a:pPr/>
              <a:t>‹#›</a:t>
            </a:fld>
            <a:endParaRPr lang="uk-U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EAB36654-786D-4B84-B330-4B6B485586F1}" type="datetimeFigureOut">
              <a:rPr lang="uk-UA" smtClean="0"/>
              <a:pPr/>
              <a:t>13.02.2013</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39E4BDF9-0200-430C-8753-A42713F00A10}" type="slidenum">
              <a:rPr lang="uk-UA" smtClean="0"/>
              <a:pPr/>
              <a:t>‹#›</a:t>
            </a:fld>
            <a:endParaRPr lang="uk-U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EAB36654-786D-4B84-B330-4B6B485586F1}" type="datetimeFigureOut">
              <a:rPr lang="uk-UA" smtClean="0"/>
              <a:pPr/>
              <a:t>13.02.2013</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39E4BDF9-0200-430C-8753-A42713F00A10}" type="slidenum">
              <a:rPr lang="uk-UA" smtClean="0"/>
              <a:pPr/>
              <a:t>‹#›</a:t>
            </a:fld>
            <a:endParaRPr lang="uk-UA"/>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EAB36654-786D-4B84-B330-4B6B485586F1}" type="datetimeFigureOut">
              <a:rPr lang="uk-UA" smtClean="0"/>
              <a:pPr/>
              <a:t>13.02.2013</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39E4BDF9-0200-430C-8753-A42713F00A10}" type="slidenum">
              <a:rPr lang="uk-UA" smtClean="0"/>
              <a:pPr/>
              <a:t>‹#›</a:t>
            </a:fld>
            <a:endParaRPr lang="uk-U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tIns="45720" anchor="b"/>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EAB36654-786D-4B84-B330-4B6B485586F1}" type="datetimeFigureOut">
              <a:rPr lang="uk-UA" smtClean="0"/>
              <a:pPr/>
              <a:t>13.02.2013</a:t>
            </a:fld>
            <a:endParaRPr lang="uk-UA"/>
          </a:p>
        </p:txBody>
      </p:sp>
      <p:sp>
        <p:nvSpPr>
          <p:cNvPr id="8" name="Нижний колонтитул 7"/>
          <p:cNvSpPr>
            <a:spLocks noGrp="1"/>
          </p:cNvSpPr>
          <p:nvPr>
            <p:ph type="ftr" sz="quarter" idx="11"/>
          </p:nvPr>
        </p:nvSpPr>
        <p:spPr/>
        <p:txBody>
          <a:bodyPr/>
          <a:lstStyle/>
          <a:p>
            <a:endParaRPr lang="uk-UA"/>
          </a:p>
        </p:txBody>
      </p:sp>
      <p:sp>
        <p:nvSpPr>
          <p:cNvPr id="9" name="Номер слайда 8"/>
          <p:cNvSpPr>
            <a:spLocks noGrp="1"/>
          </p:cNvSpPr>
          <p:nvPr>
            <p:ph type="sldNum" sz="quarter" idx="12"/>
          </p:nvPr>
        </p:nvSpPr>
        <p:spPr/>
        <p:txBody>
          <a:bodyPr/>
          <a:lstStyle/>
          <a:p>
            <a:fld id="{39E4BDF9-0200-430C-8753-A42713F00A10}" type="slidenum">
              <a:rPr lang="uk-UA" smtClean="0"/>
              <a:pPr/>
              <a:t>‹#›</a:t>
            </a:fld>
            <a:endParaRPr lang="uk-U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EAB36654-786D-4B84-B330-4B6B485586F1}" type="datetimeFigureOut">
              <a:rPr lang="uk-UA" smtClean="0"/>
              <a:pPr/>
              <a:t>13.02.2013</a:t>
            </a:fld>
            <a:endParaRPr lang="uk-UA"/>
          </a:p>
        </p:txBody>
      </p:sp>
      <p:sp>
        <p:nvSpPr>
          <p:cNvPr id="4" name="Нижний колонтитул 3"/>
          <p:cNvSpPr>
            <a:spLocks noGrp="1"/>
          </p:cNvSpPr>
          <p:nvPr>
            <p:ph type="ftr" sz="quarter" idx="11"/>
          </p:nvPr>
        </p:nvSpPr>
        <p:spPr/>
        <p:txBody>
          <a:bodyPr/>
          <a:lstStyle/>
          <a:p>
            <a:endParaRPr lang="uk-UA"/>
          </a:p>
        </p:txBody>
      </p:sp>
      <p:sp>
        <p:nvSpPr>
          <p:cNvPr id="5" name="Номер слайда 4"/>
          <p:cNvSpPr>
            <a:spLocks noGrp="1"/>
          </p:cNvSpPr>
          <p:nvPr>
            <p:ph type="sldNum" sz="quarter" idx="12"/>
          </p:nvPr>
        </p:nvSpPr>
        <p:spPr/>
        <p:txBody>
          <a:bodyPr/>
          <a:lstStyle/>
          <a:p>
            <a:fld id="{39E4BDF9-0200-430C-8753-A42713F00A10}" type="slidenum">
              <a:rPr lang="uk-UA" smtClean="0"/>
              <a:pPr/>
              <a:t>‹#›</a:t>
            </a:fld>
            <a:endParaRPr lang="uk-U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EAB36654-786D-4B84-B330-4B6B485586F1}" type="datetimeFigureOut">
              <a:rPr lang="uk-UA" smtClean="0"/>
              <a:pPr/>
              <a:t>13.02.2013</a:t>
            </a:fld>
            <a:endParaRPr lang="uk-UA"/>
          </a:p>
        </p:txBody>
      </p:sp>
      <p:sp>
        <p:nvSpPr>
          <p:cNvPr id="3" name="Нижний колонтитул 2"/>
          <p:cNvSpPr>
            <a:spLocks noGrp="1"/>
          </p:cNvSpPr>
          <p:nvPr>
            <p:ph type="ftr" sz="quarter" idx="11"/>
          </p:nvPr>
        </p:nvSpPr>
        <p:spPr/>
        <p:txBody>
          <a:bodyPr/>
          <a:lstStyle/>
          <a:p>
            <a:endParaRPr lang="uk-UA"/>
          </a:p>
        </p:txBody>
      </p:sp>
      <p:sp>
        <p:nvSpPr>
          <p:cNvPr id="4" name="Номер слайда 3"/>
          <p:cNvSpPr>
            <a:spLocks noGrp="1"/>
          </p:cNvSpPr>
          <p:nvPr>
            <p:ph type="sldNum" sz="quarter" idx="12"/>
          </p:nvPr>
        </p:nvSpPr>
        <p:spPr/>
        <p:txBody>
          <a:bodyPr/>
          <a:lstStyle/>
          <a:p>
            <a:fld id="{39E4BDF9-0200-430C-8753-A42713F00A10}" type="slidenum">
              <a:rPr lang="uk-UA" smtClean="0"/>
              <a:pPr/>
              <a:t>‹#›</a:t>
            </a:fld>
            <a:endParaRPr lang="uk-U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EAB36654-786D-4B84-B330-4B6B485586F1}" type="datetimeFigureOut">
              <a:rPr lang="uk-UA" smtClean="0"/>
              <a:pPr/>
              <a:t>13.02.2013</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39E4BDF9-0200-430C-8753-A42713F00A10}" type="slidenum">
              <a:rPr lang="uk-UA" smtClean="0"/>
              <a:pPr/>
              <a:t>‹#›</a:t>
            </a:fld>
            <a:endParaRPr lang="uk-U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9" name="Прямоугольник с одним вырезанным скругленным углом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Прямоугольный треугольник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Заголовок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ru-RU" smtClean="0"/>
              <a:t>Образец заголовка</a:t>
            </a:r>
            <a:endParaRPr kumimoji="0" lang="en-US"/>
          </a:p>
        </p:txBody>
      </p:sp>
      <p:sp>
        <p:nvSpPr>
          <p:cNvPr id="4" name="Текст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EAB36654-786D-4B84-B330-4B6B485586F1}" type="datetimeFigureOut">
              <a:rPr lang="uk-UA" smtClean="0"/>
              <a:pPr/>
              <a:t>13.02.2013</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a:xfrm>
            <a:off x="8077200" y="6356350"/>
            <a:ext cx="609600" cy="365125"/>
          </a:xfrm>
        </p:spPr>
        <p:txBody>
          <a:bodyPr/>
          <a:lstStyle/>
          <a:p>
            <a:fld id="{39E4BDF9-0200-430C-8753-A42713F00A10}" type="slidenum">
              <a:rPr lang="uk-UA" smtClean="0"/>
              <a:pPr/>
              <a:t>‹#›</a:t>
            </a:fld>
            <a:endParaRPr lang="uk-UA"/>
          </a:p>
        </p:txBody>
      </p:sp>
      <p:sp>
        <p:nvSpPr>
          <p:cNvPr id="3" name="Рисунок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ru-RU" smtClean="0"/>
              <a:t>Вставка рисунка</a:t>
            </a:r>
            <a:endParaRPr kumimoji="0" lang="en-US" dirty="0"/>
          </a:p>
        </p:txBody>
      </p:sp>
      <p:sp>
        <p:nvSpPr>
          <p:cNvPr id="10" name="Полилиния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Полилиния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Полилиния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Полилиния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Заголовок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ru-RU" smtClean="0"/>
              <a:t>Образец заголовка</a:t>
            </a:r>
            <a:endParaRPr kumimoji="0" lang="en-US"/>
          </a:p>
        </p:txBody>
      </p:sp>
      <p:sp>
        <p:nvSpPr>
          <p:cNvPr id="30" name="Текст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Дата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AB36654-786D-4B84-B330-4B6B485586F1}" type="datetimeFigureOut">
              <a:rPr lang="uk-UA" smtClean="0"/>
              <a:pPr/>
              <a:t>13.02.2013</a:t>
            </a:fld>
            <a:endParaRPr lang="uk-UA"/>
          </a:p>
        </p:txBody>
      </p:sp>
      <p:sp>
        <p:nvSpPr>
          <p:cNvPr id="22" name="Нижний колонтитул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uk-UA"/>
          </a:p>
        </p:txBody>
      </p:sp>
      <p:sp>
        <p:nvSpPr>
          <p:cNvPr id="18" name="Номер слайда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39E4BDF9-0200-430C-8753-A42713F00A10}" type="slidenum">
              <a:rPr lang="uk-UA" smtClean="0"/>
              <a:pPr/>
              <a:t>‹#›</a:t>
            </a:fld>
            <a:endParaRPr lang="uk-UA"/>
          </a:p>
        </p:txBody>
      </p:sp>
      <p:grpSp>
        <p:nvGrpSpPr>
          <p:cNvPr id="2" name="Группа 1"/>
          <p:cNvGrpSpPr/>
          <p:nvPr/>
        </p:nvGrpSpPr>
        <p:grpSpPr>
          <a:xfrm>
            <a:off x="-19017" y="202408"/>
            <a:ext cx="9180548" cy="649224"/>
            <a:chOff x="-19045" y="216550"/>
            <a:chExt cx="9180548" cy="649224"/>
          </a:xfrm>
        </p:grpSpPr>
        <p:sp>
          <p:nvSpPr>
            <p:cNvPr id="12" name="Полилиния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Полилиния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2.mp3"/><Relationship Id="rId7" Type="http://schemas.openxmlformats.org/officeDocument/2006/relationships/image" Target="../media/image7.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jpeg"/><Relationship Id="rId5" Type="http://schemas.openxmlformats.org/officeDocument/2006/relationships/slideLayout" Target="../slideLayouts/slideLayout2.xml"/><Relationship Id="rId4" Type="http://schemas.openxmlformats.org/officeDocument/2006/relationships/audio" Target="../media/media2.mp3"/><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4.wmv"/><Relationship Id="rId7"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6" Type="http://schemas.openxmlformats.org/officeDocument/2006/relationships/video" Target="../media/media5.wmv"/><Relationship Id="rId5" Type="http://schemas.microsoft.com/office/2007/relationships/media" Target="../media/media5.wmv"/><Relationship Id="rId10" Type="http://schemas.openxmlformats.org/officeDocument/2006/relationships/image" Target="../media/image12.png"/><Relationship Id="rId4" Type="http://schemas.openxmlformats.org/officeDocument/2006/relationships/video" Target="../media/media4.wmv"/><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microsoft.com/office/2007/relationships/media" Target="../media/media7.wmv"/><Relationship Id="rId7" Type="http://schemas.openxmlformats.org/officeDocument/2006/relationships/image" Target="../media/image14.png"/><Relationship Id="rId2" Type="http://schemas.openxmlformats.org/officeDocument/2006/relationships/video" Target="../media/media6.wmv"/><Relationship Id="rId1" Type="http://schemas.microsoft.com/office/2007/relationships/media" Target="../media/media6.wmv"/><Relationship Id="rId6" Type="http://schemas.openxmlformats.org/officeDocument/2006/relationships/image" Target="../media/image13.png"/><Relationship Id="rId5" Type="http://schemas.openxmlformats.org/officeDocument/2006/relationships/slideLayout" Target="../slideLayouts/slideLayout2.xml"/><Relationship Id="rId4" Type="http://schemas.openxmlformats.org/officeDocument/2006/relationships/video" Target="../media/media7.wm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15616" y="1052736"/>
            <a:ext cx="7059560" cy="3284984"/>
          </a:xfrm>
        </p:spPr>
        <p:txBody>
          <a:bodyPr>
            <a:normAutofit fontScale="90000"/>
          </a:bodyPr>
          <a:lstStyle/>
          <a:p>
            <a:pPr algn="ctr">
              <a:spcBef>
                <a:spcPts val="4800"/>
              </a:spcBef>
              <a:spcAft>
                <a:spcPts val="600"/>
              </a:spcAft>
            </a:pPr>
            <a:r>
              <a:rPr lang="uk-UA" dirty="0" smtClean="0">
                <a:latin typeface="Times New Roman" pitchFamily="18" charset="0"/>
                <a:cs typeface="Times New Roman" pitchFamily="18" charset="0"/>
              </a:rPr>
              <a:t>Естетичні смаки та особливості характеру карпатських українців</a:t>
            </a:r>
            <a:br>
              <a:rPr lang="uk-UA" dirty="0" smtClean="0">
                <a:latin typeface="Times New Roman" pitchFamily="18" charset="0"/>
                <a:cs typeface="Times New Roman" pitchFamily="18" charset="0"/>
              </a:rPr>
            </a:br>
            <a:r>
              <a:rPr lang="uk-UA" sz="3600" dirty="0" smtClean="0">
                <a:solidFill>
                  <a:srgbClr val="AE2C2C"/>
                </a:solidFill>
                <a:latin typeface="Times New Roman" pitchFamily="18" charset="0"/>
                <a:cs typeface="Times New Roman" pitchFamily="18" charset="0"/>
              </a:rPr>
              <a:t>за твором М.Коцюбинського “Тіні забутих предків”</a:t>
            </a:r>
            <a:endParaRPr lang="uk-UA" sz="3600" dirty="0">
              <a:solidFill>
                <a:srgbClr val="AE2C2C"/>
              </a:solidFill>
              <a:latin typeface="Times New Roman" pitchFamily="18" charset="0"/>
              <a:cs typeface="Times New Roman" pitchFamily="18" charset="0"/>
            </a:endParaRPr>
          </a:p>
        </p:txBody>
      </p:sp>
      <p:sp>
        <p:nvSpPr>
          <p:cNvPr id="4" name="TextBox 3"/>
          <p:cNvSpPr txBox="1"/>
          <p:nvPr/>
        </p:nvSpPr>
        <p:spPr>
          <a:xfrm>
            <a:off x="5796136" y="5013176"/>
            <a:ext cx="2808312" cy="1323439"/>
          </a:xfrm>
          <a:prstGeom prst="rect">
            <a:avLst/>
          </a:prstGeom>
          <a:noFill/>
        </p:spPr>
        <p:txBody>
          <a:bodyPr wrap="square" rtlCol="0">
            <a:spAutoFit/>
          </a:bodyPr>
          <a:lstStyle/>
          <a:p>
            <a:r>
              <a:rPr lang="uk-UA" sz="2000" dirty="0" smtClean="0">
                <a:solidFill>
                  <a:srgbClr val="783B2A"/>
                </a:solidFill>
                <a:latin typeface="Times New Roman" pitchFamily="18" charset="0"/>
                <a:cs typeface="Times New Roman" pitchFamily="18" charset="0"/>
              </a:rPr>
              <a:t>Підготували:</a:t>
            </a:r>
          </a:p>
          <a:p>
            <a:r>
              <a:rPr lang="uk-UA" sz="2000" dirty="0" smtClean="0">
                <a:solidFill>
                  <a:srgbClr val="783B2A"/>
                </a:solidFill>
                <a:latin typeface="Times New Roman" pitchFamily="18" charset="0"/>
                <a:cs typeface="Times New Roman" pitchFamily="18" charset="0"/>
              </a:rPr>
              <a:t>учениці 10-А класу</a:t>
            </a:r>
          </a:p>
          <a:p>
            <a:r>
              <a:rPr lang="uk-UA" sz="2000" dirty="0" smtClean="0">
                <a:solidFill>
                  <a:srgbClr val="783B2A"/>
                </a:solidFill>
                <a:latin typeface="Times New Roman" pitchFamily="18" charset="0"/>
                <a:cs typeface="Times New Roman" pitchFamily="18" charset="0"/>
              </a:rPr>
              <a:t>Вепрук Анастасія</a:t>
            </a:r>
          </a:p>
          <a:p>
            <a:r>
              <a:rPr lang="uk-UA" sz="2000" dirty="0" smtClean="0">
                <a:solidFill>
                  <a:srgbClr val="783B2A"/>
                </a:solidFill>
                <a:latin typeface="Times New Roman" pitchFamily="18" charset="0"/>
                <a:cs typeface="Times New Roman" pitchFamily="18" charset="0"/>
              </a:rPr>
              <a:t>Мельниченко Анастасія</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59732" y="410192"/>
            <a:ext cx="2520280" cy="934286"/>
          </a:xfrm>
        </p:spPr>
        <p:txBody>
          <a:bodyPr>
            <a:normAutofit/>
          </a:bodyPr>
          <a:lstStyle/>
          <a:p>
            <a:r>
              <a:rPr lang="uk-UA" sz="5600" b="1" dirty="0" smtClean="0">
                <a:solidFill>
                  <a:srgbClr val="C32D2E">
                    <a:tint val="90000"/>
                    <a:satMod val="120000"/>
                  </a:srgbClr>
                </a:solidFill>
                <a:effectLst>
                  <a:outerShdw blurRad="38100" dist="25400" dir="5400000" algn="tl" rotWithShape="0">
                    <a:srgbClr val="000000">
                      <a:alpha val="43000"/>
                    </a:srgbClr>
                  </a:outerShdw>
                </a:effectLst>
                <a:latin typeface="Times New Roman" pitchFamily="18" charset="0"/>
                <a:cs typeface="Times New Roman" pitchFamily="18" charset="0"/>
              </a:rPr>
              <a:t>Будівлі</a:t>
            </a:r>
            <a:endParaRPr lang="uk-UA" dirty="0">
              <a:latin typeface="Times New Roman" pitchFamily="18" charset="0"/>
              <a:cs typeface="Times New Roman" pitchFamily="18" charset="0"/>
            </a:endParaRPr>
          </a:p>
        </p:txBody>
      </p:sp>
      <p:pic>
        <p:nvPicPr>
          <p:cNvPr id="11" name="Содержимое 10" descr="1.jpg"/>
          <p:cNvPicPr>
            <a:picLocks noGrp="1" noChangeAspect="1"/>
          </p:cNvPicPr>
          <p:nvPr>
            <p:ph idx="1"/>
          </p:nvPr>
        </p:nvPicPr>
        <p:blipFill>
          <a:blip r:embed="rId2" cstate="print"/>
          <a:stretch>
            <a:fillRect/>
          </a:stretch>
        </p:blipFill>
        <p:spPr>
          <a:xfrm>
            <a:off x="6096442" y="1052736"/>
            <a:ext cx="2783809" cy="2016224"/>
          </a:xfrm>
        </p:spPr>
      </p:pic>
      <p:pic>
        <p:nvPicPr>
          <p:cNvPr id="13" name="Рисунок 12" descr="2.jpg"/>
          <p:cNvPicPr>
            <a:picLocks noChangeAspect="1"/>
          </p:cNvPicPr>
          <p:nvPr/>
        </p:nvPicPr>
        <p:blipFill>
          <a:blip r:embed="rId3" cstate="print"/>
          <a:stretch>
            <a:fillRect/>
          </a:stretch>
        </p:blipFill>
        <p:spPr>
          <a:xfrm>
            <a:off x="6143947" y="3573016"/>
            <a:ext cx="2736304" cy="1965514"/>
          </a:xfrm>
          <a:prstGeom prst="rect">
            <a:avLst/>
          </a:prstGeom>
        </p:spPr>
      </p:pic>
      <p:sp>
        <p:nvSpPr>
          <p:cNvPr id="19" name="TextBox 18"/>
          <p:cNvSpPr txBox="1"/>
          <p:nvPr/>
        </p:nvSpPr>
        <p:spPr>
          <a:xfrm>
            <a:off x="539552" y="1397302"/>
            <a:ext cx="5400600" cy="2862322"/>
          </a:xfrm>
          <a:prstGeom prst="rect">
            <a:avLst/>
          </a:prstGeom>
          <a:noFill/>
        </p:spPr>
        <p:txBody>
          <a:bodyPr wrap="square" rtlCol="0">
            <a:spAutoFit/>
          </a:bodyPr>
          <a:lstStyle/>
          <a:p>
            <a:pPr indent="360363"/>
            <a:r>
              <a:rPr lang="uk-UA" sz="2000" dirty="0">
                <a:latin typeface="Times New Roman" pitchFamily="18" charset="0"/>
                <a:cs typeface="Times New Roman" pitchFamily="18" charset="0"/>
              </a:rPr>
              <a:t>За типом </a:t>
            </a:r>
            <a:r>
              <a:rPr lang="uk-UA" sz="2000" dirty="0" smtClean="0">
                <a:latin typeface="Times New Roman" pitchFamily="18" charset="0"/>
                <a:cs typeface="Times New Roman" pitchFamily="18" charset="0"/>
              </a:rPr>
              <a:t>карпатські населені пункти здебільшого скупчено-гніздові. </a:t>
            </a:r>
            <a:r>
              <a:rPr lang="uk-UA" sz="2000" dirty="0">
                <a:latin typeface="Times New Roman" pitchFamily="18" charset="0"/>
                <a:cs typeface="Times New Roman" pitchFamily="18" charset="0"/>
              </a:rPr>
              <a:t>Залежно від конкретних місцевих умов вони розвивалися </a:t>
            </a:r>
            <a:r>
              <a:rPr lang="uk-UA" sz="2000" dirty="0" smtClean="0">
                <a:latin typeface="Times New Roman" pitchFamily="18" charset="0"/>
                <a:cs typeface="Times New Roman" pitchFamily="18" charset="0"/>
              </a:rPr>
              <a:t>як одно- </a:t>
            </a:r>
            <a:r>
              <a:rPr lang="uk-UA" sz="2000" dirty="0">
                <a:latin typeface="Times New Roman" pitchFamily="18" charset="0"/>
                <a:cs typeface="Times New Roman" pitchFamily="18" charset="0"/>
              </a:rPr>
              <a:t>і </a:t>
            </a:r>
            <a:r>
              <a:rPr lang="uk-UA" sz="2000" dirty="0" err="1" smtClean="0">
                <a:latin typeface="Times New Roman" pitchFamily="18" charset="0"/>
                <a:cs typeface="Times New Roman" pitchFamily="18" charset="0"/>
              </a:rPr>
              <a:t>багаторядові</a:t>
            </a:r>
            <a:r>
              <a:rPr lang="uk-UA" sz="2000" dirty="0">
                <a:latin typeface="Times New Roman" pitchFamily="18" charset="0"/>
                <a:cs typeface="Times New Roman" pitchFamily="18" charset="0"/>
              </a:rPr>
              <a:t>, прирічкові та придорожні. </a:t>
            </a:r>
            <a:endParaRPr lang="uk-UA" sz="2000" dirty="0" smtClean="0">
              <a:latin typeface="Times New Roman" pitchFamily="18" charset="0"/>
              <a:cs typeface="Times New Roman" pitchFamily="18" charset="0"/>
            </a:endParaRPr>
          </a:p>
          <a:p>
            <a:pPr indent="360363"/>
            <a:r>
              <a:rPr lang="uk-UA" sz="2000" dirty="0" smtClean="0">
                <a:latin typeface="Times New Roman" pitchFamily="18" charset="0"/>
                <a:cs typeface="Times New Roman" pitchFamily="18" charset="0"/>
              </a:rPr>
              <a:t>До </a:t>
            </a:r>
            <a:r>
              <a:rPr lang="uk-UA" sz="2000" dirty="0">
                <a:latin typeface="Times New Roman" pitchFamily="18" charset="0"/>
                <a:cs typeface="Times New Roman" pitchFamily="18" charset="0"/>
              </a:rPr>
              <a:t>складу української садиби в Карпатах періоду входили двір і город</a:t>
            </a:r>
            <a:r>
              <a:rPr lang="uk-UA" sz="2000" dirty="0" smtClean="0">
                <a:latin typeface="Times New Roman" pitchFamily="18" charset="0"/>
                <a:cs typeface="Times New Roman" pitchFamily="18" charset="0"/>
              </a:rPr>
              <a:t>.</a:t>
            </a:r>
          </a:p>
          <a:p>
            <a:pPr indent="360363"/>
            <a:r>
              <a:rPr lang="uk-UA" sz="2000" dirty="0">
                <a:latin typeface="Times New Roman" pitchFamily="18" charset="0"/>
                <a:cs typeface="Times New Roman" pitchFamily="18" charset="0"/>
              </a:rPr>
              <a:t>Встановлено, що в українців Карпат у XIX - на початку XX ст. риті двори з двома типами забудови: вільним і зімкнутим.</a:t>
            </a:r>
          </a:p>
        </p:txBody>
      </p:sp>
      <p:pic>
        <p:nvPicPr>
          <p:cNvPr id="6" name="Рисунок 5" descr="3.jpg"/>
          <p:cNvPicPr>
            <a:picLocks noChangeAspect="1"/>
          </p:cNvPicPr>
          <p:nvPr/>
        </p:nvPicPr>
        <p:blipFill>
          <a:blip r:embed="rId4" cstate="print"/>
          <a:stretch>
            <a:fillRect/>
          </a:stretch>
        </p:blipFill>
        <p:spPr>
          <a:xfrm>
            <a:off x="3267702" y="4576197"/>
            <a:ext cx="2672450" cy="1924665"/>
          </a:xfrm>
          <a:prstGeom prst="rect">
            <a:avLst/>
          </a:prstGeom>
        </p:spPr>
      </p:pic>
      <p:pic>
        <p:nvPicPr>
          <p:cNvPr id="7" name="Рисунок 6" descr="4.jpg"/>
          <p:cNvPicPr>
            <a:picLocks noChangeAspect="1"/>
          </p:cNvPicPr>
          <p:nvPr/>
        </p:nvPicPr>
        <p:blipFill>
          <a:blip r:embed="rId5" cstate="print"/>
          <a:stretch>
            <a:fillRect/>
          </a:stretch>
        </p:blipFill>
        <p:spPr>
          <a:xfrm>
            <a:off x="255595" y="4326774"/>
            <a:ext cx="2808312" cy="2017238"/>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23728" y="476672"/>
            <a:ext cx="4608512" cy="926976"/>
          </a:xfrm>
        </p:spPr>
        <p:txBody>
          <a:bodyPr/>
          <a:lstStyle/>
          <a:p>
            <a:r>
              <a:rPr lang="uk-UA" sz="5400" b="1" dirty="0" smtClean="0">
                <a:solidFill>
                  <a:srgbClr val="C32D2E">
                    <a:tint val="90000"/>
                    <a:satMod val="120000"/>
                  </a:srgbClr>
                </a:solidFill>
                <a:effectLst>
                  <a:outerShdw blurRad="38100" dist="25400" dir="5400000" algn="tl" rotWithShape="0">
                    <a:srgbClr val="000000">
                      <a:alpha val="43000"/>
                    </a:srgbClr>
                  </a:outerShdw>
                </a:effectLst>
                <a:latin typeface="Times New Roman" pitchFamily="18" charset="0"/>
                <a:cs typeface="Times New Roman" pitchFamily="18" charset="0"/>
              </a:rPr>
              <a:t>Храмові свята</a:t>
            </a:r>
            <a:endParaRPr lang="uk-UA" dirty="0"/>
          </a:p>
        </p:txBody>
      </p:sp>
      <p:sp>
        <p:nvSpPr>
          <p:cNvPr id="3" name="Содержимое 2"/>
          <p:cNvSpPr>
            <a:spLocks noGrp="1"/>
          </p:cNvSpPr>
          <p:nvPr>
            <p:ph idx="1"/>
          </p:nvPr>
        </p:nvSpPr>
        <p:spPr>
          <a:xfrm>
            <a:off x="467544" y="1484784"/>
            <a:ext cx="8424936" cy="5040560"/>
          </a:xfrm>
        </p:spPr>
        <p:txBody>
          <a:bodyPr>
            <a:noAutofit/>
          </a:bodyPr>
          <a:lstStyle/>
          <a:p>
            <a:pPr marL="0" indent="360363">
              <a:lnSpc>
                <a:spcPct val="120000"/>
              </a:lnSpc>
              <a:buNone/>
            </a:pPr>
            <a:r>
              <a:rPr lang="uk-UA" sz="1800" dirty="0" smtClean="0">
                <a:latin typeface="Times New Roman" pitchFamily="18" charset="0"/>
                <a:cs typeface="Times New Roman" pitchFamily="18" charset="0"/>
              </a:rPr>
              <a:t>З-поміж традиційних форм контактування членів громади між собою, а також з членами сусідніх громад були взаємні гостини в дні храмових свят. Як правило, кожна церковна громада двічі на рік мала храмове свято. Одне — як традиційне від часів давньої церкви, інше — як день посвяти діючої церкви (або як день чудотворної ікони, цілющої сили святої води та ін.). </a:t>
            </a:r>
          </a:p>
          <a:p>
            <a:pPr marL="0" indent="360363">
              <a:lnSpc>
                <a:spcPct val="120000"/>
              </a:lnSpc>
              <a:buNone/>
            </a:pPr>
            <a:r>
              <a:rPr lang="uk-UA" sz="1800" dirty="0" smtClean="0">
                <a:latin typeface="Times New Roman" pitchFamily="18" charset="0"/>
                <a:cs typeface="Times New Roman" pitchFamily="18" charset="0"/>
              </a:rPr>
              <a:t>Храмові свята найчастіше припадали на теплу пору року: весняного Миколу, літнього Івана, святих Петра і Павла, святого Іллю, Чесного Хреста, Першу і Другу Пречисту тощо. Таке свято шанувалося не лише мешканцями села,— до нього готувалися родичі і знайомі з інших сіл. Вже зранку із сусідніх сіл до села "храмового празника" йшли або їхали підводами святково одягнуті люди. На цвинтарі біля церкви з'являлися торговці дитячими забавками, солодощами, хрестиками, іконками, книжками. Тут же сиділи кобзарі й лірники, ворожки і каліки або й фокусники. Разом із священиком церкви відправляли службу ще кілька священиків (п'ять-сім) із сусідніх сіл, а інколи і архієрей.</a:t>
            </a:r>
            <a:endParaRPr lang="uk-UA" sz="18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87624" y="836712"/>
            <a:ext cx="6840760" cy="936104"/>
          </a:xfrm>
        </p:spPr>
        <p:txBody>
          <a:bodyPr>
            <a:normAutofit fontScale="90000"/>
          </a:bodyPr>
          <a:lstStyle/>
          <a:p>
            <a:pPr algn="ctr"/>
            <a:r>
              <a:rPr lang="uk-UA" sz="5600" b="1" dirty="0" smtClean="0">
                <a:solidFill>
                  <a:srgbClr val="C32D2E">
                    <a:tint val="90000"/>
                    <a:satMod val="120000"/>
                  </a:srgbClr>
                </a:solidFill>
                <a:effectLst>
                  <a:outerShdw blurRad="38100" dist="25400" dir="5400000" algn="tl" rotWithShape="0">
                    <a:srgbClr val="000000">
                      <a:alpha val="43000"/>
                    </a:srgbClr>
                  </a:outerShdw>
                </a:effectLst>
                <a:latin typeface="Times New Roman" pitchFamily="18" charset="0"/>
                <a:cs typeface="Times New Roman" pitchFamily="18" charset="0"/>
              </a:rPr>
              <a:t>Музичні інструменти</a:t>
            </a:r>
            <a:endParaRPr lang="uk-UA" dirty="0">
              <a:latin typeface="Times New Roman" pitchFamily="18" charset="0"/>
              <a:cs typeface="Times New Roman" pitchFamily="18" charset="0"/>
            </a:endParaRPr>
          </a:p>
        </p:txBody>
      </p:sp>
      <p:pic>
        <p:nvPicPr>
          <p:cNvPr id="5" name="Рисунок 4" descr="dvodentsivka.jpg"/>
          <p:cNvPicPr>
            <a:picLocks noChangeAspect="1"/>
          </p:cNvPicPr>
          <p:nvPr/>
        </p:nvPicPr>
        <p:blipFill>
          <a:blip r:embed="rId6" cstate="print"/>
          <a:stretch>
            <a:fillRect/>
          </a:stretch>
        </p:blipFill>
        <p:spPr>
          <a:xfrm>
            <a:off x="1463553" y="3861048"/>
            <a:ext cx="2604391" cy="187452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6" name="Рисунок 5" descr="IMG_7744.jpg"/>
          <p:cNvPicPr>
            <a:picLocks noChangeAspect="1"/>
          </p:cNvPicPr>
          <p:nvPr/>
        </p:nvPicPr>
        <p:blipFill>
          <a:blip r:embed="rId7" cstate="print"/>
          <a:stretch>
            <a:fillRect/>
          </a:stretch>
        </p:blipFill>
        <p:spPr>
          <a:xfrm>
            <a:off x="6012160" y="2024844"/>
            <a:ext cx="2736304" cy="205222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8" name="TextBox 7"/>
          <p:cNvSpPr txBox="1"/>
          <p:nvPr/>
        </p:nvSpPr>
        <p:spPr>
          <a:xfrm>
            <a:off x="395536" y="1988840"/>
            <a:ext cx="4680520" cy="1200329"/>
          </a:xfrm>
          <a:prstGeom prst="rect">
            <a:avLst/>
          </a:prstGeom>
          <a:noFill/>
        </p:spPr>
        <p:txBody>
          <a:bodyPr wrap="square" rtlCol="0">
            <a:spAutoFit/>
          </a:bodyPr>
          <a:lstStyle/>
          <a:p>
            <a:pPr indent="269875"/>
            <a:r>
              <a:rPr lang="uk-UA" sz="2400" dirty="0" smtClean="0">
                <a:latin typeface="Times New Roman" pitchFamily="18" charset="0"/>
                <a:cs typeface="Times New Roman" pitchFamily="18" charset="0"/>
              </a:rPr>
              <a:t>Найпоширенішими музичними інструментами в Карпатах були денцівки і флояри.</a:t>
            </a:r>
          </a:p>
        </p:txBody>
      </p:sp>
      <p:pic>
        <p:nvPicPr>
          <p:cNvPr id="9" name="maksim_berezhnyuk_gutsulska_dentsivka_-_gutsulka_fragment_get-tune_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683568" y="5229200"/>
            <a:ext cx="576064" cy="576064"/>
          </a:xfrm>
          <a:prstGeom prst="rect">
            <a:avLst/>
          </a:prstGeom>
        </p:spPr>
      </p:pic>
      <p:sp>
        <p:nvSpPr>
          <p:cNvPr id="10" name="TextBox 9"/>
          <p:cNvSpPr txBox="1"/>
          <p:nvPr/>
        </p:nvSpPr>
        <p:spPr>
          <a:xfrm>
            <a:off x="1907704" y="5877273"/>
            <a:ext cx="1512168" cy="461665"/>
          </a:xfrm>
          <a:prstGeom prst="rect">
            <a:avLst/>
          </a:prstGeom>
          <a:noFill/>
        </p:spPr>
        <p:txBody>
          <a:bodyPr wrap="square" rtlCol="0">
            <a:spAutoFit/>
          </a:bodyPr>
          <a:lstStyle/>
          <a:p>
            <a:r>
              <a:rPr lang="uk-UA" sz="2400" dirty="0" smtClean="0">
                <a:latin typeface="Times New Roman" pitchFamily="18" charset="0"/>
                <a:cs typeface="Times New Roman" pitchFamily="18" charset="0"/>
              </a:rPr>
              <a:t>Денцівка</a:t>
            </a:r>
            <a:endParaRPr lang="uk-UA" sz="2400" dirty="0">
              <a:latin typeface="Times New Roman" pitchFamily="18" charset="0"/>
              <a:cs typeface="Times New Roman" pitchFamily="18" charset="0"/>
            </a:endParaRPr>
          </a:p>
        </p:txBody>
      </p:sp>
      <p:pic>
        <p:nvPicPr>
          <p:cNvPr id="12" name="Kornіy_Dara_-_315_Floyara__(get-tune.ne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cstate="print"/>
          <a:stretch>
            <a:fillRect/>
          </a:stretch>
        </p:blipFill>
        <p:spPr>
          <a:xfrm>
            <a:off x="5220072" y="3573016"/>
            <a:ext cx="576064" cy="576064"/>
          </a:xfrm>
          <a:prstGeom prst="rect">
            <a:avLst/>
          </a:prstGeom>
        </p:spPr>
      </p:pic>
      <p:sp>
        <p:nvSpPr>
          <p:cNvPr id="13" name="TextBox 12"/>
          <p:cNvSpPr txBox="1"/>
          <p:nvPr/>
        </p:nvSpPr>
        <p:spPr>
          <a:xfrm>
            <a:off x="6804248" y="4149080"/>
            <a:ext cx="1080120" cy="461665"/>
          </a:xfrm>
          <a:prstGeom prst="rect">
            <a:avLst/>
          </a:prstGeom>
          <a:noFill/>
        </p:spPr>
        <p:txBody>
          <a:bodyPr wrap="square" rtlCol="0">
            <a:spAutoFit/>
          </a:bodyPr>
          <a:lstStyle/>
          <a:p>
            <a:r>
              <a:rPr lang="uk-UA" sz="2400" dirty="0" smtClean="0">
                <a:latin typeface="Times New Roman" pitchFamily="18" charset="0"/>
                <a:cs typeface="Times New Roman" pitchFamily="18" charset="0"/>
              </a:rPr>
              <a:t>Флояр</a:t>
            </a:r>
            <a:endParaRPr lang="uk-UA" sz="24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7082" fill="hold"/>
                                        <p:tgtEl>
                                          <p:spTgt spid="9"/>
                                        </p:tgtEl>
                                      </p:cBhvr>
                                    </p:cmd>
                                  </p:childTnLst>
                                </p:cTn>
                              </p:par>
                            </p:childTnLst>
                          </p:cTn>
                        </p:par>
                      </p:childTnLst>
                    </p:cTn>
                  </p:par>
                </p:childTnLst>
              </p:cTn>
              <p:nextCondLst>
                <p:cond evt="onClick" delay="0">
                  <p:tgtEl>
                    <p:spTgt spid="9"/>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43892" fill="hold"/>
                                        <p:tgtEl>
                                          <p:spTgt spid="12"/>
                                        </p:tgtEl>
                                      </p:cBhvr>
                                    </p:cmd>
                                  </p:childTnLst>
                                </p:cTn>
                              </p:par>
                            </p:childTnLst>
                          </p:cTn>
                        </p:par>
                      </p:childTnLst>
                    </p:cTn>
                  </p:par>
                </p:childTnLst>
              </p:cTn>
              <p:nextCondLst>
                <p:cond evt="onClick" delay="0">
                  <p:tgtEl>
                    <p:spTgt spid="12"/>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15616" y="771979"/>
            <a:ext cx="6840760" cy="936104"/>
          </a:xfrm>
        </p:spPr>
        <p:txBody>
          <a:bodyPr>
            <a:normAutofit/>
          </a:bodyPr>
          <a:lstStyle/>
          <a:p>
            <a:pPr algn="ctr"/>
            <a:r>
              <a:rPr lang="uk-UA" sz="5600" b="1" dirty="0" smtClean="0">
                <a:solidFill>
                  <a:srgbClr val="C32D2E">
                    <a:tint val="90000"/>
                    <a:satMod val="120000"/>
                  </a:srgbClr>
                </a:solidFill>
                <a:effectLst>
                  <a:outerShdw blurRad="38100" dist="25400" dir="5400000" algn="tl" rotWithShape="0">
                    <a:srgbClr val="000000">
                      <a:alpha val="43000"/>
                    </a:srgbClr>
                  </a:outerShdw>
                </a:effectLst>
                <a:latin typeface="Times New Roman" pitchFamily="18" charset="0"/>
                <a:cs typeface="Times New Roman" pitchFamily="18" charset="0"/>
              </a:rPr>
              <a:t>Пісні та коломийки</a:t>
            </a:r>
            <a:endParaRPr lang="uk-UA" dirty="0">
              <a:latin typeface="Times New Roman" pitchFamily="18" charset="0"/>
              <a:cs typeface="Times New Roman" pitchFamily="18" charset="0"/>
            </a:endParaRPr>
          </a:p>
        </p:txBody>
      </p:sp>
      <p:pic>
        <p:nvPicPr>
          <p:cNvPr id="3" name="Фильм_0001.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cstate="print"/>
          <a:stretch>
            <a:fillRect/>
          </a:stretch>
        </p:blipFill>
        <p:spPr>
          <a:xfrm>
            <a:off x="179511" y="1845079"/>
            <a:ext cx="3264023" cy="2448017"/>
          </a:xfrm>
          <a:prstGeom prst="rect">
            <a:avLst/>
          </a:prstGeom>
        </p:spPr>
      </p:pic>
      <p:pic>
        <p:nvPicPr>
          <p:cNvPr id="4" name="Фильм2.wm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cstate="print"/>
          <a:stretch>
            <a:fillRect/>
          </a:stretch>
        </p:blipFill>
        <p:spPr>
          <a:xfrm>
            <a:off x="4788024" y="1845079"/>
            <a:ext cx="3264023" cy="2448017"/>
          </a:xfrm>
          <a:prstGeom prst="rect">
            <a:avLst/>
          </a:prstGeom>
        </p:spPr>
      </p:pic>
      <p:pic>
        <p:nvPicPr>
          <p:cNvPr id="5" name="Фильм.wmv">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0" cstate="print"/>
          <a:stretch>
            <a:fillRect/>
          </a:stretch>
        </p:blipFill>
        <p:spPr>
          <a:xfrm>
            <a:off x="2771800" y="4430092"/>
            <a:ext cx="3240020" cy="243001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fullScrn="1">
              <p:cMediaNode>
                <p:cTn id="13" fill="hold" display="0">
                  <p:stCondLst>
                    <p:cond delay="indefinite"/>
                  </p:stCondLst>
                  <p:endCondLst>
                    <p:cond evt="onNext" delay="0">
                      <p:tgtEl>
                        <p:sldTgt/>
                      </p:tgtEl>
                    </p:cond>
                    <p:cond evt="onPrev" delay="0">
                      <p:tgtEl>
                        <p:sldTgt/>
                      </p:tgtEl>
                    </p:cond>
                  </p:endCondLst>
                </p:cTn>
                <p:tgtEl>
                  <p:spTgt spid="4"/>
                </p:tgtEl>
              </p:cMediaNode>
            </p:video>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5"/>
                                        </p:tgtEl>
                                      </p:cBhvr>
                                    </p:cmd>
                                  </p:childTnLst>
                                </p:cTn>
                              </p:par>
                            </p:childTnLst>
                          </p:cTn>
                        </p:par>
                      </p:childTnLst>
                    </p:cTn>
                  </p:par>
                </p:childTnLst>
              </p:cTn>
              <p:nextCondLst>
                <p:cond evt="onClick" delay="0">
                  <p:tgtEl>
                    <p:spTgt spid="5"/>
                  </p:tgtEl>
                </p:cond>
              </p:nextCondLst>
            </p:seq>
            <p:video fullScrn="1">
              <p:cMediaNode>
                <p:cTn id="19"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15616" y="692696"/>
            <a:ext cx="6840760" cy="936104"/>
          </a:xfrm>
        </p:spPr>
        <p:txBody>
          <a:bodyPr>
            <a:normAutofit/>
          </a:bodyPr>
          <a:lstStyle/>
          <a:p>
            <a:pPr algn="ctr"/>
            <a:r>
              <a:rPr lang="uk-UA" sz="5600" b="1" dirty="0" smtClean="0">
                <a:solidFill>
                  <a:srgbClr val="C32D2E">
                    <a:tint val="90000"/>
                    <a:satMod val="120000"/>
                  </a:srgbClr>
                </a:solidFill>
                <a:effectLst>
                  <a:outerShdw blurRad="38100" dist="25400" dir="5400000" algn="tl" rotWithShape="0">
                    <a:srgbClr val="000000">
                      <a:alpha val="43000"/>
                    </a:srgbClr>
                  </a:outerShdw>
                </a:effectLst>
                <a:latin typeface="Times New Roman" pitchFamily="18" charset="0"/>
                <a:cs typeface="Times New Roman" pitchFamily="18" charset="0"/>
              </a:rPr>
              <a:t>Обряд похорон</a:t>
            </a:r>
            <a:endParaRPr lang="uk-UA" dirty="0">
              <a:latin typeface="Times New Roman" pitchFamily="18" charset="0"/>
              <a:cs typeface="Times New Roman" pitchFamily="18" charset="0"/>
            </a:endParaRPr>
          </a:p>
        </p:txBody>
      </p:sp>
      <p:pic>
        <p:nvPicPr>
          <p:cNvPr id="3" name="Фильм_0003.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cstate="print"/>
          <a:stretch>
            <a:fillRect/>
          </a:stretch>
        </p:blipFill>
        <p:spPr>
          <a:xfrm>
            <a:off x="3048000" y="2060848"/>
            <a:ext cx="6096000" cy="4572000"/>
          </a:xfrm>
          <a:prstGeom prst="rect">
            <a:avLst/>
          </a:prstGeom>
        </p:spPr>
      </p:pic>
      <p:pic>
        <p:nvPicPr>
          <p:cNvPr id="4" name="Фильм4.wm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cstate="print"/>
          <a:stretch>
            <a:fillRect/>
          </a:stretch>
        </p:blipFill>
        <p:spPr>
          <a:xfrm>
            <a:off x="0" y="2114854"/>
            <a:ext cx="2975992" cy="2231994"/>
          </a:xfrm>
          <a:prstGeom prst="rect">
            <a:avLst/>
          </a:prstGeom>
        </p:spPr>
      </p:pic>
      <p:sp>
        <p:nvSpPr>
          <p:cNvPr id="5" name="TextBox 4"/>
          <p:cNvSpPr txBox="1"/>
          <p:nvPr/>
        </p:nvSpPr>
        <p:spPr>
          <a:xfrm>
            <a:off x="716717" y="4509736"/>
            <a:ext cx="1512168" cy="646331"/>
          </a:xfrm>
          <a:prstGeom prst="rect">
            <a:avLst/>
          </a:prstGeom>
          <a:noFill/>
        </p:spPr>
        <p:txBody>
          <a:bodyPr wrap="square" rtlCol="0">
            <a:spAutoFit/>
          </a:bodyPr>
          <a:lstStyle/>
          <a:p>
            <a:r>
              <a:rPr lang="uk-UA" dirty="0" smtClean="0"/>
              <a:t>Звук трембіти</a:t>
            </a:r>
            <a:endParaRPr lang="ru-RU"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fullScrn="1">
              <p:cMediaNode>
                <p:cTn id="13"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Поток">
  <a:themeElements>
    <a:clrScheme name="Солнцестояние">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Поток">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256</TotalTime>
  <Words>288</Words>
  <Application>Microsoft Office PowerPoint</Application>
  <PresentationFormat>Экран (4:3)</PresentationFormat>
  <Paragraphs>19</Paragraphs>
  <Slides>6</Slides>
  <Notes>0</Notes>
  <HiddenSlides>0</HiddenSlides>
  <MMClips>7</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6</vt:i4>
      </vt:variant>
    </vt:vector>
  </HeadingPairs>
  <TitlesOfParts>
    <vt:vector size="11" baseType="lpstr">
      <vt:lpstr>Calibri</vt:lpstr>
      <vt:lpstr>Constantia</vt:lpstr>
      <vt:lpstr>Times New Roman</vt:lpstr>
      <vt:lpstr>Wingdings 2</vt:lpstr>
      <vt:lpstr>Поток</vt:lpstr>
      <vt:lpstr>Естетичні смаки та особливості характеру карпатських українців за твором М.Коцюбинського “Тіні забутих предків”</vt:lpstr>
      <vt:lpstr>Будівлі</vt:lpstr>
      <vt:lpstr>Храмові свята</vt:lpstr>
      <vt:lpstr>Музичні інструменти</vt:lpstr>
      <vt:lpstr>Пісні та коломийки</vt:lpstr>
      <vt:lpstr>Обряд похорон</vt:lpstr>
    </vt:vector>
  </TitlesOfParts>
  <Company>MultiDVD Team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Естетичні смаки та особливості характеру карпатських українців за твором М.Коцюбинського “Тіні забутих предків”</dc:title>
  <dc:creator>Anastasia</dc:creator>
  <cp:lastModifiedBy>MAX</cp:lastModifiedBy>
  <cp:revision>24</cp:revision>
  <dcterms:created xsi:type="dcterms:W3CDTF">2013-02-10T12:09:28Z</dcterms:created>
  <dcterms:modified xsi:type="dcterms:W3CDTF">2013-02-13T08:29:16Z</dcterms:modified>
</cp:coreProperties>
</file>