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5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10" Type="http://schemas.openxmlformats.org/officeDocument/2006/relationships/image" Target="../media/image75.wmf"/><Relationship Id="rId4" Type="http://schemas.openxmlformats.org/officeDocument/2006/relationships/image" Target="../media/image6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5.wmf"/><Relationship Id="rId7" Type="http://schemas.openxmlformats.org/officeDocument/2006/relationships/image" Target="../media/image84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3" Type="http://schemas.openxmlformats.org/officeDocument/2006/relationships/image" Target="../media/image5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17" Type="http://schemas.openxmlformats.org/officeDocument/2006/relationships/image" Target="../media/image103.wmf"/><Relationship Id="rId2" Type="http://schemas.openxmlformats.org/officeDocument/2006/relationships/image" Target="../media/image4.wmf"/><Relationship Id="rId16" Type="http://schemas.openxmlformats.org/officeDocument/2006/relationships/image" Target="../media/image102.wmf"/><Relationship Id="rId1" Type="http://schemas.openxmlformats.org/officeDocument/2006/relationships/image" Target="../media/image9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5" Type="http://schemas.openxmlformats.org/officeDocument/2006/relationships/image" Target="../media/image101.wmf"/><Relationship Id="rId10" Type="http://schemas.openxmlformats.org/officeDocument/2006/relationships/image" Target="../media/image96.wmf"/><Relationship Id="rId4" Type="http://schemas.openxmlformats.org/officeDocument/2006/relationships/image" Target="../media/image6.wmf"/><Relationship Id="rId9" Type="http://schemas.openxmlformats.org/officeDocument/2006/relationships/image" Target="../media/image95.wmf"/><Relationship Id="rId14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5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6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5.wmf"/><Relationship Id="rId7" Type="http://schemas.openxmlformats.org/officeDocument/2006/relationships/image" Target="../media/image122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3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5.wmf"/><Relationship Id="rId2" Type="http://schemas.openxmlformats.org/officeDocument/2006/relationships/image" Target="../media/image10.wmf"/><Relationship Id="rId16" Type="http://schemas.openxmlformats.org/officeDocument/2006/relationships/image" Target="../media/image22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1.wmf"/><Relationship Id="rId10" Type="http://schemas.openxmlformats.org/officeDocument/2006/relationships/image" Target="../media/image17.wmf"/><Relationship Id="rId19" Type="http://schemas.openxmlformats.org/officeDocument/2006/relationships/image" Target="../media/image24.wmf"/><Relationship Id="rId4" Type="http://schemas.openxmlformats.org/officeDocument/2006/relationships/image" Target="../media/image6.wmf"/><Relationship Id="rId9" Type="http://schemas.openxmlformats.org/officeDocument/2006/relationships/image" Target="../media/image16.wmf"/><Relationship Id="rId1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12" Type="http://schemas.openxmlformats.org/officeDocument/2006/relationships/image" Target="../media/image4.wmf"/><Relationship Id="rId17" Type="http://schemas.openxmlformats.org/officeDocument/2006/relationships/image" Target="../media/image39.wmf"/><Relationship Id="rId2" Type="http://schemas.openxmlformats.org/officeDocument/2006/relationships/image" Target="../media/image27.wmf"/><Relationship Id="rId16" Type="http://schemas.openxmlformats.org/officeDocument/2006/relationships/image" Target="../media/image5.wmf"/><Relationship Id="rId1" Type="http://schemas.openxmlformats.org/officeDocument/2006/relationships/image" Target="../media/image9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8.wmf"/><Relationship Id="rId10" Type="http://schemas.openxmlformats.org/officeDocument/2006/relationships/image" Target="../media/image34.wmf"/><Relationship Id="rId4" Type="http://schemas.openxmlformats.org/officeDocument/2006/relationships/image" Target="../media/image6.wmf"/><Relationship Id="rId9" Type="http://schemas.openxmlformats.org/officeDocument/2006/relationships/image" Target="../media/image33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2.wmf"/><Relationship Id="rId7" Type="http://schemas.openxmlformats.org/officeDocument/2006/relationships/image" Target="../media/image4.wmf"/><Relationship Id="rId2" Type="http://schemas.openxmlformats.org/officeDocument/2006/relationships/image" Target="../media/image41.wmf"/><Relationship Id="rId1" Type="http://schemas.openxmlformats.org/officeDocument/2006/relationships/image" Target="../media/image9.wmf"/><Relationship Id="rId6" Type="http://schemas.openxmlformats.org/officeDocument/2006/relationships/image" Target="../media/image45.wmf"/><Relationship Id="rId11" Type="http://schemas.openxmlformats.org/officeDocument/2006/relationships/image" Target="../media/image48.wmf"/><Relationship Id="rId5" Type="http://schemas.openxmlformats.org/officeDocument/2006/relationships/image" Target="../media/image44.wmf"/><Relationship Id="rId10" Type="http://schemas.openxmlformats.org/officeDocument/2006/relationships/image" Target="../media/image47.wmf"/><Relationship Id="rId4" Type="http://schemas.openxmlformats.org/officeDocument/2006/relationships/image" Target="../media/image43.wmf"/><Relationship Id="rId9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3" Type="http://schemas.openxmlformats.org/officeDocument/2006/relationships/image" Target="../media/image5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" Type="http://schemas.openxmlformats.org/officeDocument/2006/relationships/image" Target="../media/image4.wmf"/><Relationship Id="rId16" Type="http://schemas.openxmlformats.org/officeDocument/2006/relationships/image" Target="../media/image63.wmf"/><Relationship Id="rId1" Type="http://schemas.openxmlformats.org/officeDocument/2006/relationships/image" Target="../media/image9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4" Type="http://schemas.openxmlformats.org/officeDocument/2006/relationships/image" Target="../media/image6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72.bin"/><Relationship Id="rId10" Type="http://schemas.openxmlformats.org/officeDocument/2006/relationships/oleObject" Target="../embeddings/oleObject67.bin"/><Relationship Id="rId19" Type="http://schemas.openxmlformats.org/officeDocument/2006/relationships/oleObject" Target="../embeddings/oleObject76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Relationship Id="rId14" Type="http://schemas.openxmlformats.org/officeDocument/2006/relationships/oleObject" Target="../embeddings/oleObject7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oleObject" Target="../embeddings/oleObject120.bin"/><Relationship Id="rId18" Type="http://schemas.openxmlformats.org/officeDocument/2006/relationships/oleObject" Target="../embeddings/oleObject12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12" Type="http://schemas.openxmlformats.org/officeDocument/2006/relationships/oleObject" Target="../embeddings/oleObject119.bin"/><Relationship Id="rId1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3.bin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22.bin"/><Relationship Id="rId10" Type="http://schemas.openxmlformats.org/officeDocument/2006/relationships/oleObject" Target="../embeddings/oleObject117.bin"/><Relationship Id="rId19" Type="http://schemas.openxmlformats.org/officeDocument/2006/relationships/oleObject" Target="../embeddings/oleObject126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Relationship Id="rId14" Type="http://schemas.openxmlformats.org/officeDocument/2006/relationships/oleObject" Target="../embeddings/oleObject1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oleObject" Target="../embeddings/oleObject140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12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3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42.bin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6.bin"/><Relationship Id="rId14" Type="http://schemas.openxmlformats.org/officeDocument/2006/relationships/oleObject" Target="../embeddings/oleObject14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4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48.bin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19" Type="http://schemas.openxmlformats.org/officeDocument/2006/relationships/oleObject" Target="../embeddings/oleObject44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8864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Основи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термодинаміки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288340"/>
            <a:ext cx="370790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Учениці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10-А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класу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Великокринківської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ЗОШ</a:t>
            </a:r>
          </a:p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Попової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Каріни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2276872"/>
            <a:ext cx="2113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Задачі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293549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8712968" cy="2016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Для розплавлення 1т сталі </a:t>
            </a:r>
            <a:r>
              <a:rPr lang="uk-UA" sz="2400" dirty="0" err="1" smtClean="0"/>
              <a:t>використовуєть</a:t>
            </a:r>
            <a:r>
              <a:rPr lang="uk-UA" sz="2400" dirty="0" smtClean="0"/>
              <a:t> електропіч потужність 100кВт. Скільки часу продовжуватиметься плавка, якщо виливок до початку плавлення треба нагріти до                ?  Питома теплоємність сталі                                  , питома теплота плавлення </a:t>
            </a:r>
          </a:p>
          <a:p>
            <a:r>
              <a:rPr lang="uk-UA" sz="2400" dirty="0" smtClean="0"/>
              <a:t>                               .</a:t>
            </a:r>
            <a:endParaRPr lang="ru-RU" sz="2400" dirty="0"/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2771800" y="2636912"/>
          <a:ext cx="2160239" cy="454400"/>
        </p:xfrm>
        <a:graphic>
          <a:graphicData uri="http://schemas.openxmlformats.org/presentationml/2006/ole">
            <p:oleObj spid="_x0000_s39938" name="Формула" r:id="rId3" imgW="1028520" imgH="2156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23528" y="2996952"/>
          <a:ext cx="2088232" cy="478406"/>
        </p:xfrm>
        <a:graphic>
          <a:graphicData uri="http://schemas.openxmlformats.org/presentationml/2006/ole">
            <p:oleObj spid="_x0000_s39939" name="Формула" r:id="rId4" imgW="100296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364088" y="2348880"/>
          <a:ext cx="1055688" cy="371475"/>
        </p:xfrm>
        <a:graphic>
          <a:graphicData uri="http://schemas.openxmlformats.org/presentationml/2006/ole">
            <p:oleObj spid="_x0000_s39940" name="Формула" r:id="rId5" imgW="507960" imgH="1774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692150"/>
          <a:ext cx="1295400" cy="593725"/>
        </p:xfrm>
        <a:graphic>
          <a:graphicData uri="http://schemas.openxmlformats.org/presentationml/2006/ole">
            <p:oleObj spid="_x0000_s40962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95736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4149080"/>
            <a:ext cx="2195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1863" y="836613"/>
          <a:ext cx="2443162" cy="519112"/>
        </p:xfrm>
        <a:graphic>
          <a:graphicData uri="http://schemas.openxmlformats.org/presentationml/2006/ole">
            <p:oleObj spid="_x0000_s40963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076056" y="3645024"/>
          <a:ext cx="1755775" cy="431800"/>
        </p:xfrm>
        <a:graphic>
          <a:graphicData uri="http://schemas.openxmlformats.org/presentationml/2006/ole">
            <p:oleObj spid="_x0000_s40964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267744" y="764704"/>
          <a:ext cx="628650" cy="520700"/>
        </p:xfrm>
        <a:graphic>
          <a:graphicData uri="http://schemas.openxmlformats.org/presentationml/2006/ole">
            <p:oleObj spid="_x0000_s40965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0" y="1268760"/>
          <a:ext cx="2063088" cy="2880320"/>
        </p:xfrm>
        <a:graphic>
          <a:graphicData uri="http://schemas.openxmlformats.org/presentationml/2006/ole">
            <p:oleObj spid="_x0000_s40966" name="Формула" r:id="rId7" imgW="1066680" imgH="148572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107504" y="4437112"/>
          <a:ext cx="722312" cy="441325"/>
        </p:xfrm>
        <a:graphic>
          <a:graphicData uri="http://schemas.openxmlformats.org/presentationml/2006/ole">
            <p:oleObj spid="_x0000_s40967" name="Формула" r:id="rId8" imgW="291960" imgH="1774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3059832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267744" y="1268760"/>
          <a:ext cx="720080" cy="385497"/>
        </p:xfrm>
        <a:graphic>
          <a:graphicData uri="http://schemas.openxmlformats.org/presentationml/2006/ole">
            <p:oleObj spid="_x0000_s40968" name="Формула" r:id="rId9" imgW="380880" imgH="20304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244725" y="1628775"/>
          <a:ext cx="769938" cy="385763"/>
        </p:xfrm>
        <a:graphic>
          <a:graphicData uri="http://schemas.openxmlformats.org/presentationml/2006/ole">
            <p:oleObj spid="_x0000_s40969" name="Формула" r:id="rId10" imgW="406080" imgH="203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131840" y="1052736"/>
          <a:ext cx="865187" cy="336550"/>
        </p:xfrm>
        <a:graphic>
          <a:graphicData uri="http://schemas.openxmlformats.org/presentationml/2006/ole">
            <p:oleObj spid="_x0000_s40970" name="Формула" r:id="rId11" imgW="457200" imgH="177480" progId="Equation.3">
              <p:embed/>
            </p:oleObj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3059832" y="1556792"/>
          <a:ext cx="2017713" cy="385763"/>
        </p:xfrm>
        <a:graphic>
          <a:graphicData uri="http://schemas.openxmlformats.org/presentationml/2006/ole">
            <p:oleObj spid="_x0000_s40971" name="Формула" r:id="rId12" imgW="1066680" imgH="203040" progId="Equation.3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3059832" y="2060848"/>
          <a:ext cx="1273175" cy="385763"/>
        </p:xfrm>
        <a:graphic>
          <a:graphicData uri="http://schemas.openxmlformats.org/presentationml/2006/ole">
            <p:oleObj spid="_x0000_s40972" name="Формула" r:id="rId13" imgW="672840" imgH="203040" progId="Equation.3">
              <p:embed/>
            </p:oleObj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3059832" y="2636912"/>
          <a:ext cx="1057275" cy="385762"/>
        </p:xfrm>
        <a:graphic>
          <a:graphicData uri="http://schemas.openxmlformats.org/presentationml/2006/ole">
            <p:oleObj spid="_x0000_s40973" name="Формула" r:id="rId14" imgW="558720" imgH="203040" progId="Equation.3">
              <p:embed/>
            </p:oleObj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3059832" y="3212976"/>
          <a:ext cx="1970088" cy="411162"/>
        </p:xfrm>
        <a:graphic>
          <a:graphicData uri="http://schemas.openxmlformats.org/presentationml/2006/ole">
            <p:oleObj spid="_x0000_s40974" name="Формула" r:id="rId15" imgW="1041120" imgH="215640" progId="Equation.3">
              <p:embed/>
            </p:oleObj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3059832" y="3933056"/>
          <a:ext cx="1752600" cy="795337"/>
        </p:xfrm>
        <a:graphic>
          <a:graphicData uri="http://schemas.openxmlformats.org/presentationml/2006/ole">
            <p:oleObj spid="_x0000_s40975" name="Формула" r:id="rId16" imgW="927000" imgH="41904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076056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5114925" y="1340768"/>
          <a:ext cx="4029075" cy="915987"/>
        </p:xfrm>
        <a:graphic>
          <a:graphicData uri="http://schemas.openxmlformats.org/presentationml/2006/ole">
            <p:oleObj spid="_x0000_s40976" name="Формула" r:id="rId17" imgW="2133360" imgH="482400" progId="Equation.3">
              <p:embed/>
            </p:oleObj>
          </a:graphicData>
        </a:graphic>
      </p:graphicFrame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5076056" y="2492896"/>
          <a:ext cx="4004462" cy="720080"/>
        </p:xfrm>
        <a:graphic>
          <a:graphicData uri="http://schemas.openxmlformats.org/presentationml/2006/ole">
            <p:oleObj spid="_x0000_s40977" name="Формула" r:id="rId18" imgW="2323800" imgH="419040" progId="Equation.3">
              <p:embed/>
            </p:oleObj>
          </a:graphicData>
        </a:graphic>
      </p:graphicFrame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6804248" y="3645024"/>
          <a:ext cx="1728192" cy="384263"/>
        </p:xfrm>
        <a:graphic>
          <a:graphicData uri="http://schemas.openxmlformats.org/presentationml/2006/ole">
            <p:oleObj spid="_x0000_s40978" name="Формула" r:id="rId19" imgW="799920" imgH="177480" progId="Equation.3">
              <p:embed/>
            </p:oleObj>
          </a:graphicData>
        </a:graphic>
      </p:graphicFrame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5148064" y="4149080"/>
          <a:ext cx="1619250" cy="384175"/>
        </p:xfrm>
        <a:graphic>
          <a:graphicData uri="http://schemas.openxmlformats.org/presentationml/2006/ole">
            <p:oleObj spid="_x0000_s40979" name="Формула" r:id="rId20" imgW="749160" imgH="1774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6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</a:t>
            </a:r>
            <a:r>
              <a:rPr lang="uk-UA" sz="2400" dirty="0" smtClean="0"/>
              <a:t>повітря за температури           знаходиться в циліндрі під тиском                     . Обчисліть роботу, яка виконується під час його ізобарного нагрівання на            .                  </a:t>
            </a:r>
            <a:endParaRPr lang="ru-RU" sz="2400" dirty="0"/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611560" y="1556792"/>
          <a:ext cx="539637" cy="432172"/>
        </p:xfrm>
        <a:graphic>
          <a:graphicData uri="http://schemas.openxmlformats.org/presentationml/2006/ole">
            <p:oleObj spid="_x0000_s49153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283968" y="1556792"/>
          <a:ext cx="620712" cy="377825"/>
        </p:xfrm>
        <a:graphic>
          <a:graphicData uri="http://schemas.openxmlformats.org/presentationml/2006/ole">
            <p:oleObj spid="_x0000_s49154" name="Формула" r:id="rId4" imgW="291960" imgH="177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75656" y="1916832"/>
          <a:ext cx="1268413" cy="431800"/>
        </p:xfrm>
        <a:graphic>
          <a:graphicData uri="http://schemas.openxmlformats.org/presentationml/2006/ole">
            <p:oleObj spid="_x0000_s49155" name="Формула" r:id="rId5" imgW="596880" imgH="203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499992" y="2348880"/>
          <a:ext cx="755650" cy="377825"/>
        </p:xfrm>
        <a:graphic>
          <a:graphicData uri="http://schemas.openxmlformats.org/presentationml/2006/ole">
            <p:oleObj spid="_x0000_s49156" name="Формула" r:id="rId6" imgW="355320" imgH="1774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692150"/>
          <a:ext cx="1295400" cy="593725"/>
        </p:xfrm>
        <a:graphic>
          <a:graphicData uri="http://schemas.openxmlformats.org/presentationml/2006/ole">
            <p:oleObj spid="_x0000_s41986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763688" y="836712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356992"/>
            <a:ext cx="17636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1863" y="836613"/>
          <a:ext cx="2443162" cy="519112"/>
        </p:xfrm>
        <a:graphic>
          <a:graphicData uri="http://schemas.openxmlformats.org/presentationml/2006/ole">
            <p:oleObj spid="_x0000_s41987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004048" y="3861048"/>
          <a:ext cx="1755775" cy="431800"/>
        </p:xfrm>
        <a:graphic>
          <a:graphicData uri="http://schemas.openxmlformats.org/presentationml/2006/ole">
            <p:oleObj spid="_x0000_s41988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835696" y="692696"/>
          <a:ext cx="628650" cy="520700"/>
        </p:xfrm>
        <a:graphic>
          <a:graphicData uri="http://schemas.openxmlformats.org/presentationml/2006/ole">
            <p:oleObj spid="_x0000_s41989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0" y="1196752"/>
          <a:ext cx="1808163" cy="1943100"/>
        </p:xfrm>
        <a:graphic>
          <a:graphicData uri="http://schemas.openxmlformats.org/presentationml/2006/ole">
            <p:oleObj spid="_x0000_s41990" name="Формула" r:id="rId7" imgW="850680" imgH="91440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85725" y="3527425"/>
          <a:ext cx="728663" cy="377825"/>
        </p:xfrm>
        <a:graphic>
          <a:graphicData uri="http://schemas.openxmlformats.org/presentationml/2006/ole">
            <p:oleObj spid="_x0000_s41991" name="Формула" r:id="rId8" imgW="342720" imgH="17748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763688" y="1772816"/>
          <a:ext cx="836612" cy="377825"/>
        </p:xfrm>
        <a:graphic>
          <a:graphicData uri="http://schemas.openxmlformats.org/presentationml/2006/ole">
            <p:oleObj spid="_x0000_s41992" name="Формула" r:id="rId9" imgW="393480" imgH="17748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763688" y="2780928"/>
          <a:ext cx="836612" cy="377825"/>
        </p:xfrm>
        <a:graphic>
          <a:graphicData uri="http://schemas.openxmlformats.org/presentationml/2006/ole">
            <p:oleObj spid="_x0000_s41993" name="Формула" r:id="rId10" imgW="393480" imgH="17748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555776" y="836712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2555776" y="1052736"/>
          <a:ext cx="1916112" cy="458788"/>
        </p:xfrm>
        <a:graphic>
          <a:graphicData uri="http://schemas.openxmlformats.org/presentationml/2006/ole">
            <p:oleObj spid="_x0000_s41994" name="Формула" r:id="rId11" imgW="901440" imgH="21564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699792" y="1916832"/>
          <a:ext cx="1376363" cy="836613"/>
        </p:xfrm>
        <a:graphic>
          <a:graphicData uri="http://schemas.openxmlformats.org/presentationml/2006/ole">
            <p:oleObj spid="_x0000_s41995" name="Формула" r:id="rId12" imgW="647640" imgH="39348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2555776" y="3068960"/>
          <a:ext cx="2374900" cy="917575"/>
        </p:xfrm>
        <a:graphic>
          <a:graphicData uri="http://schemas.openxmlformats.org/presentationml/2006/ole">
            <p:oleObj spid="_x0000_s41996" name="Формула" r:id="rId13" imgW="1117440" imgH="43164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2627784" y="4365104"/>
          <a:ext cx="2347913" cy="917575"/>
        </p:xfrm>
        <a:graphic>
          <a:graphicData uri="http://schemas.openxmlformats.org/presentationml/2006/ole">
            <p:oleObj spid="_x0000_s41997" name="Формула" r:id="rId14" imgW="1104840" imgH="4316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5004048" y="836712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5075660" y="1556792"/>
          <a:ext cx="4068340" cy="643365"/>
        </p:xfrm>
        <a:graphic>
          <a:graphicData uri="http://schemas.openxmlformats.org/presentationml/2006/ole">
            <p:oleObj spid="_x0000_s41998" name="Формула" r:id="rId15" imgW="2730240" imgH="431640" progId="Equation.3">
              <p:embed/>
            </p:oleObj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5004048" y="2636912"/>
          <a:ext cx="4031524" cy="792088"/>
        </p:xfrm>
        <a:graphic>
          <a:graphicData uri="http://schemas.openxmlformats.org/presentationml/2006/ole">
            <p:oleObj spid="_x0000_s41999" name="Формула" r:id="rId16" imgW="2197080" imgH="431640" progId="Equation.3">
              <p:embed/>
            </p:oleObj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6732240" y="3861048"/>
          <a:ext cx="2295558" cy="491108"/>
        </p:xfrm>
        <a:graphic>
          <a:graphicData uri="http://schemas.openxmlformats.org/presentationml/2006/ole">
            <p:oleObj spid="_x0000_s42000" name="Формула" r:id="rId17" imgW="106668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Газові, який знаходиться в циліндрі з рухомим поршнем, під час його нагрівання була передана кількість теплоти </a:t>
            </a:r>
            <a:r>
              <a:rPr lang="en-US" sz="2400" dirty="0" smtClean="0"/>
              <a:t>Q</a:t>
            </a:r>
            <a:r>
              <a:rPr lang="uk-UA" sz="2400" dirty="0" smtClean="0"/>
              <a:t>=100Дж. При цьому газ, розширюючись, виконав роботу А=700Дж. Чому дорівнює зміна внутрішньої енергії газу?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836712"/>
          <a:ext cx="1295400" cy="593725"/>
        </p:xfrm>
        <a:graphic>
          <a:graphicData uri="http://schemas.openxmlformats.org/presentationml/2006/ole">
            <p:oleObj spid="_x0000_s43010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763688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2636912"/>
            <a:ext cx="17636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088" y="908720"/>
          <a:ext cx="2443162" cy="519112"/>
        </p:xfrm>
        <a:graphic>
          <a:graphicData uri="http://schemas.openxmlformats.org/presentationml/2006/ole">
            <p:oleObj spid="_x0000_s43011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067944" y="4221088"/>
          <a:ext cx="2048572" cy="503808"/>
        </p:xfrm>
        <a:graphic>
          <a:graphicData uri="http://schemas.openxmlformats.org/presentationml/2006/ole">
            <p:oleObj spid="_x0000_s43012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0" y="1484784"/>
          <a:ext cx="1749425" cy="944563"/>
        </p:xfrm>
        <a:graphic>
          <a:graphicData uri="http://schemas.openxmlformats.org/presentationml/2006/ole">
            <p:oleObj spid="_x0000_s43014" name="Формула" r:id="rId6" imgW="799920" imgH="43164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0" y="2852936"/>
          <a:ext cx="1026145" cy="423139"/>
        </p:xfrm>
        <a:graphic>
          <a:graphicData uri="http://schemas.openxmlformats.org/presentationml/2006/ole">
            <p:oleObj spid="_x0000_s43015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835696" y="1124744"/>
          <a:ext cx="2146300" cy="593725"/>
        </p:xfrm>
        <a:graphic>
          <a:graphicData uri="http://schemas.openxmlformats.org/presentationml/2006/ole">
            <p:oleObj spid="_x0000_s43016" name="Формула" r:id="rId8" imgW="736560" imgH="2030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835696" y="2060848"/>
          <a:ext cx="2146300" cy="593725"/>
        </p:xfrm>
        <a:graphic>
          <a:graphicData uri="http://schemas.openxmlformats.org/presentationml/2006/ole">
            <p:oleObj spid="_x0000_s43017" name="Формула" r:id="rId9" imgW="736560" imgH="20304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3995936" y="980728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9952" y="1556792"/>
          <a:ext cx="4476750" cy="631825"/>
        </p:xfrm>
        <a:graphic>
          <a:graphicData uri="http://schemas.openxmlformats.org/presentationml/2006/ole">
            <p:oleObj spid="_x0000_s43018" name="Формула" r:id="rId10" imgW="1536480" imgH="215640" progId="Equation.3">
              <p:embed/>
            </p:oleObj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4139952" y="2708920"/>
          <a:ext cx="4183062" cy="520700"/>
        </p:xfrm>
        <a:graphic>
          <a:graphicData uri="http://schemas.openxmlformats.org/presentationml/2006/ole">
            <p:oleObj spid="_x0000_s43019" name="Формула" r:id="rId11" imgW="1434960" imgH="177480" progId="Equation.3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6084168" y="4221088"/>
          <a:ext cx="2554288" cy="593725"/>
        </p:xfrm>
        <a:graphic>
          <a:graphicData uri="http://schemas.openxmlformats.org/presentationml/2006/ole">
            <p:oleObj spid="_x0000_s43020" name="Формула" r:id="rId12" imgW="876240" imgH="20304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Температура нагрівника                      ,а холодильника                    . Яку роботу виконала машина, діставши від нагрівника кількість теплоти, яка дорівнює                     ? Вважати машину ідеальною.</a:t>
            </a:r>
            <a:endParaRPr lang="ru-RU" sz="2400" dirty="0"/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3635896" y="1988840"/>
          <a:ext cx="1356395" cy="359859"/>
        </p:xfrm>
        <a:graphic>
          <a:graphicData uri="http://schemas.openxmlformats.org/presentationml/2006/ole">
            <p:oleObj spid="_x0000_s51201" name="Формула" r:id="rId3" imgW="672840" imgH="177480" progId="Equation.3">
              <p:embed/>
            </p:oleObj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7308304" y="1988840"/>
          <a:ext cx="1236974" cy="360784"/>
        </p:xfrm>
        <a:graphic>
          <a:graphicData uri="http://schemas.openxmlformats.org/presentationml/2006/ole">
            <p:oleObj spid="_x0000_s51202" name="Формула" r:id="rId4" imgW="609480" imgH="17748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419872" y="2708920"/>
          <a:ext cx="1304448" cy="384919"/>
        </p:xfrm>
        <a:graphic>
          <a:graphicData uri="http://schemas.openxmlformats.org/presentationml/2006/ole">
            <p:oleObj spid="_x0000_s51203" name="Формула" r:id="rId5" imgW="77436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836712"/>
          <a:ext cx="1295400" cy="593725"/>
        </p:xfrm>
        <a:graphic>
          <a:graphicData uri="http://schemas.openxmlformats.org/presentationml/2006/ole">
            <p:oleObj spid="_x0000_s44034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763688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356992"/>
            <a:ext cx="17636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92080" y="764704"/>
          <a:ext cx="2443162" cy="519112"/>
        </p:xfrm>
        <a:graphic>
          <a:graphicData uri="http://schemas.openxmlformats.org/presentationml/2006/ole">
            <p:oleObj spid="_x0000_s44035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355976" y="4581128"/>
          <a:ext cx="1755775" cy="431800"/>
        </p:xfrm>
        <a:graphic>
          <a:graphicData uri="http://schemas.openxmlformats.org/presentationml/2006/ole">
            <p:oleObj spid="_x0000_s44036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907704" y="836712"/>
          <a:ext cx="628650" cy="520700"/>
        </p:xfrm>
        <a:graphic>
          <a:graphicData uri="http://schemas.openxmlformats.org/presentationml/2006/ole">
            <p:oleObj spid="_x0000_s44037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0" y="1556792"/>
          <a:ext cx="1789532" cy="1584176"/>
        </p:xfrm>
        <a:graphic>
          <a:graphicData uri="http://schemas.openxmlformats.org/presentationml/2006/ole">
            <p:oleObj spid="_x0000_s44038" name="Формула" r:id="rId7" imgW="774360" imgH="68580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07504" y="3573016"/>
          <a:ext cx="798970" cy="1008112"/>
        </p:xfrm>
        <a:graphic>
          <a:graphicData uri="http://schemas.openxmlformats.org/presentationml/2006/ole">
            <p:oleObj spid="_x0000_s44039" name="Формула" r:id="rId8" imgW="342720" imgH="43164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1763688" y="1556792"/>
          <a:ext cx="899062" cy="406028"/>
        </p:xfrm>
        <a:graphic>
          <a:graphicData uri="http://schemas.openxmlformats.org/presentationml/2006/ole">
            <p:oleObj spid="_x0000_s44040" name="Формула" r:id="rId9" imgW="393480" imgH="177480" progId="Equation.3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1763688" y="2060848"/>
          <a:ext cx="898525" cy="404812"/>
        </p:xfrm>
        <a:graphic>
          <a:graphicData uri="http://schemas.openxmlformats.org/presentationml/2006/ole">
            <p:oleObj spid="_x0000_s44041" name="Формула" r:id="rId10" imgW="393480" imgH="17748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627784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699792" y="908720"/>
          <a:ext cx="976312" cy="977900"/>
        </p:xfrm>
        <a:graphic>
          <a:graphicData uri="http://schemas.openxmlformats.org/presentationml/2006/ole">
            <p:oleObj spid="_x0000_s44042" name="Формула" r:id="rId11" imgW="419040" imgH="419040" progId="Equation.3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2627784" y="2060848"/>
          <a:ext cx="1627188" cy="917575"/>
        </p:xfrm>
        <a:graphic>
          <a:graphicData uri="http://schemas.openxmlformats.org/presentationml/2006/ole">
            <p:oleObj spid="_x0000_s44043" name="Формула" r:id="rId12" imgW="698400" imgH="393480" progId="Equation.3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2699792" y="3429000"/>
          <a:ext cx="1154113" cy="473075"/>
        </p:xfrm>
        <a:graphic>
          <a:graphicData uri="http://schemas.openxmlformats.org/presentationml/2006/ole">
            <p:oleObj spid="_x0000_s44044" name="Формула" r:id="rId13" imgW="495000" imgH="2030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283968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4355976" y="3140968"/>
          <a:ext cx="2448272" cy="446167"/>
        </p:xfrm>
        <a:graphic>
          <a:graphicData uri="http://schemas.openxmlformats.org/presentationml/2006/ole">
            <p:oleObj spid="_x0000_s44046" name="Формула" r:id="rId14" imgW="1180800" imgH="215640" progId="Equation.3">
              <p:embed/>
            </p:oleObj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4355976" y="1268760"/>
          <a:ext cx="2520280" cy="704070"/>
        </p:xfrm>
        <a:graphic>
          <a:graphicData uri="http://schemas.openxmlformats.org/presentationml/2006/ole">
            <p:oleObj spid="_x0000_s44048" name="Формула" r:id="rId15" imgW="1409400" imgH="393480" progId="Equation.3">
              <p:embed/>
            </p:oleObj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4355976" y="2204864"/>
          <a:ext cx="2374900" cy="722313"/>
        </p:xfrm>
        <a:graphic>
          <a:graphicData uri="http://schemas.openxmlformats.org/presentationml/2006/ole">
            <p:oleObj spid="_x0000_s44049" name="Формула" r:id="rId16" imgW="1295280" imgH="393480" progId="Equation.3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4355976" y="3861048"/>
          <a:ext cx="3127046" cy="504056"/>
        </p:xfrm>
        <a:graphic>
          <a:graphicData uri="http://schemas.openxmlformats.org/presentationml/2006/ole">
            <p:oleObj spid="_x0000_s44051" name="Формула" r:id="rId17" imgW="1422360" imgH="228600" progId="Equation.3">
              <p:embed/>
            </p:oleObj>
          </a:graphicData>
        </a:graphic>
      </p:graphicFrame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6084168" y="4581128"/>
          <a:ext cx="2020143" cy="419770"/>
        </p:xfrm>
        <a:graphic>
          <a:graphicData uri="http://schemas.openxmlformats.org/presentationml/2006/ole">
            <p:oleObj spid="_x0000_s44052" name="Формула" r:id="rId18" imgW="977760" imgH="203040" progId="Equation.3">
              <p:embed/>
            </p:oleObj>
          </a:graphicData>
        </a:graphic>
      </p:graphicFrame>
      <p:graphicFrame>
        <p:nvGraphicFramePr>
          <p:cNvPr id="44053" name="Object 21"/>
          <p:cNvGraphicFramePr>
            <a:graphicFrameLocks noChangeAspect="1"/>
          </p:cNvGraphicFramePr>
          <p:nvPr/>
        </p:nvGraphicFramePr>
        <p:xfrm>
          <a:off x="6012160" y="5013176"/>
          <a:ext cx="2262187" cy="504825"/>
        </p:xfrm>
        <a:graphic>
          <a:graphicData uri="http://schemas.openxmlformats.org/presentationml/2006/ole">
            <p:oleObj spid="_x0000_s44053" name="Формула" r:id="rId19" imgW="102852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276872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Визначте роботу, виконану у разі ізобарного розширення азоту               , якщо його початкова температура була       , а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єм</a:t>
            </a:r>
            <a:r>
              <a:rPr lang="uk-UA" sz="2800" dirty="0" smtClean="0"/>
              <a:t> зріс у три рази. Молярна маса азоту                            </a:t>
            </a:r>
            <a:endParaRPr lang="ru-RU" sz="2400" dirty="0"/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043608" y="2768129"/>
          <a:ext cx="1224136" cy="365950"/>
        </p:xfrm>
        <a:graphic>
          <a:graphicData uri="http://schemas.openxmlformats.org/presentationml/2006/ole">
            <p:oleObj spid="_x0000_s52225" name="Формула" r:id="rId3" imgW="596880" imgH="177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8316416" y="2780928"/>
          <a:ext cx="600075" cy="365125"/>
        </p:xfrm>
        <a:graphic>
          <a:graphicData uri="http://schemas.openxmlformats.org/presentationml/2006/ole">
            <p:oleObj spid="_x0000_s52226" name="Формула" r:id="rId4" imgW="291960" imgH="177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04248" y="3212976"/>
          <a:ext cx="2339752" cy="379905"/>
        </p:xfrm>
        <a:graphic>
          <a:graphicData uri="http://schemas.openxmlformats.org/presentationml/2006/ole">
            <p:oleObj spid="_x0000_s52227" name="Формула" r:id="rId5" imgW="140940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692696"/>
          <a:ext cx="1295400" cy="593725"/>
        </p:xfrm>
        <a:graphic>
          <a:graphicData uri="http://schemas.openxmlformats.org/presentationml/2006/ole">
            <p:oleObj spid="_x0000_s45058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95736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717032"/>
            <a:ext cx="2195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1863" y="836613"/>
          <a:ext cx="2443162" cy="519112"/>
        </p:xfrm>
        <a:graphic>
          <a:graphicData uri="http://schemas.openxmlformats.org/presentationml/2006/ole">
            <p:oleObj spid="_x0000_s45059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292080" y="4005064"/>
          <a:ext cx="1755775" cy="431800"/>
        </p:xfrm>
        <a:graphic>
          <a:graphicData uri="http://schemas.openxmlformats.org/presentationml/2006/ole">
            <p:oleObj spid="_x0000_s45060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267744" y="764704"/>
          <a:ext cx="628650" cy="520700"/>
        </p:xfrm>
        <a:graphic>
          <a:graphicData uri="http://schemas.openxmlformats.org/presentationml/2006/ole">
            <p:oleObj spid="_x0000_s45061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0" y="1196752"/>
          <a:ext cx="2105866" cy="2448272"/>
        </p:xfrm>
        <a:graphic>
          <a:graphicData uri="http://schemas.openxmlformats.org/presentationml/2006/ole">
            <p:oleObj spid="_x0000_s45062" name="Формула" r:id="rId7" imgW="1130040" imgH="130788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0" y="3933056"/>
          <a:ext cx="792088" cy="437490"/>
        </p:xfrm>
        <a:graphic>
          <a:graphicData uri="http://schemas.openxmlformats.org/presentationml/2006/ole">
            <p:oleObj spid="_x0000_s45063" name="Формула" r:id="rId8" imgW="342720" imgH="17748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195736" y="1556792"/>
          <a:ext cx="737707" cy="332507"/>
        </p:xfrm>
        <a:graphic>
          <a:graphicData uri="http://schemas.openxmlformats.org/presentationml/2006/ole">
            <p:oleObj spid="_x0000_s45065" name="Формула" r:id="rId9" imgW="393480" imgH="1774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2915816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2915816" y="1268760"/>
          <a:ext cx="2376264" cy="413027"/>
        </p:xfrm>
        <a:graphic>
          <a:graphicData uri="http://schemas.openxmlformats.org/presentationml/2006/ole">
            <p:oleObj spid="_x0000_s45066" name="Формула" r:id="rId10" imgW="1320480" imgH="215640" progId="Equation.3">
              <p:embed/>
            </p:oleObj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2987824" y="1916832"/>
          <a:ext cx="1028700" cy="339725"/>
        </p:xfrm>
        <a:graphic>
          <a:graphicData uri="http://schemas.openxmlformats.org/presentationml/2006/ole">
            <p:oleObj spid="_x0000_s45067" name="Формула" r:id="rId11" imgW="571320" imgH="177480" progId="Equation.3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2987824" y="2348880"/>
          <a:ext cx="1576388" cy="752475"/>
        </p:xfrm>
        <a:graphic>
          <a:graphicData uri="http://schemas.openxmlformats.org/presentationml/2006/ole">
            <p:oleObj spid="_x0000_s45068" name="Формула" r:id="rId12" imgW="876240" imgH="393480" progId="Equation.3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3059832" y="3284984"/>
          <a:ext cx="1393825" cy="752475"/>
        </p:xfrm>
        <a:graphic>
          <a:graphicData uri="http://schemas.openxmlformats.org/presentationml/2006/ole">
            <p:oleObj spid="_x0000_s45069" name="Формула" r:id="rId13" imgW="774360" imgH="39348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5292080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5292080" y="1484784"/>
          <a:ext cx="3730625" cy="874712"/>
        </p:xfrm>
        <a:graphic>
          <a:graphicData uri="http://schemas.openxmlformats.org/presentationml/2006/ole">
            <p:oleObj spid="_x0000_s45070" name="Формула" r:id="rId14" imgW="1955520" imgH="431640" progId="Equation.3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5292080" y="2708920"/>
          <a:ext cx="3851920" cy="752150"/>
        </p:xfrm>
        <a:graphic>
          <a:graphicData uri="http://schemas.openxmlformats.org/presentationml/2006/ole">
            <p:oleObj spid="_x0000_s45071" name="Формула" r:id="rId15" imgW="2145960" imgH="419040" progId="Equation.3">
              <p:embed/>
            </p:oleObj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6948264" y="4005064"/>
          <a:ext cx="2195736" cy="399857"/>
        </p:xfrm>
        <a:graphic>
          <a:graphicData uri="http://schemas.openxmlformats.org/presentationml/2006/ole">
            <p:oleObj spid="_x0000_s45072" name="Формула" r:id="rId16" imgW="1117440" imgH="20304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2256547"/>
            <a:ext cx="87484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Визначити роботу розширення 20л газу при ізобарному нагріванні від 270С до 120</a:t>
            </a:r>
            <a:r>
              <a:rPr kumimoji="0" lang="uk-UA" sz="3600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С. Тиск газу 80 </a:t>
            </a:r>
            <a:r>
              <a:rPr kumimoji="0" lang="uk-UA" sz="36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кПа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uk-UA" sz="3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Ідеальний тепловий двигун дістає від нагрівника щосекунди кількість теплоти                                , і за той самий час віддає холодильнику                               . Який ККД двигуна?</a:t>
            </a:r>
            <a:endParaRPr lang="ru-RU" sz="2400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483768" y="2276872"/>
          <a:ext cx="2187235" cy="474340"/>
        </p:xfrm>
        <a:graphic>
          <a:graphicData uri="http://schemas.openxmlformats.org/presentationml/2006/ole">
            <p:oleObj spid="_x0000_s53253" name="Формула" r:id="rId3" imgW="1054080" imgH="22860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123728" y="2636912"/>
          <a:ext cx="2099613" cy="444624"/>
        </p:xfrm>
        <a:graphic>
          <a:graphicData uri="http://schemas.openxmlformats.org/presentationml/2006/ole">
            <p:oleObj spid="_x0000_s53254" name="Формула" r:id="rId4" imgW="107928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1124744"/>
          <a:ext cx="1295400" cy="593725"/>
        </p:xfrm>
        <a:graphic>
          <a:graphicData uri="http://schemas.openxmlformats.org/presentationml/2006/ole">
            <p:oleObj spid="_x0000_s46082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67744" y="1196752"/>
            <a:ext cx="0" cy="3744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2996952"/>
            <a:ext cx="22677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088" y="1196752"/>
          <a:ext cx="2443162" cy="519112"/>
        </p:xfrm>
        <a:graphic>
          <a:graphicData uri="http://schemas.openxmlformats.org/presentationml/2006/ole">
            <p:oleObj spid="_x0000_s46083" name="Формула" r:id="rId4" imgW="838080" imgH="177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283968" y="4077072"/>
          <a:ext cx="2048572" cy="503808"/>
        </p:xfrm>
        <a:graphic>
          <a:graphicData uri="http://schemas.openxmlformats.org/presentationml/2006/ole">
            <p:oleObj spid="_x0000_s46084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0" y="1772816"/>
          <a:ext cx="2154238" cy="965200"/>
        </p:xfrm>
        <a:graphic>
          <a:graphicData uri="http://schemas.openxmlformats.org/presentationml/2006/ole">
            <p:oleObj spid="_x0000_s46086" name="Формула" r:id="rId6" imgW="1079280" imgH="48240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4139952" y="1196752"/>
            <a:ext cx="0" cy="3744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6105" name="Object 25"/>
          <p:cNvGraphicFramePr>
            <a:graphicFrameLocks noChangeAspect="1"/>
          </p:cNvGraphicFramePr>
          <p:nvPr/>
        </p:nvGraphicFramePr>
        <p:xfrm>
          <a:off x="107504" y="3429000"/>
          <a:ext cx="720725" cy="444500"/>
        </p:xfrm>
        <a:graphic>
          <a:graphicData uri="http://schemas.openxmlformats.org/presentationml/2006/ole">
            <p:oleObj spid="_x0000_s46105" name="Формула" r:id="rId7" imgW="330120" imgH="203040" progId="Equation.3">
              <p:embed/>
            </p:oleObj>
          </a:graphicData>
        </a:graphic>
      </p:graphicFrame>
      <p:graphicFrame>
        <p:nvGraphicFramePr>
          <p:cNvPr id="46106" name="Object 26"/>
          <p:cNvGraphicFramePr>
            <a:graphicFrameLocks noChangeAspect="1"/>
          </p:cNvGraphicFramePr>
          <p:nvPr/>
        </p:nvGraphicFramePr>
        <p:xfrm>
          <a:off x="2339752" y="1484784"/>
          <a:ext cx="1608138" cy="917575"/>
        </p:xfrm>
        <a:graphic>
          <a:graphicData uri="http://schemas.openxmlformats.org/presentationml/2006/ole">
            <p:oleObj spid="_x0000_s46106" name="Формула" r:id="rId8" imgW="736560" imgH="419040" progId="Equation.3">
              <p:embed/>
            </p:oleObj>
          </a:graphicData>
        </a:graphic>
      </p:graphicFrame>
      <p:graphicFrame>
        <p:nvGraphicFramePr>
          <p:cNvPr id="46107" name="Object 27"/>
          <p:cNvGraphicFramePr>
            <a:graphicFrameLocks noChangeAspect="1"/>
          </p:cNvGraphicFramePr>
          <p:nvPr/>
        </p:nvGraphicFramePr>
        <p:xfrm>
          <a:off x="4427984" y="1916832"/>
          <a:ext cx="1054100" cy="471488"/>
        </p:xfrm>
        <a:graphic>
          <a:graphicData uri="http://schemas.openxmlformats.org/presentationml/2006/ole">
            <p:oleObj spid="_x0000_s46107" name="Формула" r:id="rId9" imgW="482400" imgH="215640" progId="Equation.3">
              <p:embed/>
            </p:oleObj>
          </a:graphicData>
        </a:graphic>
      </p:graphicFrame>
      <p:graphicFrame>
        <p:nvGraphicFramePr>
          <p:cNvPr id="46108" name="Object 28"/>
          <p:cNvGraphicFramePr>
            <a:graphicFrameLocks noChangeAspect="1"/>
          </p:cNvGraphicFramePr>
          <p:nvPr/>
        </p:nvGraphicFramePr>
        <p:xfrm>
          <a:off x="4139952" y="2708920"/>
          <a:ext cx="3632200" cy="973137"/>
        </p:xfrm>
        <a:graphic>
          <a:graphicData uri="http://schemas.openxmlformats.org/presentationml/2006/ole">
            <p:oleObj spid="_x0000_s46108" name="Формула" r:id="rId10" imgW="1663560" imgH="444240" progId="Equation.3">
              <p:embed/>
            </p:oleObj>
          </a:graphicData>
        </a:graphic>
      </p:graphicFrame>
      <p:graphicFrame>
        <p:nvGraphicFramePr>
          <p:cNvPr id="46109" name="Object 29"/>
          <p:cNvGraphicFramePr>
            <a:graphicFrameLocks noChangeAspect="1"/>
          </p:cNvGraphicFramePr>
          <p:nvPr/>
        </p:nvGraphicFramePr>
        <p:xfrm>
          <a:off x="6372200" y="4077072"/>
          <a:ext cx="2192378" cy="518567"/>
        </p:xfrm>
        <a:graphic>
          <a:graphicData uri="http://schemas.openxmlformats.org/presentationml/2006/ole">
            <p:oleObj spid="_x0000_s46109" name="Формула" r:id="rId11" imgW="863280" imgH="20304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07504" y="908720"/>
          <a:ext cx="1296144" cy="592303"/>
        </p:xfrm>
        <a:graphic>
          <a:graphicData uri="http://schemas.openxmlformats.org/presentationml/2006/ole">
            <p:oleObj spid="_x0000_s19457" name="Формула" r:id="rId3" imgW="444240" imgH="203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1412777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</a:t>
            </a:r>
            <a:r>
              <a:rPr lang="uk-UA" sz="2000" baseline="-25000" dirty="0" smtClean="0"/>
              <a:t>1</a:t>
            </a:r>
            <a:r>
              <a:rPr lang="uk-UA" sz="2000" dirty="0" smtClean="0"/>
              <a:t> = 20л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44824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Т</a:t>
            </a:r>
            <a:r>
              <a:rPr lang="uk-UA" sz="2000" baseline="-25000" dirty="0" smtClean="0"/>
              <a:t>1</a:t>
            </a:r>
            <a:r>
              <a:rPr lang="uk-UA" dirty="0" smtClean="0"/>
              <a:t> = 27</a:t>
            </a:r>
            <a:r>
              <a:rPr lang="uk-UA" baseline="30000" dirty="0" smtClean="0"/>
              <a:t>0</a:t>
            </a:r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512" y="2276872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uk-UA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= 120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708920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Р</a:t>
            </a:r>
            <a:r>
              <a:rPr lang="uk-UA" dirty="0" smtClean="0"/>
              <a:t> = 80 </a:t>
            </a:r>
            <a:r>
              <a:rPr lang="uk-UA" dirty="0" err="1" smtClean="0"/>
              <a:t>кПа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19672" y="980728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07504" y="3212976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512" y="3284984"/>
            <a:ext cx="9361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?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1800" y="1196752"/>
            <a:ext cx="216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 = Р(V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– V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1628800"/>
            <a:ext cx="1515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V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/V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 = T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/T</a:t>
            </a:r>
            <a:r>
              <a:rPr lang="ru-RU" sz="2000" baseline="-25000" dirty="0" smtClean="0"/>
              <a:t>2</a:t>
            </a:r>
            <a:endParaRPr lang="ru-RU" sz="200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87824" y="2060848"/>
            <a:ext cx="17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de-DE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= V</a:t>
            </a:r>
            <a:r>
              <a:rPr kumimoji="0" lang="de-DE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de-DE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/T</a:t>
            </a:r>
            <a:r>
              <a:rPr kumimoji="0" lang="de-DE" sz="20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699792" y="2580293"/>
            <a:ext cx="2339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= Р ( (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-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de-DE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004048" y="1052736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5868144" y="980728"/>
          <a:ext cx="2443163" cy="519112"/>
        </p:xfrm>
        <a:graphic>
          <a:graphicData uri="http://schemas.openxmlformats.org/presentationml/2006/ole">
            <p:oleObj spid="_x0000_s19463" name="Формула" r:id="rId4" imgW="838080" imgH="17748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987093" y="1844824"/>
            <a:ext cx="4156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[</a:t>
            </a:r>
            <a:r>
              <a:rPr lang="uk-UA" sz="2000" dirty="0" smtClean="0"/>
              <a:t> А</a:t>
            </a:r>
            <a:r>
              <a:rPr lang="ru-RU" sz="2000" dirty="0" smtClean="0"/>
              <a:t> ]</a:t>
            </a:r>
            <a:r>
              <a:rPr lang="uk-UA" sz="2000" dirty="0" smtClean="0"/>
              <a:t> = Па</a:t>
            </a:r>
            <a:r>
              <a:rPr lang="uk-UA" sz="1600" dirty="0" smtClean="0"/>
              <a:t>*</a:t>
            </a:r>
            <a:r>
              <a:rPr lang="uk-UA" sz="2000" dirty="0" smtClean="0"/>
              <a:t>м</a:t>
            </a:r>
            <a:r>
              <a:rPr lang="uk-UA" sz="2000" baseline="30000" dirty="0" smtClean="0"/>
              <a:t>3</a:t>
            </a:r>
            <a:r>
              <a:rPr lang="uk-UA" sz="2000" dirty="0" smtClean="0"/>
              <a:t> =  (Н/м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) </a:t>
            </a:r>
            <a:r>
              <a:rPr lang="uk-UA" sz="1600" dirty="0" smtClean="0"/>
              <a:t>*</a:t>
            </a:r>
            <a:r>
              <a:rPr lang="uk-UA" sz="2000" dirty="0" smtClean="0"/>
              <a:t>м</a:t>
            </a:r>
            <a:r>
              <a:rPr lang="uk-UA" sz="2000" baseline="30000" dirty="0" smtClean="0"/>
              <a:t>3</a:t>
            </a:r>
            <a:r>
              <a:rPr lang="uk-UA" sz="2000" dirty="0" smtClean="0"/>
              <a:t> = Н</a:t>
            </a:r>
            <a:r>
              <a:rPr lang="uk-UA" sz="1600" dirty="0" smtClean="0"/>
              <a:t>*</a:t>
            </a:r>
            <a:r>
              <a:rPr lang="uk-UA" sz="2000" dirty="0" smtClean="0"/>
              <a:t>м = Дж</a:t>
            </a:r>
            <a:endParaRPr lang="ru-RU" sz="2000" dirty="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04048" y="2348880"/>
            <a:ext cx="446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 = 80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( (20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393 / 300) - 20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uk-UA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=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ea typeface="Times New Roman" pitchFamily="18" charset="0"/>
                <a:cs typeface="Arial" pitchFamily="34" charset="0"/>
              </a:rPr>
              <a:t>=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500 Дж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930775" y="3068638"/>
          <a:ext cx="1755926" cy="432370"/>
        </p:xfrm>
        <a:graphic>
          <a:graphicData uri="http://schemas.openxmlformats.org/presentationml/2006/ole">
            <p:oleObj spid="_x0000_s19465" name="Формула" r:id="rId5" imgW="723600" imgH="177480" progId="Equation.3">
              <p:embed/>
            </p:oleObj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732240" y="3068960"/>
            <a:ext cx="1600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ea typeface="Times New Roman" pitchFamily="18" charset="0"/>
                <a:cs typeface="Arial" pitchFamily="34" charset="0"/>
              </a:rPr>
              <a:t>А =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uk-UA" sz="2400" dirty="0" smtClean="0"/>
              <a:t>500 Дж</a:t>
            </a:r>
            <a:endParaRPr lang="ru-RU" sz="2400" dirty="0"/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1835696" y="908720"/>
          <a:ext cx="628650" cy="520700"/>
        </p:xfrm>
        <a:graphic>
          <a:graphicData uri="http://schemas.openxmlformats.org/presentationml/2006/ole">
            <p:oleObj spid="_x0000_s19466" name="Формула" r:id="rId6" imgW="215640" imgH="17748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2699792" y="980728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619672" y="2852936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ea typeface="Times New Roman" pitchFamily="18" charset="0"/>
                <a:cs typeface="Arial" pitchFamily="34" charset="0"/>
              </a:rPr>
              <a:t>80</a:t>
            </a:r>
            <a:r>
              <a:rPr lang="uk-UA" sz="1400" dirty="0" smtClean="0">
                <a:ea typeface="Times New Roman" pitchFamily="18" charset="0"/>
                <a:cs typeface="Arial" pitchFamily="34" charset="0"/>
              </a:rPr>
              <a:t>*</a:t>
            </a:r>
            <a:r>
              <a:rPr lang="uk-UA" dirty="0" smtClean="0">
                <a:ea typeface="Times New Roman" pitchFamily="18" charset="0"/>
                <a:cs typeface="Arial" pitchFamily="34" charset="0"/>
              </a:rPr>
              <a:t>10</a:t>
            </a:r>
            <a:r>
              <a:rPr lang="uk-UA" baseline="30000" dirty="0" smtClean="0">
                <a:ea typeface="Times New Roman" pitchFamily="18" charset="0"/>
                <a:cs typeface="Arial" pitchFamily="34" charset="0"/>
              </a:rPr>
              <a:t>3 </a:t>
            </a:r>
            <a:r>
              <a:rPr lang="uk-UA" dirty="0" smtClean="0">
                <a:ea typeface="Times New Roman" pitchFamily="18" charset="0"/>
                <a:cs typeface="Arial" pitchFamily="34" charset="0"/>
              </a:rPr>
              <a:t> Па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1556792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ea typeface="Times New Roman" pitchFamily="18" charset="0"/>
                <a:cs typeface="Arial" pitchFamily="34" charset="0"/>
              </a:rPr>
              <a:t>20</a:t>
            </a:r>
            <a:r>
              <a:rPr lang="uk-UA" sz="1400" dirty="0" smtClean="0">
                <a:ea typeface="Times New Roman" pitchFamily="18" charset="0"/>
                <a:cs typeface="Arial" pitchFamily="34" charset="0"/>
              </a:rPr>
              <a:t>*</a:t>
            </a:r>
            <a:r>
              <a:rPr lang="uk-UA" dirty="0" smtClean="0">
                <a:ea typeface="Times New Roman" pitchFamily="18" charset="0"/>
                <a:cs typeface="Arial" pitchFamily="34" charset="0"/>
              </a:rPr>
              <a:t>10</a:t>
            </a:r>
            <a:r>
              <a:rPr lang="uk-UA" baseline="30000" dirty="0" smtClean="0">
                <a:ea typeface="Times New Roman" pitchFamily="18" charset="0"/>
                <a:cs typeface="Arial" pitchFamily="34" charset="0"/>
              </a:rPr>
              <a:t>-3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63688" y="2348880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ea typeface="Times New Roman" pitchFamily="18" charset="0"/>
                <a:cs typeface="Arial" pitchFamily="34" charset="0"/>
              </a:rPr>
              <a:t>393</a:t>
            </a:r>
            <a:r>
              <a:rPr lang="uk-UA" sz="2400" dirty="0" smtClean="0">
                <a:ea typeface="Times New Roman" pitchFamily="18" charset="0"/>
                <a:cs typeface="Arial" pitchFamily="34" charset="0"/>
              </a:rPr>
              <a:t>К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763688" y="1916832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ea typeface="Times New Roman" pitchFamily="18" charset="0"/>
                <a:cs typeface="Arial" pitchFamily="34" charset="0"/>
              </a:rPr>
              <a:t>300</a:t>
            </a:r>
            <a:r>
              <a:rPr lang="uk-UA" sz="2400" dirty="0" smtClean="0">
                <a:ea typeface="Times New Roman" pitchFamily="18" charset="0"/>
                <a:cs typeface="Arial" pitchFamily="34" charset="0"/>
              </a:rPr>
              <a:t>К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458" grpId="0"/>
      <p:bldP spid="9" grpId="0"/>
      <p:bldP spid="19459" grpId="0"/>
      <p:bldP spid="19460" grpId="0"/>
      <p:bldP spid="17" grpId="0"/>
      <p:bldP spid="19461" grpId="0"/>
      <p:bldP spid="19462" grpId="0"/>
      <p:bldP spid="22" grpId="0"/>
      <p:bldP spid="19464" grpId="0"/>
      <p:bldP spid="25" grpId="0"/>
      <p:bldP spid="28" grpId="0"/>
      <p:bldP spid="24" grpId="0"/>
      <p:bldP spid="26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56792"/>
            <a:ext cx="8928992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У циліндричній посудині під поршнем із вантажем загальною масою </a:t>
            </a:r>
            <a:r>
              <a:rPr lang="en-US" sz="2400" dirty="0" smtClean="0"/>
              <a:t>m</a:t>
            </a:r>
            <a:r>
              <a:rPr lang="en-US" sz="1100" dirty="0" smtClean="0"/>
              <a:t>1</a:t>
            </a:r>
            <a:r>
              <a:rPr lang="en-US" sz="2400" dirty="0" smtClean="0"/>
              <a:t>=200</a:t>
            </a:r>
            <a:r>
              <a:rPr lang="uk-UA" sz="2400" dirty="0" smtClean="0"/>
              <a:t>кг міститься </a:t>
            </a:r>
            <a:r>
              <a:rPr lang="en-US" sz="2400" dirty="0" smtClean="0"/>
              <a:t>m</a:t>
            </a:r>
            <a:r>
              <a:rPr lang="uk-UA" sz="1100" dirty="0" smtClean="0"/>
              <a:t>0</a:t>
            </a:r>
            <a:r>
              <a:rPr lang="uk-UA" sz="2400" dirty="0" smtClean="0"/>
              <a:t>=2,5г водню при температурі                  . Внутрішній діаметр посудини </a:t>
            </a:r>
            <a:r>
              <a:rPr lang="en-US" sz="2400" dirty="0" smtClean="0"/>
              <a:t>d=20</a:t>
            </a:r>
            <a:r>
              <a:rPr lang="uk-UA" sz="2400" dirty="0" smtClean="0"/>
              <a:t>см. Визначте роботу, яку виконує водень при його ізобарному нагріванні до                    . Тертя між поршнем і циліндром відсутнє.  </a:t>
            </a:r>
            <a:endParaRPr lang="ru-RU" sz="2400" dirty="0"/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7884368" y="1988840"/>
          <a:ext cx="1152128" cy="344061"/>
        </p:xfrm>
        <a:graphic>
          <a:graphicData uri="http://schemas.openxmlformats.org/presentationml/2006/ole">
            <p:oleObj spid="_x0000_s34817" name="Формула" r:id="rId3" imgW="59688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76256" y="2708920"/>
          <a:ext cx="1298575" cy="360040"/>
        </p:xfrm>
        <a:graphic>
          <a:graphicData uri="http://schemas.openxmlformats.org/presentationml/2006/ole">
            <p:oleObj spid="_x0000_s34818" name="Формула" r:id="rId4" imgW="672840" imgH="1774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07504" y="764704"/>
          <a:ext cx="1295400" cy="593725"/>
        </p:xfrm>
        <a:graphic>
          <a:graphicData uri="http://schemas.openxmlformats.org/presentationml/2006/ole">
            <p:oleObj spid="_x0000_s17409" name="Формула" r:id="rId3" imgW="444240" imgH="2030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267744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0" y="4077072"/>
            <a:ext cx="22677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1484784"/>
          <a:ext cx="2222851" cy="2455168"/>
        </p:xfrm>
        <a:graphic>
          <a:graphicData uri="http://schemas.openxmlformats.org/presentationml/2006/ole">
            <p:oleObj spid="_x0000_s17410" name="Формула" r:id="rId4" imgW="1384200" imgH="152388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79512" y="4365104"/>
          <a:ext cx="661987" cy="344488"/>
        </p:xfrm>
        <a:graphic>
          <a:graphicData uri="http://schemas.openxmlformats.org/presentationml/2006/ole">
            <p:oleObj spid="_x0000_s17411" name="Формула" r:id="rId5" imgW="342720" imgH="17748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555776" y="836712"/>
          <a:ext cx="628650" cy="520700"/>
        </p:xfrm>
        <a:graphic>
          <a:graphicData uri="http://schemas.openxmlformats.org/presentationml/2006/ole">
            <p:oleObj spid="_x0000_s17412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411760" y="2204864"/>
          <a:ext cx="720080" cy="327128"/>
        </p:xfrm>
        <a:graphic>
          <a:graphicData uri="http://schemas.openxmlformats.org/presentationml/2006/ole">
            <p:oleObj spid="_x0000_s17413" name="Формула" r:id="rId7" imgW="393480" imgH="17748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483768" y="2924944"/>
          <a:ext cx="648072" cy="294059"/>
        </p:xfrm>
        <a:graphic>
          <a:graphicData uri="http://schemas.openxmlformats.org/presentationml/2006/ole">
            <p:oleObj spid="_x0000_s17414" name="Формула" r:id="rId8" imgW="393480" imgH="17748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2339752" y="2492896"/>
          <a:ext cx="1080120" cy="346760"/>
        </p:xfrm>
        <a:graphic>
          <a:graphicData uri="http://schemas.openxmlformats.org/presentationml/2006/ole">
            <p:oleObj spid="_x0000_s17415" name="Формула" r:id="rId9" imgW="634680" imgH="20304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3491880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3563888" y="1052736"/>
          <a:ext cx="1046163" cy="373062"/>
        </p:xfrm>
        <a:graphic>
          <a:graphicData uri="http://schemas.openxmlformats.org/presentationml/2006/ole">
            <p:oleObj spid="_x0000_s17416" name="Формула" r:id="rId10" imgW="571320" imgH="203040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3563888" y="1700808"/>
          <a:ext cx="1649413" cy="395287"/>
        </p:xfrm>
        <a:graphic>
          <a:graphicData uri="http://schemas.openxmlformats.org/presentationml/2006/ole">
            <p:oleObj spid="_x0000_s17417" name="Формула" r:id="rId11" imgW="901440" imgH="215640" progId="Equation.3">
              <p:embed/>
            </p:oleObj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3563888" y="2204864"/>
          <a:ext cx="1184275" cy="720725"/>
        </p:xfrm>
        <a:graphic>
          <a:graphicData uri="http://schemas.openxmlformats.org/presentationml/2006/ole">
            <p:oleObj spid="_x0000_s17418" name="Формула" r:id="rId12" imgW="647640" imgH="393480" progId="Equation.3">
              <p:embed/>
            </p:oleObj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3563888" y="3068960"/>
          <a:ext cx="1790700" cy="722312"/>
        </p:xfrm>
        <a:graphic>
          <a:graphicData uri="http://schemas.openxmlformats.org/presentationml/2006/ole">
            <p:oleObj spid="_x0000_s17419" name="Формула" r:id="rId13" imgW="977760" imgH="393480" progId="Equation.3">
              <p:embed/>
            </p:oleObj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3563888" y="3861048"/>
          <a:ext cx="1581150" cy="768350"/>
        </p:xfrm>
        <a:graphic>
          <a:graphicData uri="http://schemas.openxmlformats.org/presentationml/2006/ole">
            <p:oleObj spid="_x0000_s17420" name="Формула" r:id="rId14" imgW="863280" imgH="419040" progId="Equation.3">
              <p:embed/>
            </p:oleObj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3563888" y="4581128"/>
          <a:ext cx="1976437" cy="768350"/>
        </p:xfrm>
        <a:graphic>
          <a:graphicData uri="http://schemas.openxmlformats.org/presentationml/2006/ole">
            <p:oleObj spid="_x0000_s17421" name="Формула" r:id="rId15" imgW="1079280" imgH="4190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5580112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6012160" y="836712"/>
          <a:ext cx="2443163" cy="519113"/>
        </p:xfrm>
        <a:graphic>
          <a:graphicData uri="http://schemas.openxmlformats.org/presentationml/2006/ole">
            <p:oleObj spid="_x0000_s17422" name="Формула" r:id="rId16" imgW="838080" imgH="177480" progId="Equation.3">
              <p:embed/>
            </p:oleObj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5652120" y="1340768"/>
          <a:ext cx="3322215" cy="994536"/>
        </p:xfrm>
        <a:graphic>
          <a:graphicData uri="http://schemas.openxmlformats.org/presentationml/2006/ole">
            <p:oleObj spid="_x0000_s17423" name="Формула" r:id="rId17" imgW="1955520" imgH="583920" progId="Equation.3">
              <p:embed/>
            </p:oleObj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/>
        </p:nvGraphicFramePr>
        <p:xfrm>
          <a:off x="5652120" y="2708920"/>
          <a:ext cx="3491880" cy="576064"/>
        </p:xfrm>
        <a:graphic>
          <a:graphicData uri="http://schemas.openxmlformats.org/presentationml/2006/ole">
            <p:oleObj spid="_x0000_s17425" name="Формула" r:id="rId18" imgW="2514600" imgH="393480" progId="Equation.3">
              <p:embed/>
            </p:oleObj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5580112" y="3645024"/>
          <a:ext cx="1584176" cy="389598"/>
        </p:xfrm>
        <a:graphic>
          <a:graphicData uri="http://schemas.openxmlformats.org/presentationml/2006/ole">
            <p:oleObj spid="_x0000_s17426" name="Формула" r:id="rId19" imgW="723600" imgH="177480" progId="Equation.3">
              <p:embed/>
            </p:oleObj>
          </a:graphicData>
        </a:graphic>
      </p:graphicFrame>
      <p:graphicFrame>
        <p:nvGraphicFramePr>
          <p:cNvPr id="29" name="Object 19"/>
          <p:cNvGraphicFramePr>
            <a:graphicFrameLocks noChangeAspect="1"/>
          </p:cNvGraphicFramePr>
          <p:nvPr/>
        </p:nvGraphicFramePr>
        <p:xfrm>
          <a:off x="7122214" y="3645024"/>
          <a:ext cx="2021786" cy="360420"/>
        </p:xfrm>
        <a:graphic>
          <a:graphicData uri="http://schemas.openxmlformats.org/presentationml/2006/ole">
            <p:oleObj spid="_x0000_s17427" name="Формула" r:id="rId20" imgW="1346040" imgH="228600" progId="Equation.3">
              <p:embed/>
            </p:oleObj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5652120" y="4149080"/>
          <a:ext cx="1540171" cy="360040"/>
        </p:xfrm>
        <a:graphic>
          <a:graphicData uri="http://schemas.openxmlformats.org/presentationml/2006/ole">
            <p:oleObj spid="_x0000_s17428" name="Формула" r:id="rId21" imgW="97776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Аеростат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об’ємом</a:t>
            </a:r>
            <a:r>
              <a:rPr lang="ru-RU" sz="2400" dirty="0" smtClean="0"/>
              <a:t>                         </a:t>
            </a:r>
            <a:r>
              <a:rPr lang="ru-RU" sz="2400" i="1" dirty="0" err="1" smtClean="0"/>
              <a:t>наповнено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гелієм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тиском</a:t>
            </a:r>
            <a:endParaRPr lang="ru-RU" sz="2400" i="1" dirty="0" smtClean="0"/>
          </a:p>
          <a:p>
            <a:r>
              <a:rPr lang="ru-RU" sz="2400" i="1" dirty="0" smtClean="0"/>
              <a:t>                   .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нагрівання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сонячним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промінням</a:t>
            </a:r>
            <a:r>
              <a:rPr lang="ru-RU" sz="2400" dirty="0" smtClean="0"/>
              <a:t> температура газу в </a:t>
            </a:r>
            <a:r>
              <a:rPr lang="ru-RU" sz="2400" dirty="0" err="1" smtClean="0"/>
              <a:t>аеростаті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підвищилася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i="1" dirty="0" smtClean="0"/>
              <a:t>t</a:t>
            </a:r>
            <a:r>
              <a:rPr lang="ru-RU" sz="1100" i="1" dirty="0" smtClean="0"/>
              <a:t>1</a:t>
            </a:r>
            <a:r>
              <a:rPr lang="ru-RU" sz="2400" i="1" dirty="0" smtClean="0"/>
              <a:t> = 10 </a:t>
            </a:r>
            <a:r>
              <a:rPr lang="ru-RU" sz="2400" i="1" dirty="0" err="1" smtClean="0"/>
              <a:t>ºС    </a:t>
            </a:r>
            <a:r>
              <a:rPr lang="ru-RU" sz="2400" i="1" dirty="0" smtClean="0"/>
              <a:t>до          t</a:t>
            </a:r>
            <a:r>
              <a:rPr lang="ru-RU" sz="1100" i="1" dirty="0" smtClean="0"/>
              <a:t>2</a:t>
            </a:r>
            <a:r>
              <a:rPr lang="ru-RU" sz="2400" i="1" dirty="0" smtClean="0"/>
              <a:t> = 25 </a:t>
            </a:r>
            <a:r>
              <a:rPr lang="ru-RU" sz="2400" i="1" dirty="0" err="1" smtClean="0"/>
              <a:t>ºС</a:t>
            </a:r>
            <a:r>
              <a:rPr lang="ru-RU" sz="2400" i="1" dirty="0" smtClean="0"/>
              <a:t>. На </a:t>
            </a:r>
            <a:r>
              <a:rPr lang="ru-RU" sz="2400" i="1" dirty="0" err="1" smtClean="0"/>
              <a:t>скільки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збільшилася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внутрішня</a:t>
            </a:r>
            <a:r>
              <a:rPr lang="ru-RU" sz="2400" i="1" dirty="0" smtClean="0"/>
              <a:t> </a:t>
            </a:r>
            <a:r>
              <a:rPr lang="ru-RU" sz="2400" dirty="0" err="1" smtClean="0"/>
              <a:t>енергія</a:t>
            </a:r>
            <a:r>
              <a:rPr lang="ru-RU" sz="2400" dirty="0" smtClean="0"/>
              <a:t> газу?</a:t>
            </a:r>
            <a:endParaRPr lang="ru-RU" sz="2400" dirty="0"/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2987824" y="1628800"/>
          <a:ext cx="1296144" cy="385034"/>
        </p:xfrm>
        <a:graphic>
          <a:graphicData uri="http://schemas.openxmlformats.org/presentationml/2006/ole">
            <p:oleObj spid="_x0000_s35842" name="Формула" r:id="rId3" imgW="685800" imgH="2030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67544" y="1988840"/>
          <a:ext cx="1320800" cy="434975"/>
        </p:xfrm>
        <a:graphic>
          <a:graphicData uri="http://schemas.openxmlformats.org/presentationml/2006/ole">
            <p:oleObj spid="_x0000_s35843" name="Формула" r:id="rId4" imgW="69840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07950" y="765175"/>
          <a:ext cx="1295400" cy="593725"/>
        </p:xfrm>
        <a:graphic>
          <a:graphicData uri="http://schemas.openxmlformats.org/presentationml/2006/ole">
            <p:oleObj spid="_x0000_s36866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547664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356992"/>
            <a:ext cx="15476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340768"/>
          <a:ext cx="1371275" cy="1800200"/>
        </p:xfrm>
        <a:graphic>
          <a:graphicData uri="http://schemas.openxmlformats.org/presentationml/2006/ole">
            <p:oleObj spid="_x0000_s36867" name="Формула" r:id="rId4" imgW="698400" imgH="9144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7504" y="3501008"/>
          <a:ext cx="1046430" cy="432048"/>
        </p:xfrm>
        <a:graphic>
          <a:graphicData uri="http://schemas.openxmlformats.org/presentationml/2006/ole">
            <p:oleObj spid="_x0000_s36868" name="Формула" r:id="rId5" imgW="431640" imgH="17748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691680" y="764704"/>
          <a:ext cx="628650" cy="520700"/>
        </p:xfrm>
        <a:graphic>
          <a:graphicData uri="http://schemas.openxmlformats.org/presentationml/2006/ole">
            <p:oleObj spid="_x0000_s36869" name="Формула" r:id="rId6" imgW="215640" imgH="17748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483768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619672" y="2348880"/>
          <a:ext cx="792527" cy="360040"/>
        </p:xfrm>
        <a:graphic>
          <a:graphicData uri="http://schemas.openxmlformats.org/presentationml/2006/ole">
            <p:oleObj spid="_x0000_s36870" name="Формула" r:id="rId7" imgW="393480" imgH="1774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619672" y="2780928"/>
          <a:ext cx="792163" cy="358775"/>
        </p:xfrm>
        <a:graphic>
          <a:graphicData uri="http://schemas.openxmlformats.org/presentationml/2006/ole">
            <p:oleObj spid="_x0000_s36871" name="Формула" r:id="rId8" imgW="393480" imgH="17748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483768" y="764704"/>
          <a:ext cx="1584176" cy="760655"/>
        </p:xfrm>
        <a:graphic>
          <a:graphicData uri="http://schemas.openxmlformats.org/presentationml/2006/ole">
            <p:oleObj spid="_x0000_s36872" name="Формула" r:id="rId9" imgW="825480" imgH="39348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555776" y="1916832"/>
          <a:ext cx="1319212" cy="400050"/>
        </p:xfrm>
        <a:graphic>
          <a:graphicData uri="http://schemas.openxmlformats.org/presentationml/2006/ole">
            <p:oleObj spid="_x0000_s36873" name="Формула" r:id="rId10" imgW="672840" imgH="20304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627784" y="2636912"/>
          <a:ext cx="936104" cy="729729"/>
        </p:xfrm>
        <a:graphic>
          <a:graphicData uri="http://schemas.openxmlformats.org/presentationml/2006/ole">
            <p:oleObj spid="_x0000_s36874" name="Формула" r:id="rId11" imgW="507960" imgH="39348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483768" y="3645024"/>
          <a:ext cx="2376264" cy="700450"/>
        </p:xfrm>
        <a:graphic>
          <a:graphicData uri="http://schemas.openxmlformats.org/presentationml/2006/ole">
            <p:oleObj spid="_x0000_s36875" name="Формула" r:id="rId12" imgW="1346040" imgH="39348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555776" y="4725144"/>
          <a:ext cx="1803307" cy="772096"/>
        </p:xfrm>
        <a:graphic>
          <a:graphicData uri="http://schemas.openxmlformats.org/presentationml/2006/ole">
            <p:oleObj spid="_x0000_s36876" name="Формула" r:id="rId13" imgW="927000" imgH="393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4932040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6011863" y="836613"/>
          <a:ext cx="2443162" cy="519112"/>
        </p:xfrm>
        <a:graphic>
          <a:graphicData uri="http://schemas.openxmlformats.org/presentationml/2006/ole">
            <p:oleObj spid="_x0000_s36877" name="Формула" r:id="rId14" imgW="838080" imgH="17748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4932040" y="1484784"/>
          <a:ext cx="4110037" cy="720725"/>
        </p:xfrm>
        <a:graphic>
          <a:graphicData uri="http://schemas.openxmlformats.org/presentationml/2006/ole">
            <p:oleObj spid="_x0000_s36878" name="Формула" r:id="rId15" imgW="2400120" imgH="419040" progId="Equation.3">
              <p:embed/>
            </p:oleObj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5004048" y="2348880"/>
          <a:ext cx="1544637" cy="350837"/>
        </p:xfrm>
        <a:graphic>
          <a:graphicData uri="http://schemas.openxmlformats.org/presentationml/2006/ole">
            <p:oleObj spid="_x0000_s36879" name="Формула" r:id="rId16" imgW="901440" imgH="203040" progId="Equation.3">
              <p:embed/>
            </p:oleObj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5004048" y="2852936"/>
          <a:ext cx="3384550" cy="822325"/>
        </p:xfrm>
        <a:graphic>
          <a:graphicData uri="http://schemas.openxmlformats.org/presentationml/2006/ole">
            <p:oleObj spid="_x0000_s36880" name="Формула" r:id="rId17" imgW="1739880" imgH="419040" progId="Equation.3">
              <p:embed/>
            </p:oleObj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4932040" y="3933056"/>
          <a:ext cx="1755775" cy="431800"/>
        </p:xfrm>
        <a:graphic>
          <a:graphicData uri="http://schemas.openxmlformats.org/presentationml/2006/ole">
            <p:oleObj spid="_x0000_s36881" name="Формула" r:id="rId18" imgW="723600" imgH="177480" progId="Equation.3">
              <p:embed/>
            </p:oleObj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6660232" y="3933056"/>
          <a:ext cx="1952625" cy="447675"/>
        </p:xfrm>
        <a:graphic>
          <a:graphicData uri="http://schemas.openxmlformats.org/presentationml/2006/ole">
            <p:oleObj spid="_x0000_s36882" name="Формула" r:id="rId19" imgW="1002960" imgH="2286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700808"/>
            <a:ext cx="9036496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Два </a:t>
            </a:r>
            <a:r>
              <a:rPr lang="ru-RU" sz="2800" dirty="0" err="1" smtClean="0"/>
              <a:t>молі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ідеального</a:t>
            </a:r>
            <a:r>
              <a:rPr lang="ru-RU" sz="2800" dirty="0" smtClean="0"/>
              <a:t> одноатомного газу </a:t>
            </a:r>
            <a:r>
              <a:rPr lang="ru-RU" sz="2800" dirty="0" err="1" smtClean="0"/>
              <a:t>розширюються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теплообміну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навколишнім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середовищем</a:t>
            </a:r>
            <a:r>
              <a:rPr lang="ru-RU" sz="2800" dirty="0" smtClean="0"/>
              <a:t>. Температура газу при </a:t>
            </a:r>
            <a:r>
              <a:rPr lang="ru-RU" sz="2800" dirty="0" err="1" smtClean="0"/>
              <a:t>розширенні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зменшилася</a:t>
            </a:r>
            <a:r>
              <a:rPr lang="ru-RU" sz="2800" dirty="0" smtClean="0"/>
              <a:t> на               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Визначте</a:t>
            </a:r>
            <a:r>
              <a:rPr lang="ru-RU" sz="2800" i="1" dirty="0" smtClean="0"/>
              <a:t> роботу, </a:t>
            </a:r>
            <a:r>
              <a:rPr lang="ru-RU" sz="2800" i="1" dirty="0" err="1" smtClean="0"/>
              <a:t>виконану</a:t>
            </a:r>
            <a:r>
              <a:rPr lang="ru-RU" sz="2800" i="1" dirty="0" smtClean="0"/>
              <a:t> газом при </a:t>
            </a:r>
            <a:r>
              <a:rPr lang="ru-RU" sz="2800" i="1" dirty="0" err="1" smtClean="0"/>
              <a:t>розширенні</a:t>
            </a:r>
            <a:r>
              <a:rPr lang="ru-RU" sz="2800" i="1" dirty="0" smtClean="0"/>
              <a:t>.</a:t>
            </a:r>
          </a:p>
          <a:p>
            <a:r>
              <a:rPr lang="de-DE" sz="2800" i="1" dirty="0" smtClean="0"/>
              <a:t>R = 8,31 </a:t>
            </a:r>
            <a:r>
              <a:rPr lang="ru-RU" sz="2800" i="1" dirty="0" smtClean="0"/>
              <a:t>Дж/(К·моль).</a:t>
            </a:r>
            <a:endParaRPr lang="ru-RU" sz="2800" dirty="0"/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7812360" y="2636912"/>
          <a:ext cx="1156085" cy="378430"/>
        </p:xfrm>
        <a:graphic>
          <a:graphicData uri="http://schemas.openxmlformats.org/presentationml/2006/ole">
            <p:oleObj spid="_x0000_s37890" name="Формула" r:id="rId3" imgW="545760" imgH="17748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692696"/>
          <a:ext cx="1295400" cy="593725"/>
        </p:xfrm>
        <a:graphic>
          <a:graphicData uri="http://schemas.openxmlformats.org/presentationml/2006/ole">
            <p:oleObj spid="_x0000_s38914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95736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356992"/>
            <a:ext cx="2195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268760"/>
          <a:ext cx="2055813" cy="1992312"/>
        </p:xfrm>
        <a:graphic>
          <a:graphicData uri="http://schemas.openxmlformats.org/presentationml/2006/ole">
            <p:oleObj spid="_x0000_s38915" name="Формула" r:id="rId4" imgW="1104840" imgH="10666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79512" y="3573016"/>
          <a:ext cx="1000125" cy="519113"/>
        </p:xfrm>
        <a:graphic>
          <a:graphicData uri="http://schemas.openxmlformats.org/presentationml/2006/ole">
            <p:oleObj spid="_x0000_s38916" name="Формула" r:id="rId5" imgW="342720" imgH="17748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267744" y="908720"/>
          <a:ext cx="1385888" cy="495300"/>
        </p:xfrm>
        <a:graphic>
          <a:graphicData uri="http://schemas.openxmlformats.org/presentationml/2006/ole">
            <p:oleObj spid="_x0000_s38917" name="Формула" r:id="rId6" imgW="571320" imgH="20304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195736" y="1700808"/>
          <a:ext cx="1906587" cy="495300"/>
        </p:xfrm>
        <a:graphic>
          <a:graphicData uri="http://schemas.openxmlformats.org/presentationml/2006/ole">
            <p:oleObj spid="_x0000_s38918" name="Формула" r:id="rId7" imgW="787320" imgH="20304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195736" y="2420888"/>
          <a:ext cx="1506537" cy="433388"/>
        </p:xfrm>
        <a:graphic>
          <a:graphicData uri="http://schemas.openxmlformats.org/presentationml/2006/ole">
            <p:oleObj spid="_x0000_s38919" name="Формула" r:id="rId8" imgW="622080" imgH="17748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4139952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5436096" y="836712"/>
          <a:ext cx="2443162" cy="519112"/>
        </p:xfrm>
        <a:graphic>
          <a:graphicData uri="http://schemas.openxmlformats.org/presentationml/2006/ole">
            <p:oleObj spid="_x0000_s38920" name="Формула" r:id="rId9" imgW="838080" imgH="17748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4211960" y="1412776"/>
          <a:ext cx="4673600" cy="958850"/>
        </p:xfrm>
        <a:graphic>
          <a:graphicData uri="http://schemas.openxmlformats.org/presentationml/2006/ole">
            <p:oleObj spid="_x0000_s38921" name="Формула" r:id="rId10" imgW="1930320" imgH="39348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211960" y="4149080"/>
          <a:ext cx="1755775" cy="431800"/>
        </p:xfrm>
        <a:graphic>
          <a:graphicData uri="http://schemas.openxmlformats.org/presentationml/2006/ole">
            <p:oleObj spid="_x0000_s38922" name="Формула" r:id="rId11" imgW="723600" imgH="17748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4211960" y="2996952"/>
          <a:ext cx="3351213" cy="495300"/>
        </p:xfrm>
        <a:graphic>
          <a:graphicData uri="http://schemas.openxmlformats.org/presentationml/2006/ole">
            <p:oleObj spid="_x0000_s38923" name="Формула" r:id="rId12" imgW="1384200" imgH="20304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5940152" y="4149080"/>
          <a:ext cx="2151062" cy="495300"/>
        </p:xfrm>
        <a:graphic>
          <a:graphicData uri="http://schemas.openxmlformats.org/presentationml/2006/ole">
            <p:oleObj spid="_x0000_s38924" name="Формула" r:id="rId13" imgW="888840" imgH="20304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353</Words>
  <Application>Microsoft Office PowerPoint</Application>
  <PresentationFormat>Экран (4:3)</PresentationFormat>
  <Paragraphs>45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Формула</vt:lpstr>
      <vt:lpstr>Microsoft Equation 3.0</vt:lpstr>
      <vt:lpstr>Слайд 1</vt:lpstr>
      <vt:lpstr>Задача 1</vt:lpstr>
      <vt:lpstr>Слайд 3</vt:lpstr>
      <vt:lpstr>Задача 2</vt:lpstr>
      <vt:lpstr>Слайд 5</vt:lpstr>
      <vt:lpstr>Задача 3</vt:lpstr>
      <vt:lpstr>Слайд 7</vt:lpstr>
      <vt:lpstr>Задача 4</vt:lpstr>
      <vt:lpstr>Слайд 9</vt:lpstr>
      <vt:lpstr>Задача 5</vt:lpstr>
      <vt:lpstr>Слайд 11</vt:lpstr>
      <vt:lpstr>Задача 6</vt:lpstr>
      <vt:lpstr>Слайд 13</vt:lpstr>
      <vt:lpstr>Задача 7</vt:lpstr>
      <vt:lpstr>Слайд 15</vt:lpstr>
      <vt:lpstr>Задача 8</vt:lpstr>
      <vt:lpstr>Слайд 17</vt:lpstr>
      <vt:lpstr>Задача 9</vt:lpstr>
      <vt:lpstr>Слайд 19</vt:lpstr>
      <vt:lpstr>Задача 10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Ярослав</cp:lastModifiedBy>
  <cp:revision>67</cp:revision>
  <dcterms:created xsi:type="dcterms:W3CDTF">2012-07-31T15:34:20Z</dcterms:created>
  <dcterms:modified xsi:type="dcterms:W3CDTF">2014-05-04T09:53:03Z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