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63" r:id="rId3"/>
    <p:sldId id="257" r:id="rId4"/>
    <p:sldId id="259" r:id="rId5"/>
    <p:sldId id="258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5" r:id="rId19"/>
    <p:sldId id="273" r:id="rId20"/>
    <p:sldId id="274" r:id="rId21"/>
    <p:sldId id="276" r:id="rId22"/>
    <p:sldId id="277" r:id="rId23"/>
    <p:sldId id="279" r:id="rId24"/>
    <p:sldId id="278" r:id="rId25"/>
    <p:sldId id="281" r:id="rId26"/>
    <p:sldId id="280" r:id="rId27"/>
    <p:sldId id="282" r:id="rId28"/>
    <p:sldId id="293" r:id="rId29"/>
    <p:sldId id="283" r:id="rId30"/>
    <p:sldId id="284" r:id="rId31"/>
    <p:sldId id="295" r:id="rId32"/>
    <p:sldId id="285" r:id="rId33"/>
    <p:sldId id="286" r:id="rId34"/>
    <p:sldId id="294" r:id="rId35"/>
    <p:sldId id="287" r:id="rId36"/>
    <p:sldId id="288" r:id="rId37"/>
    <p:sldId id="289" r:id="rId38"/>
    <p:sldId id="296" r:id="rId39"/>
    <p:sldId id="290" r:id="rId40"/>
    <p:sldId id="291" r:id="rId41"/>
    <p:sldId id="292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5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78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5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1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8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4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8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3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06325C52-00F0-4FC5-A43E-456C8040CB14}" type="datetimeFigureOut">
              <a:rPr lang="ru-RU" smtClean="0"/>
              <a:t>01.08.2013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1033123B-7AC8-4E6B-BF49-92006EBEB5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7579568" cy="3312368"/>
          </a:xfrm>
        </p:spPr>
        <p:txBody>
          <a:bodyPr/>
          <a:lstStyle/>
          <a:p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Національний</a:t>
            </a:r>
            <a:r>
              <a:rPr lang="ru-RU" sz="3600" b="1" dirty="0">
                <a:latin typeface="Monotype Corsiva" pitchFamily="66" charset="0"/>
              </a:rPr>
              <a:t> колорит, </a:t>
            </a:r>
            <a:r>
              <a:rPr lang="ru-RU" sz="3600" b="1" dirty="0" err="1">
                <a:latin typeface="Monotype Corsiva" pitchFamily="66" charset="0"/>
              </a:rPr>
              <a:t>зображення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життя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всіх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верств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суспільства</a:t>
            </a:r>
            <a:r>
              <a:rPr lang="ru-RU" sz="3600" b="1" dirty="0">
                <a:latin typeface="Monotype Corsiva" pitchFamily="66" charset="0"/>
              </a:rPr>
              <a:t> в «</a:t>
            </a:r>
            <a:r>
              <a:rPr lang="ru-RU" sz="3600" b="1" dirty="0" err="1">
                <a:latin typeface="Monotype Corsiva" pitchFamily="66" charset="0"/>
              </a:rPr>
              <a:t>Енеїді</a:t>
            </a:r>
            <a:r>
              <a:rPr lang="ru-RU" sz="3600" b="1" dirty="0">
                <a:latin typeface="Monotype Corsiva" pitchFamily="66" charset="0"/>
              </a:rPr>
              <a:t>», </a:t>
            </a:r>
            <a:r>
              <a:rPr lang="ru-RU" sz="3600" b="1" dirty="0" err="1">
                <a:latin typeface="Monotype Corsiva" pitchFamily="66" charset="0"/>
              </a:rPr>
              <a:t>алюзії</a:t>
            </a:r>
            <a:r>
              <a:rPr lang="ru-RU" sz="3600" b="1" dirty="0">
                <a:latin typeface="Monotype Corsiva" pitchFamily="66" charset="0"/>
              </a:rPr>
              <a:t> на </a:t>
            </a:r>
            <a:r>
              <a:rPr lang="ru-RU" sz="3600" b="1" dirty="0" err="1" smtClean="0">
                <a:latin typeface="Monotype Corsiva" pitchFamily="66" charset="0"/>
              </a:rPr>
              <a:t>українську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історію</a:t>
            </a:r>
            <a:r>
              <a:rPr lang="ru-RU" sz="3600" b="1" dirty="0">
                <a:latin typeface="Monotype Corsiva" pitchFamily="66" charset="0"/>
              </a:rPr>
              <a:t> в </a:t>
            </a:r>
            <a:r>
              <a:rPr lang="ru-RU" sz="3600" b="1" dirty="0" err="1">
                <a:latin typeface="Monotype Corsiva" pitchFamily="66" charset="0"/>
              </a:rPr>
              <a:t>ній</a:t>
            </a:r>
            <a:r>
              <a:rPr lang="ru-RU" sz="3600" b="1" dirty="0">
                <a:latin typeface="Monotype Corsiva" pitchFamily="66" charset="0"/>
              </a:rPr>
              <a:t>. </a:t>
            </a:r>
            <a:r>
              <a:rPr lang="ru-RU" sz="3600" b="1" dirty="0" err="1">
                <a:latin typeface="Monotype Corsiva" pitchFamily="66" charset="0"/>
              </a:rPr>
              <a:t>Бурлескний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гумор</a:t>
            </a:r>
            <a:r>
              <a:rPr lang="ru-RU" sz="3600" b="1" dirty="0">
                <a:latin typeface="Monotype Corsiva" pitchFamily="66" charset="0"/>
              </a:rPr>
              <a:t>, народна </a:t>
            </a:r>
            <a:r>
              <a:rPr lang="ru-RU" sz="3600" b="1" dirty="0" err="1" smtClean="0">
                <a:latin typeface="Monotype Corsiva" pitchFamily="66" charset="0"/>
              </a:rPr>
              <a:t>українська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мова</a:t>
            </a:r>
            <a:r>
              <a:rPr lang="ru-RU" sz="3600" b="1" dirty="0">
                <a:latin typeface="Monotype Corsiva" pitchFamily="66" charset="0"/>
              </a:rPr>
              <a:t>. </a:t>
            </a:r>
            <a:r>
              <a:rPr lang="ru-RU" sz="3600" b="1" dirty="0" err="1">
                <a:latin typeface="Monotype Corsiva" pitchFamily="66" charset="0"/>
              </a:rPr>
              <a:t>Утвердження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народної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моралі</a:t>
            </a:r>
            <a:r>
              <a:rPr lang="ru-RU" sz="3600" b="1" dirty="0">
                <a:latin typeface="Monotype Corsiva" pitchFamily="66" charset="0"/>
              </a:rPr>
              <a:t> в </a:t>
            </a:r>
            <a:r>
              <a:rPr lang="ru-RU" sz="3600" b="1" dirty="0" err="1">
                <a:latin typeface="Monotype Corsiva" pitchFamily="66" charset="0"/>
              </a:rPr>
              <a:t>дусі</a:t>
            </a: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err="1">
                <a:latin typeface="Monotype Corsiva" pitchFamily="66" charset="0"/>
              </a:rPr>
              <a:t>просвітительства</a:t>
            </a:r>
            <a:r>
              <a:rPr lang="ru-RU" sz="3600" b="1" dirty="0">
                <a:latin typeface="Monotype Corsiva" pitchFamily="66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869160"/>
            <a:ext cx="5248672" cy="1320552"/>
          </a:xfrm>
        </p:spPr>
        <p:txBody>
          <a:bodyPr/>
          <a:lstStyle/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Автор проекту:</a:t>
            </a:r>
          </a:p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Загородня Катерина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7920880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b="1" dirty="0" err="1">
                <a:latin typeface="Monotype Corsiva" pitchFamily="66" charset="0"/>
              </a:rPr>
              <a:t>Алюзія</a:t>
            </a:r>
            <a:r>
              <a:rPr lang="ru-RU" dirty="0">
                <a:latin typeface="Monotype Corsiva" pitchFamily="66" charset="0"/>
              </a:rPr>
              <a:t> (</a:t>
            </a:r>
            <a:r>
              <a:rPr lang="ru-RU" i="1" dirty="0">
                <a:latin typeface="Monotype Corsiva" pitchFamily="66" charset="0"/>
              </a:rPr>
              <a:t>з </a:t>
            </a:r>
            <a:r>
              <a:rPr lang="ru-RU" i="1" u="sng" dirty="0" err="1" smtClean="0">
                <a:latin typeface="Monotype Corsiva" pitchFamily="66" charset="0"/>
              </a:rPr>
              <a:t>латин</a:t>
            </a:r>
            <a:r>
              <a:rPr lang="uk-UA" dirty="0" smtClean="0">
                <a:latin typeface="Monotype Corsiva" pitchFamily="66" charset="0"/>
              </a:rPr>
              <a:t>.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жарт, </a:t>
            </a:r>
            <a:r>
              <a:rPr lang="ru-RU" dirty="0" err="1">
                <a:latin typeface="Monotype Corsiva" pitchFamily="66" charset="0"/>
              </a:rPr>
              <a:t>натяк</a:t>
            </a:r>
            <a:r>
              <a:rPr lang="ru-RU" dirty="0">
                <a:latin typeface="Monotype Corsiva" pitchFamily="66" charset="0"/>
              </a:rPr>
              <a:t>) — </a:t>
            </a:r>
            <a:r>
              <a:rPr lang="ru-RU" dirty="0" err="1">
                <a:latin typeface="Monotype Corsiva" pitchFamily="66" charset="0"/>
              </a:rPr>
              <a:t>художньо-стилістичний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прийом</a:t>
            </a:r>
            <a:r>
              <a:rPr lang="ru-RU" dirty="0">
                <a:latin typeface="Monotype Corsiva" pitchFamily="66" charset="0"/>
              </a:rPr>
              <a:t>; </a:t>
            </a:r>
            <a:r>
              <a:rPr lang="ru-RU" dirty="0" err="1">
                <a:latin typeface="Monotype Corsiva" pitchFamily="66" charset="0"/>
              </a:rPr>
              <a:t>натяк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відсилання</a:t>
            </a:r>
            <a:r>
              <a:rPr lang="ru-RU" dirty="0">
                <a:latin typeface="Monotype Corsiva" pitchFamily="66" charset="0"/>
              </a:rPr>
              <a:t> до </a:t>
            </a:r>
            <a:r>
              <a:rPr lang="ru-RU" dirty="0" err="1">
                <a:latin typeface="Monotype Corsiva" pitchFamily="66" charset="0"/>
              </a:rPr>
              <a:t>певного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літературного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твору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або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історичної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події</a:t>
            </a:r>
            <a:r>
              <a:rPr lang="ru-RU" dirty="0">
                <a:latin typeface="Monotype Corsiva" pitchFamily="66" charset="0"/>
              </a:rPr>
              <a:t> з </a:t>
            </a:r>
            <a:r>
              <a:rPr lang="ru-RU" dirty="0" err="1">
                <a:latin typeface="Monotype Corsiva" pitchFamily="66" charset="0"/>
              </a:rPr>
              <a:t>розрахунку</a:t>
            </a:r>
            <a:r>
              <a:rPr lang="ru-RU" dirty="0">
                <a:latin typeface="Monotype Corsiva" pitchFamily="66" charset="0"/>
              </a:rPr>
              <a:t> на </a:t>
            </a:r>
            <a:r>
              <a:rPr lang="ru-RU" dirty="0" err="1">
                <a:latin typeface="Monotype Corsiva" pitchFamily="66" charset="0"/>
              </a:rPr>
              <a:t>знання</a:t>
            </a:r>
            <a:r>
              <a:rPr lang="ru-RU" dirty="0">
                <a:latin typeface="Monotype Corsiva" pitchFamily="66" charset="0"/>
              </a:rPr>
              <a:t> й </a:t>
            </a:r>
            <a:r>
              <a:rPr lang="ru-RU" dirty="0" err="1">
                <a:latin typeface="Monotype Corsiva" pitchFamily="66" charset="0"/>
              </a:rPr>
              <a:t>проникливість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читача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який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має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цей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натяк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витлумачити</a:t>
            </a:r>
            <a:r>
              <a:rPr lang="ru-RU" dirty="0">
                <a:latin typeface="Monotype Corsiva" pitchFamily="66" charset="0"/>
              </a:rPr>
              <a:t>. 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І.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наповнена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алюзіями</a:t>
            </a:r>
            <a:r>
              <a:rPr lang="ru-RU" dirty="0">
                <a:latin typeface="Monotype Corsiva" pitchFamily="66" charset="0"/>
              </a:rPr>
              <a:t> на </a:t>
            </a:r>
            <a:r>
              <a:rPr lang="ru-RU" dirty="0" err="1">
                <a:latin typeface="Monotype Corsiva" pitchFamily="66" charset="0"/>
              </a:rPr>
              <a:t>українську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історію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нашого</a:t>
            </a:r>
            <a:r>
              <a:rPr lang="ru-RU" dirty="0">
                <a:latin typeface="Monotype Corsiva" pitchFamily="66" charset="0"/>
              </a:rPr>
              <a:t> народу.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3706122"/>
            <a:ext cx="2699972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19872"/>
            <a:ext cx="260499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706122"/>
            <a:ext cx="2707443" cy="335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7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315200" cy="1143000"/>
          </a:xfrm>
        </p:spPr>
        <p:txBody>
          <a:bodyPr/>
          <a:lstStyle/>
          <a:p>
            <a:pPr algn="ctr"/>
            <a:r>
              <a:rPr lang="ru-RU" b="1" dirty="0"/>
              <a:t>«</a:t>
            </a:r>
            <a:r>
              <a:rPr lang="ru-RU" b="1" dirty="0" err="1"/>
              <a:t>Енеїда</a:t>
            </a:r>
            <a:r>
              <a:rPr lang="ru-RU" b="1" dirty="0"/>
              <a:t>»</a:t>
            </a:r>
            <a:br>
              <a:rPr lang="ru-RU" b="1" dirty="0"/>
            </a:br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видання</a:t>
            </a:r>
            <a:r>
              <a:rPr lang="ru-RU" b="1" dirty="0"/>
              <a:t> </a:t>
            </a:r>
            <a:r>
              <a:rPr lang="ru-RU" b="1" dirty="0" err="1"/>
              <a:t>твору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9801" y="1268760"/>
            <a:ext cx="777686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err="1"/>
              <a:t>Поема</a:t>
            </a:r>
            <a:r>
              <a:rPr lang="ru-RU" sz="2800" dirty="0"/>
              <a:t> І. </a:t>
            </a:r>
            <a:r>
              <a:rPr lang="ru-RU" sz="2800" dirty="0" err="1"/>
              <a:t>Котляревського</a:t>
            </a:r>
            <a:r>
              <a:rPr lang="ru-RU" sz="2800" dirty="0"/>
              <a:t> «</a:t>
            </a:r>
            <a:r>
              <a:rPr lang="ru-RU" sz="2800" dirty="0" err="1"/>
              <a:t>Енеїда</a:t>
            </a:r>
            <a:r>
              <a:rPr lang="ru-RU" sz="2800" dirty="0"/>
              <a:t>» </a:t>
            </a:r>
            <a:r>
              <a:rPr lang="ru-RU" sz="2800" dirty="0" err="1"/>
              <a:t>побачила</a:t>
            </a:r>
            <a:r>
              <a:rPr lang="ru-RU" sz="2800" dirty="0"/>
              <a:t> </a:t>
            </a:r>
            <a:r>
              <a:rPr lang="ru-RU" sz="2800" dirty="0" err="1"/>
              <a:t>світ</a:t>
            </a:r>
            <a:r>
              <a:rPr lang="ru-RU" sz="2800" dirty="0"/>
              <a:t> у той час, коли, за </a:t>
            </a:r>
            <a:r>
              <a:rPr lang="ru-RU" sz="2800" dirty="0" err="1"/>
              <a:t>висловом</a:t>
            </a:r>
            <a:r>
              <a:rPr lang="ru-RU" sz="2800" dirty="0"/>
              <a:t> </a:t>
            </a:r>
            <a:r>
              <a:rPr lang="ru-RU" sz="2800" dirty="0" err="1"/>
              <a:t>академіка</a:t>
            </a:r>
            <a:r>
              <a:rPr lang="ru-RU" sz="2800" dirty="0"/>
              <a:t> О. </a:t>
            </a:r>
            <a:r>
              <a:rPr lang="ru-RU" sz="2800" dirty="0" err="1"/>
              <a:t>Білецького</a:t>
            </a:r>
            <a:r>
              <a:rPr lang="ru-RU" sz="2800" dirty="0"/>
              <a:t>, «</a:t>
            </a:r>
            <a:r>
              <a:rPr lang="ru-RU" sz="2800" dirty="0" err="1"/>
              <a:t>історичні</a:t>
            </a:r>
            <a:r>
              <a:rPr lang="ru-RU" sz="2800" dirty="0"/>
              <a:t> </a:t>
            </a:r>
            <a:r>
              <a:rPr lang="ru-RU" sz="2800" dirty="0" err="1"/>
              <a:t>обставини</a:t>
            </a:r>
            <a:r>
              <a:rPr lang="ru-RU" sz="2800" dirty="0"/>
              <a:t> ставили </a:t>
            </a:r>
            <a:r>
              <a:rPr lang="ru-RU" sz="2800" dirty="0" err="1"/>
              <a:t>під</a:t>
            </a:r>
            <a:r>
              <a:rPr lang="ru-RU" sz="2800" dirty="0"/>
              <a:t> знак </a:t>
            </a:r>
            <a:r>
              <a:rPr lang="ru-RU" sz="2800" dirty="0" err="1"/>
              <a:t>питання</a:t>
            </a:r>
            <a:r>
              <a:rPr lang="ru-RU" sz="2800" dirty="0"/>
              <a:t> подальше </a:t>
            </a:r>
            <a:r>
              <a:rPr lang="ru-RU" sz="2800" dirty="0" err="1"/>
              <a:t>майбутнє</a:t>
            </a:r>
            <a:r>
              <a:rPr lang="ru-RU" sz="2800" dirty="0"/>
              <a:t> </a:t>
            </a:r>
            <a:r>
              <a:rPr lang="ru-RU" sz="2800" dirty="0" err="1"/>
              <a:t>української</a:t>
            </a:r>
            <a:r>
              <a:rPr lang="ru-RU" sz="2800" dirty="0"/>
              <a:t> </a:t>
            </a:r>
            <a:r>
              <a:rPr lang="ru-RU" sz="2800" dirty="0" err="1"/>
              <a:t>мови</a:t>
            </a:r>
            <a:r>
              <a:rPr lang="ru-RU" sz="2800" dirty="0"/>
              <a:t>, </a:t>
            </a:r>
            <a:r>
              <a:rPr lang="ru-RU" sz="2800" dirty="0" err="1"/>
              <a:t>також</a:t>
            </a:r>
            <a:r>
              <a:rPr lang="ru-RU" sz="2800" dirty="0"/>
              <a:t> і </a:t>
            </a:r>
            <a:r>
              <a:rPr lang="ru-RU" sz="2800" dirty="0" err="1"/>
              <a:t>всієї</a:t>
            </a:r>
            <a:r>
              <a:rPr lang="ru-RU" sz="2800" dirty="0"/>
              <a:t> </a:t>
            </a:r>
            <a:r>
              <a:rPr lang="ru-RU" sz="2800" dirty="0" err="1"/>
              <a:t>української</a:t>
            </a:r>
            <a:r>
              <a:rPr lang="ru-RU" sz="2800" dirty="0"/>
              <a:t> </a:t>
            </a:r>
            <a:r>
              <a:rPr lang="ru-RU" sz="2800" dirty="0" err="1"/>
              <a:t>культури</a:t>
            </a:r>
            <a:r>
              <a:rPr lang="ru-RU" sz="2800" dirty="0"/>
              <a:t>», коли перед самим народом </a:t>
            </a:r>
            <a:r>
              <a:rPr lang="ru-RU" sz="2800" dirty="0" err="1"/>
              <a:t>постало</a:t>
            </a:r>
            <a:r>
              <a:rPr lang="ru-RU" sz="2800" dirty="0"/>
              <a:t> </a:t>
            </a:r>
            <a:r>
              <a:rPr lang="ru-RU" sz="2800" dirty="0" err="1"/>
              <a:t>питання</a:t>
            </a:r>
            <a:r>
              <a:rPr lang="ru-RU" sz="2800" dirty="0"/>
              <a:t>: «Бути </a:t>
            </a:r>
            <a:r>
              <a:rPr lang="ru-RU" sz="2800" dirty="0" err="1"/>
              <a:t>чи</a:t>
            </a:r>
            <a:r>
              <a:rPr lang="ru-RU" sz="2800" dirty="0"/>
              <a:t> не бути?», «</a:t>
            </a:r>
            <a:r>
              <a:rPr lang="ru-RU" sz="2800" dirty="0" err="1"/>
              <a:t>Енеїда</a:t>
            </a:r>
            <a:r>
              <a:rPr lang="ru-RU" sz="2800" dirty="0"/>
              <a:t>» </a:t>
            </a:r>
            <a:r>
              <a:rPr lang="ru-RU" sz="2800" dirty="0" err="1"/>
              <a:t>відповіла</a:t>
            </a:r>
            <a:r>
              <a:rPr lang="ru-RU" sz="2800" dirty="0"/>
              <a:t> на </a:t>
            </a:r>
            <a:r>
              <a:rPr lang="ru-RU" sz="2800" dirty="0" err="1"/>
              <a:t>повий</a:t>
            </a:r>
            <a:r>
              <a:rPr lang="ru-RU" sz="2800" dirty="0"/>
              <a:t> голос: «Бути!»</a:t>
            </a:r>
          </a:p>
          <a:p>
            <a:pPr marL="0" indent="0" algn="ctr">
              <a:buNone/>
            </a:pPr>
            <a:r>
              <a:rPr lang="ru-RU" sz="28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5"/>
            <a:ext cx="3602577" cy="246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5"/>
            <a:ext cx="2572711" cy="245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6632"/>
            <a:ext cx="7840216" cy="4525963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 smtClean="0"/>
              <a:t> Як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перші</a:t>
            </a:r>
            <a:r>
              <a:rPr lang="ru-RU" dirty="0"/>
              <a:t> два </a:t>
            </a:r>
            <a:r>
              <a:rPr lang="ru-RU" dirty="0" err="1"/>
              <a:t>видання</a:t>
            </a:r>
            <a:r>
              <a:rPr lang="ru-RU" dirty="0"/>
              <a:t> «</a:t>
            </a:r>
            <a:r>
              <a:rPr lang="ru-RU" dirty="0" err="1"/>
              <a:t>Енеїди</a:t>
            </a:r>
            <a:r>
              <a:rPr lang="ru-RU" dirty="0"/>
              <a:t>» </a:t>
            </a:r>
            <a:r>
              <a:rPr lang="ru-RU" dirty="0" err="1"/>
              <a:t>побачили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без </a:t>
            </a:r>
            <a:r>
              <a:rPr lang="ru-RU" dirty="0" err="1"/>
              <a:t>відома</a:t>
            </a:r>
            <a:r>
              <a:rPr lang="ru-RU" dirty="0"/>
              <a:t> І. </a:t>
            </a:r>
            <a:r>
              <a:rPr lang="ru-RU" dirty="0" err="1"/>
              <a:t>Котляревського</a:t>
            </a:r>
            <a:r>
              <a:rPr lang="ru-RU" dirty="0"/>
              <a:t> в </a:t>
            </a:r>
            <a:r>
              <a:rPr lang="ru-RU" dirty="0" err="1"/>
              <a:t>Петербузі</a:t>
            </a:r>
            <a:r>
              <a:rPr lang="ru-RU" dirty="0"/>
              <a:t> 1798 та 1808 р.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7" y="1700808"/>
            <a:ext cx="5645941" cy="460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8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0"/>
            <a:ext cx="8208912" cy="4525963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>
                <a:latin typeface="Monotype Corsiva" pitchFamily="66" charset="0"/>
              </a:rPr>
              <a:t>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</a:t>
            </a:r>
            <a:r>
              <a:rPr lang="ru-RU" dirty="0" err="1">
                <a:latin typeface="Monotype Corsiva" pitchFamily="66" charset="0"/>
              </a:rPr>
              <a:t>була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першою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українською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друкованою</a:t>
            </a:r>
            <a:r>
              <a:rPr lang="ru-RU" dirty="0">
                <a:latin typeface="Monotype Corsiva" pitchFamily="66" charset="0"/>
              </a:rPr>
              <a:t> книжкою, </a:t>
            </a:r>
            <a:r>
              <a:rPr lang="ru-RU" dirty="0" err="1">
                <a:latin typeface="Monotype Corsiva" pitchFamily="66" charset="0"/>
              </a:rPr>
              <a:t>написаною</a:t>
            </a:r>
            <a:r>
              <a:rPr lang="ru-RU" dirty="0">
                <a:latin typeface="Monotype Corsiva" pitchFamily="66" charset="0"/>
              </a:rPr>
              <a:t> народною </a:t>
            </a:r>
            <a:r>
              <a:rPr lang="ru-RU" dirty="0" err="1">
                <a:latin typeface="Monotype Corsiva" pitchFamily="66" charset="0"/>
              </a:rPr>
              <a:t>мовою</a:t>
            </a:r>
            <a:r>
              <a:rPr lang="ru-RU" dirty="0">
                <a:latin typeface="Monotype Corsiva" pitchFamily="66" charset="0"/>
              </a:rPr>
              <a:t>, а не набором-суржиком </a:t>
            </a:r>
            <a:r>
              <a:rPr lang="ru-RU" dirty="0" err="1">
                <a:latin typeface="Monotype Corsiva" pitchFamily="66" charset="0"/>
              </a:rPr>
              <a:t>із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старослов'янізмів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русизмів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полонізмів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церковної</a:t>
            </a:r>
            <a:r>
              <a:rPr lang="ru-RU" dirty="0">
                <a:latin typeface="Monotype Corsiva" pitchFamily="66" charset="0"/>
              </a:rPr>
              <a:t> лексики. </a:t>
            </a:r>
            <a:r>
              <a:rPr lang="ru-RU" dirty="0" err="1">
                <a:latin typeface="Monotype Corsiva" pitchFamily="66" charset="0"/>
              </a:rPr>
              <a:t>З'явившись</a:t>
            </a:r>
            <a:r>
              <a:rPr lang="ru-RU" dirty="0">
                <a:latin typeface="Monotype Corsiva" pitchFamily="66" charset="0"/>
              </a:rPr>
              <a:t> у </a:t>
            </a:r>
            <a:r>
              <a:rPr lang="ru-RU" dirty="0" err="1">
                <a:latin typeface="Monotype Corsiva" pitchFamily="66" charset="0"/>
              </a:rPr>
              <a:t>період</a:t>
            </a:r>
            <a:r>
              <a:rPr lang="ru-RU" dirty="0">
                <a:latin typeface="Monotype Corsiva" pitchFamily="66" charset="0"/>
              </a:rPr>
              <a:t>, коли в </a:t>
            </a:r>
            <a:r>
              <a:rPr lang="ru-RU" dirty="0" err="1">
                <a:latin typeface="Monotype Corsiva" pitchFamily="66" charset="0"/>
              </a:rPr>
              <a:t>українській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літературі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другої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половини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en-US" dirty="0">
                <a:latin typeface="Monotype Corsiva" pitchFamily="66" charset="0"/>
              </a:rPr>
              <a:t>XVIII </a:t>
            </a:r>
            <a:r>
              <a:rPr lang="ru-RU" dirty="0">
                <a:latin typeface="Monotype Corsiva" pitchFamily="66" charset="0"/>
              </a:rPr>
              <a:t>ст. </a:t>
            </a:r>
            <a:r>
              <a:rPr lang="ru-RU" dirty="0" err="1">
                <a:latin typeface="Monotype Corsiva" pitchFamily="66" charset="0"/>
              </a:rPr>
              <a:t>розпочалося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руйнування</a:t>
            </a:r>
            <a:r>
              <a:rPr lang="ru-RU" dirty="0">
                <a:latin typeface="Monotype Corsiva" pitchFamily="66" charset="0"/>
              </a:rPr>
              <a:t> й </a:t>
            </a:r>
            <a:r>
              <a:rPr lang="ru-RU" dirty="0" err="1">
                <a:latin typeface="Monotype Corsiva" pitchFamily="66" charset="0"/>
              </a:rPr>
              <a:t>заперечення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класицистичних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тенденцій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утверджувалися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наближення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літератури</a:t>
            </a:r>
            <a:r>
              <a:rPr lang="ru-RU" dirty="0">
                <a:latin typeface="Monotype Corsiva" pitchFamily="66" charset="0"/>
              </a:rPr>
              <a:t> до реального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її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доступність</a:t>
            </a:r>
            <a:r>
              <a:rPr lang="ru-RU" dirty="0">
                <a:latin typeface="Monotype Corsiva" pitchFamily="66" charset="0"/>
              </a:rPr>
              <a:t> і </a:t>
            </a:r>
            <a:r>
              <a:rPr lang="ru-RU" dirty="0" err="1">
                <a:latin typeface="Monotype Corsiva" pitchFamily="66" charset="0"/>
              </a:rPr>
              <a:t>зрозумілість</a:t>
            </a:r>
            <a:r>
              <a:rPr lang="ru-RU" dirty="0">
                <a:latin typeface="Monotype Corsiva" pitchFamily="66" charset="0"/>
              </a:rPr>
              <a:t> широким </a:t>
            </a:r>
            <a:r>
              <a:rPr lang="ru-RU" dirty="0" err="1">
                <a:latin typeface="Monotype Corsiva" pitchFamily="66" charset="0"/>
              </a:rPr>
              <a:t>народним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масам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поема</a:t>
            </a:r>
            <a:r>
              <a:rPr lang="ru-RU" dirty="0">
                <a:latin typeface="Monotype Corsiva" pitchFamily="66" charset="0"/>
              </a:rPr>
              <a:t> І.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гідно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продовжила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процес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уведення</a:t>
            </a:r>
            <a:r>
              <a:rPr lang="ru-RU" dirty="0">
                <a:latin typeface="Monotype Corsiva" pitchFamily="66" charset="0"/>
              </a:rPr>
              <a:t> в </a:t>
            </a:r>
            <a:r>
              <a:rPr lang="ru-RU" dirty="0" err="1">
                <a:latin typeface="Monotype Corsiva" pitchFamily="66" charset="0"/>
              </a:rPr>
              <a:t>художній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твір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простої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людини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піднесення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народної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мови</a:t>
            </a:r>
            <a:r>
              <a:rPr lang="ru-RU" dirty="0">
                <a:latin typeface="Monotype Corsiva" pitchFamily="66" charset="0"/>
              </a:rPr>
              <a:t> на </a:t>
            </a:r>
            <a:r>
              <a:rPr lang="ru-RU" dirty="0" err="1">
                <a:latin typeface="Monotype Corsiva" pitchFamily="66" charset="0"/>
              </a:rPr>
              <a:t>рівень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літературної</a:t>
            </a:r>
            <a:r>
              <a:rPr lang="ru-RU" dirty="0"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6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26" y="3604862"/>
            <a:ext cx="3066306" cy="339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08672"/>
            <a:ext cx="3138030" cy="374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32" y="3551832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69" y="-108672"/>
            <a:ext cx="3479663" cy="3818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51" y="-145381"/>
            <a:ext cx="3228975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94" y="3551831"/>
            <a:ext cx="3378258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7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468" y="13289"/>
            <a:ext cx="7315200" cy="692696"/>
          </a:xfrm>
        </p:spPr>
        <p:txBody>
          <a:bodyPr/>
          <a:lstStyle/>
          <a:p>
            <a:pPr algn="ctr"/>
            <a:r>
              <a:rPr lang="ru-RU" b="1" u="sng" dirty="0" err="1"/>
              <a:t>Джерела</a:t>
            </a:r>
            <a:r>
              <a:rPr lang="ru-RU" b="1" u="sng" dirty="0"/>
              <a:t> </a:t>
            </a:r>
            <a:r>
              <a:rPr lang="ru-RU" b="1" u="sng" dirty="0" err="1"/>
              <a:t>поеми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692696"/>
            <a:ext cx="7056784" cy="5001419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>
                <a:latin typeface="Monotype Corsiva" pitchFamily="66" charset="0"/>
              </a:rPr>
              <a:t>За основу сюжету «</a:t>
            </a:r>
            <a:r>
              <a:rPr lang="ru-RU" dirty="0" err="1">
                <a:latin typeface="Monotype Corsiva" pitchFamily="66" charset="0"/>
              </a:rPr>
              <a:t>Енеїди</a:t>
            </a:r>
            <a:r>
              <a:rPr lang="ru-RU" dirty="0">
                <a:latin typeface="Monotype Corsiva" pitchFamily="66" charset="0"/>
              </a:rPr>
              <a:t>» І. </a:t>
            </a:r>
            <a:r>
              <a:rPr lang="ru-RU" dirty="0" err="1">
                <a:latin typeface="Monotype Corsiva" pitchFamily="66" charset="0"/>
              </a:rPr>
              <a:t>Котляревський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узяв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античну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епопею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Публія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Вергілія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Марона й </a:t>
            </a:r>
            <a:r>
              <a:rPr lang="ru-RU" dirty="0" err="1">
                <a:latin typeface="Monotype Corsiva" pitchFamily="66" charset="0"/>
              </a:rPr>
              <a:t>суттєво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оригінально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переробив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її</a:t>
            </a:r>
            <a:r>
              <a:rPr lang="ru-RU" dirty="0" smtClean="0">
                <a:latin typeface="Monotype Corsiva" pitchFamily="66" charset="0"/>
              </a:rPr>
              <a:t>.</a:t>
            </a:r>
          </a:p>
          <a:p>
            <a:pPr algn="ctr">
              <a:buBlip>
                <a:blip r:embed="rId2"/>
              </a:buBlip>
            </a:pPr>
            <a:r>
              <a:rPr lang="ru-RU" dirty="0" err="1">
                <a:latin typeface="Monotype Corsiva" pitchFamily="66" charset="0"/>
              </a:rPr>
              <a:t>Вергілій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наділяв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своїх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героїв-богів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безмежною</a:t>
            </a:r>
            <a:r>
              <a:rPr lang="ru-RU" dirty="0">
                <a:latin typeface="Monotype Corsiva" pitchFamily="66" charset="0"/>
              </a:rPr>
              <a:t> силою, </a:t>
            </a:r>
            <a:r>
              <a:rPr lang="ru-RU" dirty="0" err="1">
                <a:latin typeface="Monotype Corsiva" pitchFamily="66" charset="0"/>
              </a:rPr>
              <a:t>ідеальними</a:t>
            </a:r>
            <a:r>
              <a:rPr lang="ru-RU" dirty="0">
                <a:latin typeface="Monotype Corsiva" pitchFamily="66" charset="0"/>
              </a:rPr>
              <a:t> рисами </a:t>
            </a:r>
            <a:r>
              <a:rPr lang="ru-RU" dirty="0" err="1">
                <a:latin typeface="Monotype Corsiva" pitchFamily="66" charset="0"/>
              </a:rPr>
              <a:t>вдачі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вершителів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людської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долі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зображував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їх</a:t>
            </a:r>
            <a:r>
              <a:rPr lang="ru-RU" dirty="0">
                <a:latin typeface="Monotype Corsiva" pitchFamily="66" charset="0"/>
              </a:rPr>
              <a:t> у </a:t>
            </a:r>
            <a:r>
              <a:rPr lang="ru-RU" dirty="0" err="1">
                <a:latin typeface="Monotype Corsiva" pitchFamily="66" charset="0"/>
              </a:rPr>
              <a:t>суто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класицистичному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стилі</a:t>
            </a:r>
            <a:r>
              <a:rPr lang="ru-RU" dirty="0" smtClean="0">
                <a:latin typeface="Monotype Corsiva" pitchFamily="66" charset="0"/>
              </a:rPr>
              <a:t>. </a:t>
            </a:r>
            <a:r>
              <a:rPr lang="ru-RU" dirty="0">
                <a:latin typeface="Monotype Corsiva" pitchFamily="66" charset="0"/>
              </a:rPr>
              <a:t>Автор </a:t>
            </a:r>
            <a:r>
              <a:rPr lang="ru-RU" dirty="0" err="1">
                <a:latin typeface="Monotype Corsiva" pitchFamily="66" charset="0"/>
              </a:rPr>
              <a:t>прославляє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троянців</a:t>
            </a:r>
            <a:r>
              <a:rPr lang="ru-RU" dirty="0">
                <a:latin typeface="Monotype Corsiva" pitchFamily="66" charset="0"/>
              </a:rPr>
              <a:t> і римлян. Головна думка — </a:t>
            </a:r>
            <a:r>
              <a:rPr lang="ru-RU" dirty="0" err="1">
                <a:latin typeface="Monotype Corsiva" pitchFamily="66" charset="0"/>
              </a:rPr>
              <a:t>утвердження</a:t>
            </a:r>
            <a:r>
              <a:rPr lang="ru-RU" dirty="0">
                <a:latin typeface="Monotype Corsiva" pitchFamily="66" charset="0"/>
              </a:rPr>
              <a:t> божественного </a:t>
            </a:r>
            <a:r>
              <a:rPr lang="ru-RU" dirty="0" err="1">
                <a:latin typeface="Monotype Corsiva" pitchFamily="66" charset="0"/>
              </a:rPr>
              <a:t>походження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влади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римських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імператорів</a:t>
            </a:r>
            <a:r>
              <a:rPr lang="ru-RU" dirty="0" smtClean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14" y="3627551"/>
            <a:ext cx="2525486" cy="3230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40" y="13289"/>
            <a:ext cx="2660612" cy="363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8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63643"/>
            <a:ext cx="5578890" cy="7029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60032" cy="68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0"/>
            <a:ext cx="7776864" cy="51571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Monotype Corsiva" pitchFamily="66" charset="0"/>
              </a:rPr>
              <a:t>Отже</a:t>
            </a:r>
            <a:r>
              <a:rPr lang="ru-RU" dirty="0">
                <a:latin typeface="Monotype Corsiva" pitchFamily="66" charset="0"/>
              </a:rPr>
              <a:t>, у </a:t>
            </a:r>
            <a:r>
              <a:rPr lang="ru-RU" dirty="0" err="1">
                <a:latin typeface="Monotype Corsiva" pitchFamily="66" charset="0"/>
              </a:rPr>
              <a:t>переробці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Вергілієвої</a:t>
            </a:r>
            <a:r>
              <a:rPr lang="ru-RU" dirty="0">
                <a:latin typeface="Monotype Corsiva" pitchFamily="66" charset="0"/>
              </a:rPr>
              <a:t> «</a:t>
            </a:r>
            <a:r>
              <a:rPr lang="ru-RU" dirty="0" err="1">
                <a:latin typeface="Monotype Corsiva" pitchFamily="66" charset="0"/>
              </a:rPr>
              <a:t>Енеїди</a:t>
            </a:r>
            <a:r>
              <a:rPr lang="ru-RU" dirty="0">
                <a:latin typeface="Monotype Corsiva" pitchFamily="66" charset="0"/>
              </a:rPr>
              <a:t>» І. </a:t>
            </a:r>
            <a:r>
              <a:rPr lang="ru-RU" dirty="0" err="1">
                <a:latin typeface="Monotype Corsiva" pitchFamily="66" charset="0"/>
              </a:rPr>
              <a:t>Котляревський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цілком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оригінальний</a:t>
            </a:r>
            <a:r>
              <a:rPr lang="ru-RU" dirty="0">
                <a:latin typeface="Monotype Corsiva" pitchFamily="66" charset="0"/>
              </a:rPr>
              <a:t>. </a:t>
            </a:r>
            <a:r>
              <a:rPr lang="ru-RU" dirty="0" err="1">
                <a:latin typeface="Monotype Corsiva" pitchFamily="66" charset="0"/>
              </a:rPr>
              <a:t>Він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відкидає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скорочує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багато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епізодів</a:t>
            </a:r>
            <a:r>
              <a:rPr lang="ru-RU" dirty="0">
                <a:latin typeface="Monotype Corsiva" pitchFamily="66" charset="0"/>
              </a:rPr>
              <a:t>, максимально </a:t>
            </a:r>
            <a:r>
              <a:rPr lang="ru-RU" dirty="0" err="1">
                <a:latin typeface="Monotype Corsiva" pitchFamily="66" charset="0"/>
              </a:rPr>
              <a:t>розширює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окремі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стислі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місця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доповнює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їх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самобутніми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детальними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описами</a:t>
            </a:r>
            <a:r>
              <a:rPr lang="ru-RU" dirty="0">
                <a:latin typeface="Monotype Corsiva" pitchFamily="66" charset="0"/>
              </a:rPr>
              <a:t>, створивши </a:t>
            </a:r>
            <a:r>
              <a:rPr lang="ru-RU" dirty="0" err="1">
                <a:latin typeface="Monotype Corsiva" pitchFamily="66" charset="0"/>
              </a:rPr>
              <a:t>цілком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оригінальний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самостійний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твір</a:t>
            </a:r>
            <a:r>
              <a:rPr lang="ru-RU" dirty="0" smtClean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3" y="3284984"/>
            <a:ext cx="2657935" cy="405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5359524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8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0236"/>
            <a:ext cx="9856492" cy="71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4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-243408"/>
            <a:ext cx="7315200" cy="1143000"/>
          </a:xfrm>
        </p:spPr>
        <p:txBody>
          <a:bodyPr/>
          <a:lstStyle/>
          <a:p>
            <a:pPr algn="ctr"/>
            <a:r>
              <a:rPr lang="uk-UA" b="1" i="1" dirty="0" smtClean="0"/>
              <a:t>Композиція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692696"/>
            <a:ext cx="587084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err="1">
                <a:latin typeface="Cambria" pitchFamily="18" charset="0"/>
              </a:rPr>
              <a:t>Композиція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 smtClean="0">
                <a:latin typeface="Cambria" pitchFamily="18" charset="0"/>
              </a:rPr>
              <a:t>твору</a:t>
            </a:r>
            <a:r>
              <a:rPr lang="ru-RU" sz="2800" i="1" dirty="0" smtClean="0">
                <a:latin typeface="Cambria" pitchFamily="18" charset="0"/>
              </a:rPr>
              <a:t> на </a:t>
            </a:r>
            <a:r>
              <a:rPr lang="ru-RU" sz="2800" i="1" dirty="0" err="1">
                <a:latin typeface="Cambria" pitchFamily="18" charset="0"/>
              </a:rPr>
              <a:t>противагу</a:t>
            </a:r>
            <a:r>
              <a:rPr lang="ru-RU" sz="2800" i="1" dirty="0">
                <a:latin typeface="Cambria" pitchFamily="18" charset="0"/>
              </a:rPr>
              <a:t> «</a:t>
            </a:r>
            <a:r>
              <a:rPr lang="ru-RU" sz="2800" i="1" dirty="0" err="1">
                <a:latin typeface="Cambria" pitchFamily="18" charset="0"/>
              </a:rPr>
              <a:t>Енеїді</a:t>
            </a:r>
            <a:r>
              <a:rPr lang="ru-RU" sz="2800" i="1" dirty="0">
                <a:latin typeface="Cambria" pitchFamily="18" charset="0"/>
              </a:rPr>
              <a:t>» </a:t>
            </a:r>
            <a:r>
              <a:rPr lang="ru-RU" sz="2800" i="1" dirty="0" err="1">
                <a:latin typeface="Cambria" pitchFamily="18" charset="0"/>
              </a:rPr>
              <a:t>Вергілія</a:t>
            </a:r>
            <a:r>
              <a:rPr lang="ru-RU" sz="2800" i="1" dirty="0">
                <a:latin typeface="Cambria" pitchFamily="18" charset="0"/>
              </a:rPr>
              <a:t>, яка </a:t>
            </a:r>
            <a:r>
              <a:rPr lang="ru-RU" sz="2800" i="1" dirty="0" err="1">
                <a:latin typeface="Cambria" pitchFamily="18" charset="0"/>
              </a:rPr>
              <a:t>складається</a:t>
            </a:r>
            <a:r>
              <a:rPr lang="ru-RU" sz="2800" i="1" dirty="0">
                <a:latin typeface="Cambria" pitchFamily="18" charset="0"/>
              </a:rPr>
              <a:t> з </a:t>
            </a:r>
            <a:r>
              <a:rPr lang="ru-RU" sz="2800" i="1" dirty="0" err="1">
                <a:latin typeface="Cambria" pitchFamily="18" charset="0"/>
              </a:rPr>
              <a:t>дванадцяти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частин</a:t>
            </a:r>
            <a:r>
              <a:rPr lang="ru-RU" sz="2800" i="1" dirty="0">
                <a:latin typeface="Cambria" pitchFamily="18" charset="0"/>
              </a:rPr>
              <a:t>, в </a:t>
            </a:r>
            <a:r>
              <a:rPr lang="ru-RU" sz="2800" i="1" dirty="0" err="1">
                <a:latin typeface="Cambria" pitchFamily="18" charset="0"/>
              </a:rPr>
              <a:t>однойменному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творі</a:t>
            </a:r>
            <a:r>
              <a:rPr lang="ru-RU" sz="2800" i="1" dirty="0">
                <a:latin typeface="Cambria" pitchFamily="18" charset="0"/>
              </a:rPr>
              <a:t> І. </a:t>
            </a:r>
            <a:r>
              <a:rPr lang="ru-RU" sz="2800" i="1" dirty="0" err="1">
                <a:latin typeface="Cambria" pitchFamily="18" charset="0"/>
              </a:rPr>
              <a:t>Котляревського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наявні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шість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частин</a:t>
            </a:r>
            <a:r>
              <a:rPr lang="ru-RU" sz="2800" i="1" dirty="0">
                <a:latin typeface="Cambria" pitchFamily="18" charset="0"/>
              </a:rPr>
              <a:t>. Сюжет </a:t>
            </a:r>
            <a:r>
              <a:rPr lang="ru-RU" sz="2800" i="1" dirty="0" err="1">
                <a:latin typeface="Cambria" pitchFamily="18" charset="0"/>
              </a:rPr>
              <a:t>поеми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Котляревського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відповідає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сюжетові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Вергілієвої</a:t>
            </a:r>
            <a:r>
              <a:rPr lang="ru-RU" sz="2800" i="1" dirty="0">
                <a:latin typeface="Cambria" pitchFamily="18" charset="0"/>
              </a:rPr>
              <a:t> «</a:t>
            </a:r>
            <a:r>
              <a:rPr lang="ru-RU" sz="2800" i="1" dirty="0" err="1">
                <a:latin typeface="Cambria" pitchFamily="18" charset="0"/>
              </a:rPr>
              <a:t>Енеїди</a:t>
            </a:r>
            <a:r>
              <a:rPr lang="ru-RU" sz="2800" i="1" dirty="0">
                <a:latin typeface="Cambria" pitchFamily="18" charset="0"/>
              </a:rPr>
              <a:t>»: </a:t>
            </a:r>
            <a:r>
              <a:rPr lang="ru-RU" sz="2800" i="1" dirty="0" err="1">
                <a:latin typeface="Cambria" pitchFamily="18" charset="0"/>
              </a:rPr>
              <a:t>це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розповідь</a:t>
            </a:r>
            <a:r>
              <a:rPr lang="ru-RU" sz="2800" i="1" dirty="0">
                <a:latin typeface="Cambria" pitchFamily="18" charset="0"/>
              </a:rPr>
              <a:t> про </a:t>
            </a:r>
            <a:r>
              <a:rPr lang="ru-RU" sz="2800" i="1" dirty="0" err="1">
                <a:latin typeface="Cambria" pitchFamily="18" charset="0"/>
              </a:rPr>
              <a:t>мандри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 smtClean="0">
                <a:latin typeface="Cambria" pitchFamily="18" charset="0"/>
              </a:rPr>
              <a:t>Енея</a:t>
            </a:r>
            <a:r>
              <a:rPr lang="ru-RU" sz="2800" i="1" dirty="0" smtClean="0">
                <a:latin typeface="Cambria" pitchFamily="18" charset="0"/>
              </a:rPr>
              <a:t>. </a:t>
            </a:r>
            <a:r>
              <a:rPr lang="ru-RU" sz="2800" i="1" dirty="0" err="1">
                <a:latin typeface="Cambria" pitchFamily="18" charset="0"/>
              </a:rPr>
              <a:t>П</a:t>
            </a:r>
            <a:r>
              <a:rPr lang="ru-RU" sz="2800" i="1" dirty="0" err="1" smtClean="0">
                <a:latin typeface="Cambria" pitchFamily="18" charset="0"/>
              </a:rPr>
              <a:t>ісля</a:t>
            </a:r>
            <a:r>
              <a:rPr lang="ru-RU" sz="2800" i="1" dirty="0" smtClean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зруйнування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Трої</a:t>
            </a:r>
            <a:r>
              <a:rPr lang="ru-RU" sz="2800" i="1" dirty="0">
                <a:latin typeface="Cambria" pitchFamily="18" charset="0"/>
              </a:rPr>
              <a:t> в </a:t>
            </a:r>
            <a:r>
              <a:rPr lang="ru-RU" sz="2800" i="1" dirty="0" err="1">
                <a:latin typeface="Cambria" pitchFamily="18" charset="0"/>
              </a:rPr>
              <a:t>пошуках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Італії</a:t>
            </a:r>
            <a:r>
              <a:rPr lang="ru-RU" sz="2800" i="1" dirty="0">
                <a:latin typeface="Cambria" pitchFamily="18" charset="0"/>
              </a:rPr>
              <a:t>, де </a:t>
            </a:r>
            <a:r>
              <a:rPr lang="ru-RU" sz="2800" i="1" dirty="0" err="1">
                <a:latin typeface="Cambria" pitchFamily="18" charset="0"/>
              </a:rPr>
              <a:t>він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має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заснувати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нову</a:t>
            </a:r>
            <a:r>
              <a:rPr lang="ru-RU" sz="2800" i="1" dirty="0">
                <a:latin typeface="Cambria" pitchFamily="18" charset="0"/>
              </a:rPr>
              <a:t> державу. </a:t>
            </a:r>
            <a:r>
              <a:rPr lang="ru-RU" sz="2800" i="1" dirty="0" err="1">
                <a:latin typeface="Cambria" pitchFamily="18" charset="0"/>
              </a:rPr>
              <a:t>Подорожжю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керували</a:t>
            </a:r>
            <a:r>
              <a:rPr lang="ru-RU" sz="2800" i="1" dirty="0">
                <a:latin typeface="Cambria" pitchFamily="18" charset="0"/>
              </a:rPr>
              <a:t> боги з </a:t>
            </a:r>
            <a:r>
              <a:rPr lang="ru-RU" sz="2800" i="1" dirty="0" err="1">
                <a:latin typeface="Cambria" pitchFamily="18" charset="0"/>
              </a:rPr>
              <a:t>Олімпу</a:t>
            </a:r>
            <a:r>
              <a:rPr lang="ru-RU" sz="2800" i="1" dirty="0">
                <a:latin typeface="Cambria" pitchFamily="18" charset="0"/>
              </a:rPr>
              <a:t>, </a:t>
            </a:r>
            <a:r>
              <a:rPr lang="ru-RU" sz="2800" i="1" dirty="0" err="1">
                <a:latin typeface="Cambria" pitchFamily="18" charset="0"/>
              </a:rPr>
              <a:t>які</a:t>
            </a:r>
            <a:r>
              <a:rPr lang="ru-RU" sz="2800" i="1" dirty="0">
                <a:latin typeface="Cambria" pitchFamily="18" charset="0"/>
              </a:rPr>
              <a:t> раз у раз </a:t>
            </a:r>
            <a:r>
              <a:rPr lang="ru-RU" sz="2800" i="1" dirty="0" err="1">
                <a:latin typeface="Cambria" pitchFamily="18" charset="0"/>
              </a:rPr>
              <a:t>утручалися</a:t>
            </a:r>
            <a:r>
              <a:rPr lang="ru-RU" sz="2800" i="1" dirty="0">
                <a:latin typeface="Cambria" pitchFamily="18" charset="0"/>
              </a:rPr>
              <a:t> в </a:t>
            </a:r>
            <a:r>
              <a:rPr lang="ru-RU" sz="2800" i="1" dirty="0" err="1">
                <a:latin typeface="Cambria" pitchFamily="18" charset="0"/>
              </a:rPr>
              <a:t>життя</a:t>
            </a:r>
            <a:r>
              <a:rPr lang="ru-RU" sz="2800" i="1" dirty="0">
                <a:latin typeface="Cambria" pitchFamily="18" charset="0"/>
              </a:rPr>
              <a:t> </a:t>
            </a:r>
            <a:r>
              <a:rPr lang="ru-RU" sz="2800" i="1" dirty="0" err="1">
                <a:latin typeface="Cambria" pitchFamily="18" charset="0"/>
              </a:rPr>
              <a:t>героїв</a:t>
            </a:r>
            <a:r>
              <a:rPr lang="ru-RU" sz="2800" i="1" dirty="0">
                <a:latin typeface="Cambria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235492" cy="3715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29" y="3641545"/>
            <a:ext cx="2867025" cy="320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6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52536" y="0"/>
            <a:ext cx="997461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3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48945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59432"/>
            <a:ext cx="5419725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063" y="19650"/>
            <a:ext cx="8147248" cy="1417638"/>
          </a:xfrm>
        </p:spPr>
        <p:txBody>
          <a:bodyPr/>
          <a:lstStyle/>
          <a:p>
            <a:pPr algn="ctr"/>
            <a:r>
              <a:rPr lang="uk-UA" b="1" u="sng" dirty="0" smtClean="0"/>
              <a:t>Що думають про цей твір письменники?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>
                <a:latin typeface="Monotype Corsiva" pitchFamily="66" charset="0"/>
              </a:rPr>
              <a:t>М. </a:t>
            </a:r>
            <a:r>
              <a:rPr lang="ru-RU" dirty="0" err="1" smtClean="0">
                <a:latin typeface="Monotype Corsiva" pitchFamily="66" charset="0"/>
              </a:rPr>
              <a:t>Рильський</a:t>
            </a:r>
            <a:r>
              <a:rPr lang="ru-RU" dirty="0" smtClean="0">
                <a:latin typeface="Monotype Corsiva" pitchFamily="66" charset="0"/>
              </a:rPr>
              <a:t> казав: </a:t>
            </a:r>
            <a:r>
              <a:rPr lang="ru-RU" dirty="0">
                <a:latin typeface="Monotype Corsiva" pitchFamily="66" charset="0"/>
              </a:rPr>
              <a:t>«</a:t>
            </a:r>
            <a:r>
              <a:rPr lang="ru-RU" dirty="0" err="1">
                <a:latin typeface="Monotype Corsiva" pitchFamily="66" charset="0"/>
              </a:rPr>
              <a:t>Поема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— </a:t>
            </a:r>
            <a:r>
              <a:rPr lang="ru-RU" dirty="0" err="1">
                <a:latin typeface="Monotype Corsiva" pitchFamily="66" charset="0"/>
              </a:rPr>
              <a:t>самобутній</a:t>
            </a:r>
            <a:r>
              <a:rPr lang="ru-RU" dirty="0">
                <a:latin typeface="Monotype Corsiva" pitchFamily="66" charset="0"/>
              </a:rPr>
              <a:t> і </a:t>
            </a:r>
            <a:r>
              <a:rPr lang="ru-RU" dirty="0" err="1">
                <a:latin typeface="Monotype Corsiva" pitchFamily="66" charset="0"/>
              </a:rPr>
              <a:t>глибоко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національний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твір</a:t>
            </a:r>
            <a:r>
              <a:rPr lang="ru-RU" dirty="0">
                <a:latin typeface="Monotype Corsiva" pitchFamily="66" charset="0"/>
              </a:rPr>
              <a:t>, де </a:t>
            </a:r>
            <a:r>
              <a:rPr lang="ru-RU" dirty="0" err="1">
                <a:latin typeface="Monotype Corsiva" pitchFamily="66" charset="0"/>
              </a:rPr>
              <a:t>стародавніх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троянців</a:t>
            </a:r>
            <a:r>
              <a:rPr lang="ru-RU" dirty="0">
                <a:latin typeface="Monotype Corsiva" pitchFamily="66" charset="0"/>
              </a:rPr>
              <a:t> і латинян </a:t>
            </a:r>
            <a:r>
              <a:rPr lang="ru-RU" dirty="0" err="1">
                <a:latin typeface="Monotype Corsiva" pitchFamily="66" charset="0"/>
              </a:rPr>
              <a:t>переодягнено</a:t>
            </a:r>
            <a:r>
              <a:rPr lang="ru-RU" dirty="0">
                <a:latin typeface="Monotype Corsiva" pitchFamily="66" charset="0"/>
              </a:rPr>
              <a:t> в </a:t>
            </a:r>
            <a:r>
              <a:rPr lang="ru-RU" dirty="0" err="1">
                <a:latin typeface="Monotype Corsiva" pitchFamily="66" charset="0"/>
              </a:rPr>
              <a:t>жупани</a:t>
            </a:r>
            <a:r>
              <a:rPr lang="ru-RU" dirty="0">
                <a:latin typeface="Monotype Corsiva" pitchFamily="66" charset="0"/>
              </a:rPr>
              <a:t> й </a:t>
            </a:r>
            <a:r>
              <a:rPr lang="ru-RU" dirty="0" err="1">
                <a:latin typeface="Monotype Corsiva" pitchFamily="66" charset="0"/>
              </a:rPr>
              <a:t>кобеняки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українського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козацтва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en-US" dirty="0">
                <a:latin typeface="Monotype Corsiva" pitchFamily="66" charset="0"/>
              </a:rPr>
              <a:t>XVIII </a:t>
            </a:r>
            <a:r>
              <a:rPr lang="ru-RU" dirty="0">
                <a:latin typeface="Monotype Corsiva" pitchFamily="66" charset="0"/>
              </a:rPr>
              <a:t>ст., у </a:t>
            </a:r>
            <a:r>
              <a:rPr lang="ru-RU" dirty="0" err="1">
                <a:latin typeface="Monotype Corsiva" pitchFamily="66" charset="0"/>
              </a:rPr>
              <a:t>каптани</a:t>
            </a:r>
            <a:r>
              <a:rPr lang="ru-RU" dirty="0">
                <a:latin typeface="Monotype Corsiva" pitchFamily="66" charset="0"/>
              </a:rPr>
              <a:t> і </a:t>
            </a:r>
            <a:r>
              <a:rPr lang="ru-RU" dirty="0" err="1">
                <a:latin typeface="Monotype Corsiva" pitchFamily="66" charset="0"/>
              </a:rPr>
              <a:t>мундири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тодішнього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чиновництва</a:t>
            </a:r>
            <a:r>
              <a:rPr lang="ru-RU" dirty="0">
                <a:latin typeface="Monotype Corsiva" pitchFamily="66" charset="0"/>
              </a:rPr>
              <a:t>, у </a:t>
            </a:r>
            <a:r>
              <a:rPr lang="ru-RU" dirty="0" err="1">
                <a:latin typeface="Monotype Corsiva" pitchFamily="66" charset="0"/>
              </a:rPr>
              <a:t>підрясники</a:t>
            </a:r>
            <a:r>
              <a:rPr lang="ru-RU" dirty="0">
                <a:latin typeface="Monotype Corsiva" pitchFamily="66" charset="0"/>
              </a:rPr>
              <a:t> й </a:t>
            </a:r>
            <a:r>
              <a:rPr lang="ru-RU" dirty="0" err="1">
                <a:latin typeface="Monotype Corsiva" pitchFamily="66" charset="0"/>
              </a:rPr>
              <a:t>ряси</a:t>
            </a:r>
            <a:r>
              <a:rPr lang="ru-RU" dirty="0">
                <a:latin typeface="Monotype Corsiva" pitchFamily="66" charset="0"/>
              </a:rPr>
              <a:t> духовенства, де широким </a:t>
            </a:r>
            <a:r>
              <a:rPr lang="ru-RU" dirty="0" err="1">
                <a:latin typeface="Monotype Corsiva" pitchFamily="66" charset="0"/>
              </a:rPr>
              <a:t>пензлем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змальовано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побут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тогочасного</a:t>
            </a:r>
            <a:r>
              <a:rPr lang="ru-RU" dirty="0">
                <a:latin typeface="Monotype Corsiva" pitchFamily="66" charset="0"/>
              </a:rPr>
              <a:t> панства, </a:t>
            </a:r>
            <a:r>
              <a:rPr lang="ru-RU" dirty="0" err="1">
                <a:latin typeface="Monotype Corsiva" pitchFamily="66" charset="0"/>
              </a:rPr>
              <a:t>що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замінило</a:t>
            </a:r>
            <a:r>
              <a:rPr lang="ru-RU" dirty="0">
                <a:latin typeface="Monotype Corsiva" pitchFamily="66" charset="0"/>
              </a:rPr>
              <a:t> собою </a:t>
            </a:r>
            <a:r>
              <a:rPr lang="ru-RU" dirty="0" err="1">
                <a:latin typeface="Monotype Corsiva" pitchFamily="66" charset="0"/>
              </a:rPr>
              <a:t>Вергілієвих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олімпійців</a:t>
            </a:r>
            <a:r>
              <a:rPr lang="ru-RU" dirty="0">
                <a:latin typeface="Monotype Corsiva" pitchFamily="66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1975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84107"/>
            <a:ext cx="4572000" cy="731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2666"/>
            <a:ext cx="5211846" cy="731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7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60648"/>
            <a:ext cx="7239000" cy="4680520"/>
          </a:xfrm>
        </p:spPr>
        <p:txBody>
          <a:bodyPr/>
          <a:lstStyle/>
          <a:p>
            <a:pPr algn="ctr">
              <a:buFont typeface="Wingdings" pitchFamily="2" charset="2"/>
              <a:buChar char="q"/>
            </a:pP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Володимир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Сосюра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говорив:</a:t>
            </a:r>
            <a:endParaRPr lang="ru-RU" dirty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Monotype Corsiva" pitchFamily="66" charset="0"/>
              </a:rPr>
              <a:t>«Над </a:t>
            </a:r>
            <a:r>
              <a:rPr lang="ru-RU" dirty="0">
                <a:latin typeface="Monotype Corsiva" pitchFamily="66" charset="0"/>
              </a:rPr>
              <a:t>книжкою </a:t>
            </a:r>
            <a:r>
              <a:rPr lang="ru-RU" dirty="0" err="1">
                <a:latin typeface="Monotype Corsiva" pitchFamily="66" charset="0"/>
              </a:rPr>
              <a:t>твоєї</a:t>
            </a:r>
            <a:r>
              <a:rPr lang="ru-RU" dirty="0">
                <a:latin typeface="Monotype Corsiva" pitchFamily="66" charset="0"/>
              </a:rPr>
              <a:t> «</a:t>
            </a:r>
            <a:r>
              <a:rPr lang="ru-RU" dirty="0" err="1">
                <a:latin typeface="Monotype Corsiva" pitchFamily="66" charset="0"/>
              </a:rPr>
              <a:t>Енеїди</a:t>
            </a:r>
            <a:r>
              <a:rPr lang="ru-RU" dirty="0">
                <a:latin typeface="Monotype Corsiva" pitchFamily="66" charset="0"/>
              </a:rPr>
              <a:t>»</a:t>
            </a:r>
          </a:p>
          <a:p>
            <a:pPr marL="0" indent="0" algn="ctr">
              <a:buNone/>
            </a:pPr>
            <a:r>
              <a:rPr lang="ru-RU" dirty="0" err="1">
                <a:latin typeface="Monotype Corsiva" pitchFamily="66" charset="0"/>
              </a:rPr>
              <a:t>Нащадок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схилить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радісне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чоло</a:t>
            </a:r>
            <a:r>
              <a:rPr lang="ru-RU" dirty="0" smtClean="0">
                <a:latin typeface="Monotype Corsiva" pitchFamily="66" charset="0"/>
              </a:rPr>
              <a:t>.»</a:t>
            </a:r>
          </a:p>
          <a:p>
            <a:pPr algn="ctr">
              <a:buFont typeface="Wingdings" pitchFamily="2" charset="2"/>
              <a:buChar char="q"/>
            </a:pPr>
            <a:r>
              <a:rPr lang="ru-RU" b="1" dirty="0" smtClean="0">
                <a:latin typeface="Monotype Corsiva" pitchFamily="66" charset="0"/>
              </a:rPr>
              <a:t>Максим </a:t>
            </a:r>
            <a:r>
              <a:rPr lang="ru-RU" b="1" dirty="0" err="1">
                <a:latin typeface="Monotype Corsiva" pitchFamily="66" charset="0"/>
              </a:rPr>
              <a:t>Рильський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справедливо </a:t>
            </a:r>
            <a:r>
              <a:rPr lang="ru-RU" dirty="0" err="1" smtClean="0">
                <a:latin typeface="Monotype Corsiva" pitchFamily="66" charset="0"/>
              </a:rPr>
              <a:t>визначив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що</a:t>
            </a:r>
            <a:r>
              <a:rPr lang="ru-RU" dirty="0">
                <a:latin typeface="Monotype Corsiva" pitchFamily="66" charset="0"/>
              </a:rPr>
              <a:t> 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І.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— «</a:t>
            </a:r>
            <a:r>
              <a:rPr lang="ru-RU" dirty="0" err="1">
                <a:latin typeface="Monotype Corsiva" pitchFamily="66" charset="0"/>
              </a:rPr>
              <a:t>енциклопедія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українського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 XVIII </a:t>
            </a:r>
            <a:r>
              <a:rPr lang="ru-RU" dirty="0" err="1">
                <a:latin typeface="Monotype Corsiva" pitchFamily="66" charset="0"/>
              </a:rPr>
              <a:t>століття</a:t>
            </a:r>
            <a:r>
              <a:rPr lang="ru-RU" dirty="0" smtClean="0">
                <a:latin typeface="Monotype Corsiva" pitchFamily="66" charset="0"/>
              </a:rPr>
              <a:t>».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895"/>
            <a:ext cx="2088232" cy="284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6022"/>
            <a:ext cx="2123728" cy="288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90" y="4328463"/>
            <a:ext cx="336918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7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675456"/>
            <a:ext cx="11527631" cy="75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2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859" y="-459432"/>
            <a:ext cx="8094141" cy="685452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Енциклопедія українського життя</a:t>
            </a:r>
            <a:r>
              <a:rPr lang="ru-RU" sz="8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8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XVIII </a:t>
            </a:r>
            <a:r>
              <a:rPr lang="ru-RU" sz="8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</a:t>
            </a:r>
            <a:r>
              <a:rPr lang="ru-RU" sz="8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 у </a:t>
            </a:r>
            <a:r>
              <a:rPr lang="ru-RU" sz="88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твор</a:t>
            </a:r>
            <a:r>
              <a:rPr lang="uk-UA" sz="8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і «Енеїда».</a:t>
            </a:r>
            <a:endParaRPr lang="ru-RU" sz="88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136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9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794832"/>
              </p:ext>
            </p:extLst>
          </p:nvPr>
        </p:nvGraphicFramePr>
        <p:xfrm>
          <a:off x="0" y="0"/>
          <a:ext cx="9266808" cy="708135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733047"/>
                <a:gridCol w="4533761"/>
              </a:tblGrid>
              <a:tr h="3275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Cambria" pitchFamily="18" charset="0"/>
                        </a:rPr>
                        <a:t>Звичаї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Cambria" pitchFamily="18" charset="0"/>
                        </a:rPr>
                        <a:t>Обряди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51870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Латину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тільки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що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сказали,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Що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од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Енея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єсть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посли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з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хлібом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з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сіллю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причвалали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Та і подарки принесли,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Хотять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Латину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поклониться...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Латин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дочка, стара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Амата</a:t>
                      </a:r>
                      <a:endParaRPr lang="ru-RU" sz="1600" dirty="0" smtClean="0">
                        <a:latin typeface="Cambria" pitchFamily="18" charset="0"/>
                      </a:endParaRP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Щодень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від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Турна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ждали свата,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Уже нашили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рушників</a:t>
                      </a:r>
                      <a:endParaRPr lang="ru-RU" sz="1600" dirty="0" smtClean="0">
                        <a:latin typeface="Cambria" pitchFamily="18" charset="0"/>
                      </a:endParaRP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всяких всячин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напридбали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Які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сватанні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давали,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Все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сподівались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старостів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95373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mbria" pitchFamily="18" charset="0"/>
                        </a:rPr>
                        <a:t>Розваги</a:t>
                      </a:r>
                      <a:endParaRPr lang="ru-RU" sz="1600" b="1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Cambria" pitchFamily="18" charset="0"/>
                        </a:rPr>
                        <a:t>Національні</a:t>
                      </a:r>
                      <a:r>
                        <a:rPr lang="ru-RU" sz="1600" b="1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Cambria" pitchFamily="18" charset="0"/>
                        </a:rPr>
                        <a:t>інструменти</a:t>
                      </a:r>
                      <a:r>
                        <a:rPr lang="ru-RU" sz="1600" b="1" dirty="0" smtClean="0">
                          <a:latin typeface="Cambria" pitchFamily="18" charset="0"/>
                        </a:rPr>
                        <a:t>, </a:t>
                      </a:r>
                      <a:r>
                        <a:rPr lang="ru-RU" sz="1600" b="1" dirty="0" err="1" smtClean="0">
                          <a:latin typeface="Cambria" pitchFamily="18" charset="0"/>
                        </a:rPr>
                        <a:t>музика</a:t>
                      </a:r>
                      <a:endParaRPr lang="ru-RU" sz="1600" b="1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995167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Тоді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-то 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пеклі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вечорниці</a:t>
                      </a:r>
                      <a:endParaRPr lang="ru-RU" sz="1600" dirty="0" smtClean="0">
                        <a:latin typeface="Cambria" pitchFamily="18" charset="0"/>
                      </a:endParaRP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Лучились,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бачиш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як на те,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Були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дівки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та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молодиці</a:t>
                      </a:r>
                      <a:endParaRPr lang="ru-RU" sz="1600" dirty="0" smtClean="0">
                        <a:latin typeface="Cambria" pitchFamily="18" charset="0"/>
                      </a:endParaRP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там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робили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не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пусте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: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У ворона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собі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іграли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Весільних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пісеньок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співали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Співали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тут і колядок;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Палили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клоччя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ворожили...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Бандура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горлиці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бреньчала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Сопілка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зуба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затинала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А дудка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грала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по балках;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Санджарівки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скрипці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грали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Кругом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дівчата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танцювали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дробушках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чоботах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в свитках.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2756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mbria" pitchFamily="18" charset="0"/>
                        </a:rPr>
                        <a:t>Кухня,</a:t>
                      </a:r>
                      <a:r>
                        <a:rPr lang="uk-UA" sz="1600" b="1" baseline="0" dirty="0" smtClean="0">
                          <a:latin typeface="Cambria" pitchFamily="18" charset="0"/>
                        </a:rPr>
                        <a:t> посуд</a:t>
                      </a:r>
                      <a:endParaRPr lang="ru-RU" sz="1600" b="1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Cambria" pitchFamily="18" charset="0"/>
                        </a:rPr>
                        <a:t>Одяг</a:t>
                      </a:r>
                      <a:endParaRPr lang="ru-RU" sz="1600" b="1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3187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Тут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їли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рознії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потрави</a:t>
                      </a:r>
                      <a:r>
                        <a:rPr lang="ru-RU" sz="1600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і все з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полив'яних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мисок,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самі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гарнії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приправи</a:t>
                      </a:r>
                      <a:r>
                        <a:rPr lang="ru-RU" sz="1600" baseline="0" dirty="0" smtClean="0">
                          <a:latin typeface="Cambria" pitchFamily="18" charset="0"/>
                        </a:rPr>
                        <a:t> з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нових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кленових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тарілок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: свинячу голову до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хріну</a:t>
                      </a:r>
                      <a:endParaRPr lang="ru-RU" sz="1600" dirty="0" smtClean="0">
                        <a:latin typeface="Cambria" pitchFamily="18" charset="0"/>
                      </a:endParaRP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локшину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переміну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Cambria" pitchFamily="18" charset="0"/>
                        </a:rPr>
                        <a:t>п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отім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з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підливою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індик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;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На закуску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куліш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і кашу,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Лемішку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зубці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путрю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квашу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з маком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медовий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шулик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[Юнона]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Сховала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під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кибалку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мичку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err="1" smtClean="0">
                          <a:latin typeface="Cambria" pitchFamily="18" charset="0"/>
                        </a:rPr>
                        <a:t>Щоб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не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світилася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коса;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Взяла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спідницю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і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шнурівку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І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хліба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з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сіллю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на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тарілку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...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[Ганна] 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червоній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юпочці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баєвій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запасці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гарній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фаналевій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</a:t>
                      </a:r>
                    </a:p>
                    <a:p>
                      <a:r>
                        <a:rPr lang="ru-RU" sz="1600" dirty="0" smtClean="0">
                          <a:latin typeface="Cambria" pitchFamily="18" charset="0"/>
                        </a:rPr>
                        <a:t>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стьожках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, 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намисті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 і в </a:t>
                      </a:r>
                      <a:r>
                        <a:rPr lang="ru-RU" sz="1600" dirty="0" err="1" smtClean="0">
                          <a:latin typeface="Cambria" pitchFamily="18" charset="0"/>
                        </a:rPr>
                        <a:t>ковтках</a:t>
                      </a:r>
                      <a:r>
                        <a:rPr lang="ru-RU" sz="1600" dirty="0" smtClean="0">
                          <a:latin typeface="Cambria" pitchFamily="18" charset="0"/>
                        </a:rPr>
                        <a:t>.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4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99392"/>
            <a:ext cx="7315200" cy="1143000"/>
          </a:xfrm>
        </p:spPr>
        <p:txBody>
          <a:bodyPr/>
          <a:lstStyle/>
          <a:p>
            <a:pPr algn="ctr"/>
            <a:r>
              <a:rPr lang="uk-UA" b="1" dirty="0" smtClean="0"/>
              <a:t>Тема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80728"/>
            <a:ext cx="738301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Monotype Corsiva" pitchFamily="66" charset="0"/>
              </a:rPr>
              <a:t>У </a:t>
            </a:r>
            <a:r>
              <a:rPr lang="ru-RU" dirty="0" err="1">
                <a:latin typeface="Monotype Corsiva" pitchFamily="66" charset="0"/>
              </a:rPr>
              <a:t>поемі</a:t>
            </a:r>
            <a:r>
              <a:rPr lang="ru-RU" dirty="0">
                <a:latin typeface="Monotype Corsiva" pitchFamily="66" charset="0"/>
              </a:rPr>
              <a:t> І.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</a:t>
            </a:r>
            <a:r>
              <a:rPr lang="ru-RU" dirty="0" err="1">
                <a:latin typeface="Monotype Corsiva" pitchFamily="66" charset="0"/>
              </a:rPr>
              <a:t>відображена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українська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дійсність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en-US" dirty="0">
                <a:latin typeface="Monotype Corsiva" pitchFamily="66" charset="0"/>
              </a:rPr>
              <a:t>XVIII </a:t>
            </a:r>
            <a:r>
              <a:rPr lang="ru-RU" dirty="0">
                <a:latin typeface="Monotype Corsiva" pitchFamily="66" charset="0"/>
              </a:rPr>
              <a:t>ст. з </a:t>
            </a:r>
            <a:r>
              <a:rPr lang="ru-RU" dirty="0" err="1">
                <a:latin typeface="Monotype Corsiva" pitchFamily="66" charset="0"/>
              </a:rPr>
              <a:t>її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населенням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побутом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звичаями</a:t>
            </a:r>
            <a:r>
              <a:rPr lang="ru-RU" dirty="0">
                <a:latin typeface="Monotype Corsiva" pitchFamily="66" charset="0"/>
              </a:rPr>
              <a:t>, обрядами, </a:t>
            </a:r>
            <a:r>
              <a:rPr lang="ru-RU" dirty="0" err="1">
                <a:latin typeface="Monotype Corsiva" pitchFamily="66" charset="0"/>
              </a:rPr>
              <a:t>традиціями</a:t>
            </a:r>
            <a:r>
              <a:rPr lang="ru-RU" dirty="0">
                <a:latin typeface="Monotype Corsiva" pitchFamily="66" charset="0"/>
              </a:rPr>
              <a:t>, з </a:t>
            </a:r>
            <a:r>
              <a:rPr lang="ru-RU" dirty="0" err="1">
                <a:latin typeface="Monotype Corsiva" pitchFamily="66" charset="0"/>
              </a:rPr>
              <a:t>її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історією</a:t>
            </a:r>
            <a:r>
              <a:rPr lang="ru-RU" dirty="0">
                <a:latin typeface="Monotype Corsiva" pitchFamily="66" charset="0"/>
              </a:rPr>
              <a:t>, через </a:t>
            </a:r>
            <a:r>
              <a:rPr lang="ru-RU" dirty="0" err="1">
                <a:latin typeface="Monotype Corsiva" pitchFamily="66" charset="0"/>
              </a:rPr>
              <a:t>що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цей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твір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витримав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випробування</a:t>
            </a:r>
            <a:r>
              <a:rPr lang="ru-RU" dirty="0">
                <a:latin typeface="Monotype Corsiva" pitchFamily="66" charset="0"/>
              </a:rPr>
              <a:t> часом. На </a:t>
            </a:r>
            <a:r>
              <a:rPr lang="ru-RU" dirty="0" err="1">
                <a:latin typeface="Monotype Corsiva" pitchFamily="66" charset="0"/>
              </a:rPr>
              <a:t>сюжетній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основі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поеми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Вергілія</a:t>
            </a:r>
            <a:r>
              <a:rPr lang="ru-RU" dirty="0">
                <a:latin typeface="Monotype Corsiva" pitchFamily="66" charset="0"/>
              </a:rPr>
              <a:t> І. </a:t>
            </a:r>
            <a:r>
              <a:rPr lang="ru-RU" dirty="0" err="1">
                <a:latin typeface="Monotype Corsiva" pitchFamily="66" charset="0"/>
              </a:rPr>
              <a:t>Котляревський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майстерно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розвинув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нову</a:t>
            </a:r>
            <a:r>
              <a:rPr lang="ru-RU" dirty="0">
                <a:latin typeface="Monotype Corsiva" pitchFamily="66" charset="0"/>
              </a:rPr>
              <a:t> тему, показавши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 й </a:t>
            </a:r>
            <a:r>
              <a:rPr lang="ru-RU" dirty="0" err="1">
                <a:latin typeface="Monotype Corsiva" pitchFamily="66" charset="0"/>
              </a:rPr>
              <a:t>побут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різних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суспільних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верств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українського</a:t>
            </a:r>
            <a:r>
              <a:rPr lang="ru-RU" dirty="0">
                <a:latin typeface="Monotype Corsiva" pitchFamily="66" charset="0"/>
              </a:rPr>
              <a:t> народу, </a:t>
            </a:r>
            <a:r>
              <a:rPr lang="ru-RU" dirty="0" err="1">
                <a:latin typeface="Monotype Corsiva" pitchFamily="66" charset="0"/>
              </a:rPr>
              <a:t>зокрема</a:t>
            </a:r>
            <a:r>
              <a:rPr lang="ru-RU" dirty="0">
                <a:latin typeface="Monotype Corsiva" pitchFamily="66" charset="0"/>
              </a:rPr>
              <a:t> й простого люду, </a:t>
            </a:r>
            <a:r>
              <a:rPr lang="ru-RU" dirty="0" err="1">
                <a:latin typeface="Monotype Corsiva" pitchFamily="66" charset="0"/>
              </a:rPr>
              <a:t>чого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раніше</a:t>
            </a:r>
            <a:r>
              <a:rPr lang="ru-RU" dirty="0">
                <a:latin typeface="Monotype Corsiva" pitchFamily="66" charset="0"/>
              </a:rPr>
              <a:t> не </a:t>
            </a:r>
            <a:r>
              <a:rPr lang="ru-RU" dirty="0" err="1">
                <a:latin typeface="Monotype Corsiva" pitchFamily="66" charset="0"/>
              </a:rPr>
              <a:t>було</a:t>
            </a:r>
            <a:r>
              <a:rPr lang="ru-RU" dirty="0">
                <a:latin typeface="Monotype Corsiva" pitchFamily="66" charset="0"/>
              </a:rPr>
              <a:t> в </a:t>
            </a:r>
            <a:r>
              <a:rPr lang="ru-RU" dirty="0" err="1">
                <a:latin typeface="Monotype Corsiva" pitchFamily="66" charset="0"/>
              </a:rPr>
              <a:t>українській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літературі</a:t>
            </a:r>
            <a:r>
              <a:rPr lang="ru-RU" dirty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36678"/>
            <a:ext cx="11336381" cy="68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5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309" y="260648"/>
            <a:ext cx="8280920" cy="4637112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/>
              <a:t>«</a:t>
            </a:r>
            <a:r>
              <a:rPr lang="ru-RU" dirty="0" err="1"/>
              <a:t>Енеїда</a:t>
            </a:r>
            <a:r>
              <a:rPr lang="ru-RU" dirty="0"/>
              <a:t>» </a:t>
            </a:r>
            <a:r>
              <a:rPr lang="ru-RU" dirty="0" err="1"/>
              <a:t>розкриває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теми, а </a:t>
            </a:r>
            <a:r>
              <a:rPr lang="ru-RU" dirty="0" err="1"/>
              <a:t>саме</a:t>
            </a:r>
            <a:r>
              <a:rPr lang="ru-RU" dirty="0"/>
              <a:t>: </a:t>
            </a:r>
            <a:endParaRPr lang="ru-RU" dirty="0" smtClean="0"/>
          </a:p>
          <a:p>
            <a:pPr algn="ctr"/>
            <a:r>
              <a:rPr lang="ru-RU" dirty="0" err="1" smtClean="0"/>
              <a:t>патріотизму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любові</a:t>
            </a:r>
            <a:r>
              <a:rPr lang="ru-RU" dirty="0"/>
              <a:t> до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готовності</a:t>
            </a:r>
            <a:r>
              <a:rPr lang="ru-RU" dirty="0"/>
              <a:t> </a:t>
            </a:r>
            <a:r>
              <a:rPr lang="ru-RU" dirty="0" err="1"/>
              <a:t>служити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; </a:t>
            </a:r>
            <a:endParaRPr lang="ru-RU" dirty="0" smtClean="0"/>
          </a:p>
          <a:p>
            <a:pPr algn="ctr"/>
            <a:r>
              <a:rPr lang="ru-RU" dirty="0" err="1" smtClean="0"/>
              <a:t>кохання</a:t>
            </a:r>
            <a:r>
              <a:rPr lang="ru-RU" dirty="0" smtClean="0"/>
              <a:t> </a:t>
            </a:r>
            <a:r>
              <a:rPr lang="ru-RU" dirty="0"/>
              <a:t>й </a:t>
            </a:r>
            <a:r>
              <a:rPr lang="ru-RU" dirty="0" err="1"/>
              <a:t>самопожертви</a:t>
            </a:r>
            <a:r>
              <a:rPr lang="ru-RU" dirty="0"/>
              <a:t>; </a:t>
            </a:r>
            <a:endParaRPr lang="ru-RU" dirty="0" smtClean="0"/>
          </a:p>
          <a:p>
            <a:pPr algn="ctr"/>
            <a:r>
              <a:rPr lang="ru-RU" dirty="0" err="1"/>
              <a:t>пошук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; </a:t>
            </a:r>
            <a:endParaRPr lang="ru-RU" dirty="0" smtClean="0"/>
          </a:p>
          <a:p>
            <a:pPr algn="ctr"/>
            <a:r>
              <a:rPr lang="ru-RU" dirty="0" err="1" smtClean="0"/>
              <a:t>синівської</a:t>
            </a:r>
            <a:r>
              <a:rPr lang="ru-RU" dirty="0" smtClean="0"/>
              <a:t> </a:t>
            </a:r>
            <a:r>
              <a:rPr lang="ru-RU" dirty="0" err="1" smtClean="0"/>
              <a:t>любові</a:t>
            </a:r>
            <a:r>
              <a:rPr lang="ru-RU" dirty="0" smtClean="0"/>
              <a:t>;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мандрів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575"/>
            <a:ext cx="3171825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63475"/>
            <a:ext cx="2367494" cy="2657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52217"/>
            <a:ext cx="2160240" cy="340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315200" cy="1143000"/>
          </a:xfrm>
        </p:spPr>
        <p:txBody>
          <a:bodyPr/>
          <a:lstStyle/>
          <a:p>
            <a:pPr algn="ctr"/>
            <a:r>
              <a:rPr lang="ru-RU" b="1" dirty="0" err="1">
                <a:latin typeface="Monotype Corsiva" pitchFamily="66" charset="0"/>
              </a:rPr>
              <a:t>Силабо-тонічне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віршування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err="1">
                <a:latin typeface="Monotype Corsiva" pitchFamily="66" charset="0"/>
              </a:rPr>
              <a:t>Алюзія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err="1">
                <a:latin typeface="Monotype Corsiva" pitchFamily="66" charset="0"/>
              </a:rPr>
              <a:t>Пародія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56792"/>
            <a:ext cx="7632848" cy="50405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latin typeface="Cambria" pitchFamily="18" charset="0"/>
              </a:rPr>
              <a:t>В </a:t>
            </a:r>
            <a:r>
              <a:rPr lang="ru-RU" sz="2400" i="1" dirty="0" err="1" smtClean="0">
                <a:latin typeface="Cambria" pitchFamily="18" charset="0"/>
              </a:rPr>
              <a:t>українській</a:t>
            </a:r>
            <a:r>
              <a:rPr lang="ru-RU" sz="2400" i="1" dirty="0" smtClean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літературі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en-US" sz="2400" i="1" dirty="0">
                <a:latin typeface="Cambria" pitchFamily="18" charset="0"/>
              </a:rPr>
              <a:t>XVIII </a:t>
            </a:r>
            <a:r>
              <a:rPr lang="ru-RU" sz="2400" i="1" dirty="0">
                <a:latin typeface="Cambria" pitchFamily="18" charset="0"/>
              </a:rPr>
              <a:t>ст. бурлеск і </a:t>
            </a:r>
            <a:r>
              <a:rPr lang="ru-RU" sz="2400" i="1" dirty="0" err="1">
                <a:latin typeface="Cambria" pitchFamily="18" charset="0"/>
              </a:rPr>
              <a:t>травестія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набули</a:t>
            </a:r>
            <a:r>
              <a:rPr lang="ru-RU" sz="2400" i="1" dirty="0">
                <a:latin typeface="Cambria" pitchFamily="18" charset="0"/>
              </a:rPr>
              <a:t> особливого </a:t>
            </a:r>
            <a:r>
              <a:rPr lang="ru-RU" sz="2400" i="1" dirty="0" err="1">
                <a:latin typeface="Cambria" pitchFamily="18" charset="0"/>
              </a:rPr>
              <a:t>поширення</a:t>
            </a:r>
            <a:r>
              <a:rPr lang="ru-RU" sz="2400" i="1" dirty="0">
                <a:latin typeface="Cambria" pitchFamily="18" charset="0"/>
              </a:rPr>
              <a:t> у </a:t>
            </a:r>
            <a:r>
              <a:rPr lang="ru-RU" sz="2400" i="1" dirty="0" err="1">
                <a:latin typeface="Cambria" pitchFamily="18" charset="0"/>
              </a:rPr>
              <a:t>віршах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численних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пародіях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жартівливих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інтермедіях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розважальних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частинах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вертепної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драми</a:t>
            </a:r>
            <a:r>
              <a:rPr lang="ru-RU" sz="2400" i="1" dirty="0">
                <a:latin typeface="Cambria" pitchFamily="18" charset="0"/>
              </a:rPr>
              <a:t>, у </a:t>
            </a:r>
            <a:r>
              <a:rPr lang="ru-RU" sz="2400" i="1" dirty="0" err="1">
                <a:latin typeface="Cambria" pitchFamily="18" charset="0"/>
              </a:rPr>
              <a:t>творчості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мандрівних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дяків</a:t>
            </a:r>
            <a:r>
              <a:rPr lang="ru-RU" sz="2400" i="1" dirty="0">
                <a:latin typeface="Cambria" pitchFamily="18" charset="0"/>
              </a:rPr>
              <a:t>. </a:t>
            </a:r>
            <a:r>
              <a:rPr lang="ru-RU" sz="2400" i="1" dirty="0" err="1">
                <a:latin typeface="Cambria" pitchFamily="18" charset="0"/>
              </a:rPr>
              <a:t>Іван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Котляревський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творчо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засвоївши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здобутки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своїх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попередників</a:t>
            </a:r>
            <a:r>
              <a:rPr lang="ru-RU" sz="2400" i="1" dirty="0">
                <a:latin typeface="Cambria" pitchFamily="18" charset="0"/>
              </a:rPr>
              <a:t>, написав </a:t>
            </a:r>
            <a:r>
              <a:rPr lang="ru-RU" sz="2400" i="1" dirty="0" err="1">
                <a:latin typeface="Cambria" pitchFamily="18" charset="0"/>
              </a:rPr>
              <a:t>вершинний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твір</a:t>
            </a:r>
            <a:r>
              <a:rPr lang="ru-RU" sz="2400" i="1" dirty="0">
                <a:latin typeface="Cambria" pitchFamily="18" charset="0"/>
              </a:rPr>
              <a:t> бурлескно-</a:t>
            </a:r>
            <a:r>
              <a:rPr lang="ru-RU" sz="2400" i="1" dirty="0" err="1">
                <a:latin typeface="Cambria" pitchFamily="18" charset="0"/>
              </a:rPr>
              <a:t>травестійного</a:t>
            </a:r>
            <a:r>
              <a:rPr lang="ru-RU" sz="2400" i="1" dirty="0">
                <a:latin typeface="Cambria" pitchFamily="18" charset="0"/>
              </a:rPr>
              <a:t> стилю, </a:t>
            </a:r>
            <a:r>
              <a:rPr lang="ru-RU" sz="2400" i="1" dirty="0" err="1">
                <a:latin typeface="Cambria" pitchFamily="18" charset="0"/>
              </a:rPr>
              <a:t>найвище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досягнення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української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літератури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цього</a:t>
            </a:r>
            <a:r>
              <a:rPr lang="ru-RU" sz="2400" i="1" dirty="0">
                <a:latin typeface="Cambria" pitchFamily="18" charset="0"/>
              </a:rPr>
              <a:t> жанру — </a:t>
            </a:r>
            <a:r>
              <a:rPr lang="ru-RU" sz="2400" i="1" dirty="0" err="1">
                <a:solidFill>
                  <a:srgbClr val="FF0000"/>
                </a:solidFill>
                <a:latin typeface="Cambria" pitchFamily="18" charset="0"/>
              </a:rPr>
              <a:t>поему</a:t>
            </a:r>
            <a:r>
              <a:rPr lang="ru-RU" sz="2400" i="1" dirty="0">
                <a:solidFill>
                  <a:srgbClr val="FF0000"/>
                </a:solidFill>
                <a:latin typeface="Cambria" pitchFamily="18" charset="0"/>
              </a:rPr>
              <a:t> «</a:t>
            </a:r>
            <a:r>
              <a:rPr lang="ru-RU" sz="2400" i="1" dirty="0" err="1">
                <a:solidFill>
                  <a:srgbClr val="FF0000"/>
                </a:solidFill>
                <a:latin typeface="Cambria" pitchFamily="18" charset="0"/>
              </a:rPr>
              <a:t>Енеїда</a:t>
            </a:r>
            <a:r>
              <a:rPr lang="ru-RU" sz="2400" i="1" dirty="0">
                <a:solidFill>
                  <a:srgbClr val="FF0000"/>
                </a:solidFill>
                <a:latin typeface="Cambria" pitchFamily="18" charset="0"/>
              </a:rPr>
              <a:t>»,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майстерно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використавши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різноманітні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засоби</a:t>
            </a:r>
            <a:r>
              <a:rPr lang="ru-RU" sz="2400" i="1" dirty="0">
                <a:latin typeface="Cambria" pitchFamily="18" charset="0"/>
              </a:rPr>
              <a:t> </a:t>
            </a:r>
            <a:r>
              <a:rPr lang="ru-RU" sz="2400" i="1" dirty="0" err="1">
                <a:latin typeface="Cambria" pitchFamily="18" charset="0"/>
              </a:rPr>
              <a:t>гумору</a:t>
            </a:r>
            <a:r>
              <a:rPr lang="ru-RU" sz="2400" i="1" dirty="0">
                <a:latin typeface="Cambria" pitchFamily="18" charset="0"/>
              </a:rPr>
              <a:t> й </a:t>
            </a:r>
            <a:r>
              <a:rPr lang="ru-RU" sz="2400" i="1" dirty="0" err="1">
                <a:latin typeface="Cambria" pitchFamily="18" charset="0"/>
              </a:rPr>
              <a:t>сатири</a:t>
            </a:r>
            <a:r>
              <a:rPr lang="ru-RU" sz="2400" i="1" dirty="0">
                <a:latin typeface="Cambria" pitchFamily="18" charset="0"/>
              </a:rPr>
              <a:t>: </a:t>
            </a:r>
            <a:r>
              <a:rPr lang="ru-RU" sz="2400" i="1" dirty="0" err="1">
                <a:latin typeface="Cambria" pitchFamily="18" charset="0"/>
              </a:rPr>
              <a:t>пародіювання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алюзію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алегорію</a:t>
            </a:r>
            <a:r>
              <a:rPr lang="ru-RU" sz="2400" i="1" dirty="0">
                <a:latin typeface="Cambria" pitchFamily="18" charset="0"/>
              </a:rPr>
              <a:t>, сарказм, </a:t>
            </a:r>
            <a:r>
              <a:rPr lang="ru-RU" sz="2400" i="1" dirty="0" err="1">
                <a:latin typeface="Cambria" pitchFamily="18" charset="0"/>
              </a:rPr>
              <a:t>іронію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гіперболу</a:t>
            </a:r>
            <a:r>
              <a:rPr lang="ru-RU" sz="2400" i="1" dirty="0">
                <a:latin typeface="Cambria" pitchFamily="18" charset="0"/>
              </a:rPr>
              <a:t>, </a:t>
            </a:r>
            <a:r>
              <a:rPr lang="ru-RU" sz="2400" i="1" dirty="0" err="1">
                <a:latin typeface="Cambria" pitchFamily="18" charset="0"/>
              </a:rPr>
              <a:t>специфічну</a:t>
            </a:r>
            <a:r>
              <a:rPr lang="ru-RU" sz="2400" i="1" dirty="0">
                <a:latin typeface="Cambria" pitchFamily="18" charset="0"/>
              </a:rPr>
              <a:t> лексику. </a:t>
            </a:r>
          </a:p>
        </p:txBody>
      </p:sp>
    </p:spTree>
    <p:extLst>
      <p:ext uri="{BB962C8B-B14F-4D97-AF65-F5344CB8AC3E}">
        <p14:creationId xmlns:p14="http://schemas.microsoft.com/office/powerpoint/2010/main" val="7294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0"/>
            <a:ext cx="735516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err="1">
                <a:latin typeface="Monotype Corsiva" pitchFamily="66" charset="0"/>
              </a:rPr>
              <a:t>Поема</a:t>
            </a:r>
            <a:r>
              <a:rPr lang="ru-RU" sz="4000" b="1" dirty="0">
                <a:latin typeface="Monotype Corsiva" pitchFamily="66" charset="0"/>
              </a:rPr>
              <a:t> І. </a:t>
            </a:r>
            <a:r>
              <a:rPr lang="ru-RU" sz="4000" b="1" dirty="0" err="1">
                <a:latin typeface="Monotype Corsiva" pitchFamily="66" charset="0"/>
              </a:rPr>
              <a:t>Котляревського</a:t>
            </a:r>
            <a:r>
              <a:rPr lang="ru-RU" sz="4000" b="1" dirty="0">
                <a:latin typeface="Monotype Corsiva" pitchFamily="66" charset="0"/>
              </a:rPr>
              <a:t> — </a:t>
            </a:r>
            <a:r>
              <a:rPr lang="ru-RU" sz="4000" b="1" dirty="0" err="1">
                <a:latin typeface="Monotype Corsiva" pitchFamily="66" charset="0"/>
              </a:rPr>
              <a:t>це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невичерпне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джерело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соціальних</a:t>
            </a:r>
            <a:r>
              <a:rPr lang="ru-RU" sz="4000" b="1" dirty="0">
                <a:latin typeface="Monotype Corsiva" pitchFamily="66" charset="0"/>
              </a:rPr>
              <a:t> і морально-</a:t>
            </a:r>
            <a:r>
              <a:rPr lang="ru-RU" sz="4000" b="1" dirty="0" err="1">
                <a:latin typeface="Monotype Corsiva" pitchFamily="66" charset="0"/>
              </a:rPr>
              <a:t>етичних</a:t>
            </a:r>
            <a:r>
              <a:rPr lang="ru-RU" sz="4000" b="1" dirty="0">
                <a:latin typeface="Monotype Corsiva" pitchFamily="66" charset="0"/>
              </a:rPr>
              <a:t> проблем, </a:t>
            </a:r>
            <a:r>
              <a:rPr lang="ru-RU" sz="4000" b="1" dirty="0" err="1">
                <a:latin typeface="Monotype Corsiva" pitchFamily="66" charset="0"/>
              </a:rPr>
              <a:t>які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порушує</a:t>
            </a:r>
            <a:r>
              <a:rPr lang="ru-RU" sz="4000" b="1" dirty="0">
                <a:latin typeface="Monotype Corsiva" pitchFamily="66" charset="0"/>
              </a:rPr>
              <a:t> автор і в </a:t>
            </a:r>
            <a:r>
              <a:rPr lang="ru-RU" sz="4000" b="1" dirty="0" err="1">
                <a:latin typeface="Monotype Corsiva" pitchFamily="66" charset="0"/>
              </a:rPr>
              <a:t>оригінальній</a:t>
            </a:r>
            <a:r>
              <a:rPr lang="ru-RU" sz="4000" b="1" dirty="0">
                <a:latin typeface="Monotype Corsiva" pitchFamily="66" charset="0"/>
              </a:rPr>
              <a:t>, </a:t>
            </a:r>
            <a:r>
              <a:rPr lang="ru-RU" sz="4000" b="1" dirty="0" err="1">
                <a:latin typeface="Monotype Corsiva" pitchFamily="66" charset="0"/>
              </a:rPr>
              <a:t>цікавій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формі</a:t>
            </a:r>
            <a:r>
              <a:rPr lang="ru-RU" sz="4000" b="1" dirty="0">
                <a:latin typeface="Monotype Corsiva" pitchFamily="66" charset="0"/>
              </a:rPr>
              <a:t> доносить до </a:t>
            </a:r>
            <a:r>
              <a:rPr lang="ru-RU" sz="4000" b="1" dirty="0" err="1">
                <a:latin typeface="Monotype Corsiva" pitchFamily="66" charset="0"/>
              </a:rPr>
              <a:t>читача</a:t>
            </a:r>
            <a:r>
              <a:rPr lang="ru-RU" sz="4000" b="1" dirty="0">
                <a:latin typeface="Monotype Corsiva" pitchFamily="66" charset="0"/>
              </a:rPr>
              <a:t>. </a:t>
            </a:r>
            <a:r>
              <a:rPr lang="ru-RU" sz="4000" b="1" dirty="0" err="1">
                <a:latin typeface="Monotype Corsiva" pitchFamily="66" charset="0"/>
              </a:rPr>
              <a:t>Він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возвеличує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всілякі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людські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чесноти</a:t>
            </a:r>
            <a:r>
              <a:rPr lang="ru-RU" sz="4000" b="1" dirty="0">
                <a:latin typeface="Monotype Corsiva" pitchFamily="66" charset="0"/>
              </a:rPr>
              <a:t> й </a:t>
            </a:r>
            <a:r>
              <a:rPr lang="ru-RU" sz="4000" b="1" dirty="0" err="1">
                <a:latin typeface="Monotype Corsiva" pitchFamily="66" charset="0"/>
              </a:rPr>
              <a:t>таврує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суспільні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недоліки</a:t>
            </a:r>
            <a:r>
              <a:rPr lang="ru-RU" sz="4000" b="1" dirty="0">
                <a:latin typeface="Monotype Corsiva" pitchFamily="66" charset="0"/>
              </a:rPr>
              <a:t> та </a:t>
            </a:r>
            <a:r>
              <a:rPr lang="ru-RU" sz="4000" b="1" dirty="0" err="1">
                <a:latin typeface="Monotype Corsiva" pitchFamily="66" charset="0"/>
              </a:rPr>
              <a:t>аморальні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вчинки</a:t>
            </a:r>
            <a:r>
              <a:rPr lang="ru-RU" sz="4000" b="1" dirty="0">
                <a:latin typeface="Monotype Corsiva" pitchFamily="66" charset="0"/>
              </a:rPr>
              <a:t> людей. </a:t>
            </a:r>
            <a:r>
              <a:rPr lang="ru-RU" sz="4000" b="1" dirty="0" err="1">
                <a:latin typeface="Monotype Corsiva" pitchFamily="66" charset="0"/>
              </a:rPr>
              <a:t>Здається</a:t>
            </a:r>
            <a:r>
              <a:rPr lang="ru-RU" sz="4000" b="1" dirty="0">
                <a:latin typeface="Monotype Corsiva" pitchFamily="66" charset="0"/>
              </a:rPr>
              <a:t>, </a:t>
            </a:r>
            <a:r>
              <a:rPr lang="ru-RU" sz="4000" b="1" dirty="0" err="1">
                <a:latin typeface="Monotype Corsiva" pitchFamily="66" charset="0"/>
              </a:rPr>
              <a:t>немає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такої</a:t>
            </a:r>
            <a:r>
              <a:rPr lang="ru-RU" sz="4000" b="1" dirty="0">
                <a:latin typeface="Monotype Corsiva" pitchFamily="66" charset="0"/>
              </a:rPr>
              <a:t> вади, про яку не </a:t>
            </a:r>
            <a:r>
              <a:rPr lang="ru-RU" sz="4000" b="1" dirty="0" err="1">
                <a:latin typeface="Monotype Corsiva" pitchFamily="66" charset="0"/>
              </a:rPr>
              <a:t>йшлося</a:t>
            </a:r>
            <a:r>
              <a:rPr lang="ru-RU" sz="4000" b="1" dirty="0">
                <a:latin typeface="Monotype Corsiva" pitchFamily="66" charset="0"/>
              </a:rPr>
              <a:t> б у </a:t>
            </a:r>
            <a:r>
              <a:rPr lang="ru-RU" sz="4000" b="1" dirty="0" err="1">
                <a:latin typeface="Monotype Corsiva" pitchFamily="66" charset="0"/>
              </a:rPr>
              <a:t>поемі</a:t>
            </a:r>
            <a:r>
              <a:rPr lang="ru-RU" sz="4000" b="1" dirty="0">
                <a:latin typeface="Monotype Corsiva" pitchFamily="66" charset="0"/>
              </a:rPr>
              <a:t> з </a:t>
            </a:r>
            <a:r>
              <a:rPr lang="ru-RU" sz="4000" b="1" dirty="0" err="1">
                <a:latin typeface="Monotype Corsiva" pitchFamily="66" charset="0"/>
              </a:rPr>
              <a:t>глузуванням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або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саркастичним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засудженням</a:t>
            </a:r>
            <a:r>
              <a:rPr lang="ru-RU" sz="4000" b="1" dirty="0"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9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3" y="-171400"/>
            <a:ext cx="9174253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0"/>
            <a:ext cx="7527032" cy="54334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 «</a:t>
            </a:r>
            <a:r>
              <a:rPr lang="ru-RU" b="1" dirty="0" err="1"/>
              <a:t>Енеїді</a:t>
            </a:r>
            <a:r>
              <a:rPr lang="ru-RU" b="1" dirty="0"/>
              <a:t>» </a:t>
            </a:r>
            <a:r>
              <a:rPr lang="ru-RU" b="1" dirty="0" err="1"/>
              <a:t>письменник</a:t>
            </a:r>
            <a:r>
              <a:rPr lang="ru-RU" b="1" dirty="0"/>
              <a:t> </a:t>
            </a:r>
            <a:r>
              <a:rPr lang="ru-RU" b="1" dirty="0" err="1"/>
              <a:t>порушує</a:t>
            </a:r>
            <a:r>
              <a:rPr lang="ru-RU" b="1" dirty="0"/>
              <a:t> </a:t>
            </a:r>
            <a:r>
              <a:rPr lang="ru-RU" b="1" dirty="0" err="1"/>
              <a:t>такі</a:t>
            </a:r>
            <a:r>
              <a:rPr lang="ru-RU" b="1" dirty="0"/>
              <a:t> </a:t>
            </a:r>
            <a:r>
              <a:rPr lang="ru-RU" b="1" dirty="0" err="1"/>
              <a:t>соціальні</a:t>
            </a:r>
            <a:r>
              <a:rPr lang="ru-RU" b="1" dirty="0"/>
              <a:t> </a:t>
            </a:r>
            <a:r>
              <a:rPr lang="ru-RU" b="1" dirty="0" err="1"/>
              <a:t>проблеми</a:t>
            </a:r>
            <a:r>
              <a:rPr lang="ru-RU" b="1" dirty="0"/>
              <a:t>: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захист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рідної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землі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від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ворогів</a:t>
            </a:r>
            <a:r>
              <a:rPr lang="ru-RU" dirty="0">
                <a:latin typeface="Monotype Corsiva" pitchFamily="66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почуття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громадянського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обов'язку</a:t>
            </a:r>
            <a:r>
              <a:rPr lang="ru-RU" dirty="0">
                <a:latin typeface="Monotype Corsiva" pitchFamily="66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соціальна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нерівність</a:t>
            </a:r>
            <a:r>
              <a:rPr lang="ru-RU" dirty="0" smtClean="0">
                <a:latin typeface="Monotype Corsiva" pitchFamily="66" charset="0"/>
              </a:rPr>
              <a:t>;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76" y="3391354"/>
            <a:ext cx="4384124" cy="3466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29" y="3212976"/>
            <a:ext cx="5212907" cy="37005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0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968" y="-38792"/>
            <a:ext cx="7848872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моральна </a:t>
            </a:r>
            <a:r>
              <a:rPr lang="ru-RU" dirty="0" err="1">
                <a:latin typeface="Monotype Corsiva" pitchFamily="66" charset="0"/>
              </a:rPr>
              <a:t>нікчемність</a:t>
            </a:r>
            <a:r>
              <a:rPr lang="ru-RU" dirty="0">
                <a:latin typeface="Monotype Corsiva" pitchFamily="66" charset="0"/>
              </a:rPr>
              <a:t> панства, </a:t>
            </a:r>
            <a:r>
              <a:rPr lang="ru-RU" dirty="0" err="1">
                <a:latin typeface="Monotype Corsiva" pitchFamily="66" charset="0"/>
              </a:rPr>
              <a:t>чиновників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повна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байдужість</a:t>
            </a:r>
            <a:r>
              <a:rPr lang="ru-RU" dirty="0">
                <a:latin typeface="Monotype Corsiva" pitchFamily="66" charset="0"/>
              </a:rPr>
              <a:t> до </a:t>
            </a:r>
            <a:r>
              <a:rPr lang="ru-RU" dirty="0" err="1">
                <a:latin typeface="Monotype Corsiva" pitchFamily="66" charset="0"/>
              </a:rPr>
              <a:t>інтересів</a:t>
            </a:r>
            <a:r>
              <a:rPr lang="ru-RU" dirty="0">
                <a:latin typeface="Monotype Corsiva" pitchFamily="66" charset="0"/>
              </a:rPr>
              <a:t> і потреб народу;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розгульний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спосіб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панів</a:t>
            </a:r>
            <a:r>
              <a:rPr lang="ru-RU" dirty="0">
                <a:latin typeface="Monotype Corsiva" pitchFamily="66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паразитичне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існування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можновладців</a:t>
            </a:r>
            <a:r>
              <a:rPr lang="ru-RU" dirty="0">
                <a:latin typeface="Monotype Corsiva" pitchFamily="66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•    </a:t>
            </a:r>
            <a:r>
              <a:rPr lang="ru-RU" dirty="0" err="1">
                <a:latin typeface="Monotype Corsiva" pitchFamily="66" charset="0"/>
              </a:rPr>
              <a:t>хабарництво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чиновників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злодійство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інтриганство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підлабузництво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здирництво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пихатість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безкультур'я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кругова</a:t>
            </a:r>
            <a:r>
              <a:rPr lang="ru-RU" dirty="0">
                <a:latin typeface="Monotype Corsiva" pitchFamily="66" charset="0"/>
              </a:rPr>
              <a:t> порука, </a:t>
            </a:r>
            <a:r>
              <a:rPr lang="ru-RU" dirty="0" err="1">
                <a:latin typeface="Monotype Corsiva" pitchFamily="66" charset="0"/>
              </a:rPr>
              <a:t>зловживання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службовим</a:t>
            </a:r>
            <a:r>
              <a:rPr lang="ru-RU" dirty="0">
                <a:latin typeface="Monotype Corsiva" pitchFamily="66" charset="0"/>
              </a:rPr>
              <a:t> становищем.</a:t>
            </a:r>
          </a:p>
          <a:p>
            <a:pPr marL="0" indent="0">
              <a:buNone/>
            </a:pPr>
            <a:endParaRPr lang="ru-RU" dirty="0"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59646"/>
            <a:ext cx="2324842" cy="2598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4222380"/>
            <a:ext cx="2304256" cy="263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86" y="4487171"/>
            <a:ext cx="4361817" cy="233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1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67"/>
            <a:ext cx="9144000" cy="74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2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6632"/>
            <a:ext cx="7920880" cy="561662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Серед</a:t>
            </a:r>
            <a:r>
              <a:rPr lang="ru-RU" sz="3600" b="1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морально-</a:t>
            </a:r>
            <a:r>
              <a:rPr lang="ru-RU" sz="3600" b="1" i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етичних</a:t>
            </a:r>
            <a:r>
              <a:rPr lang="ru-RU" sz="3600" b="1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проблем </a:t>
            </a:r>
            <a:r>
              <a:rPr lang="ru-RU" sz="3600" b="1" i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найпомітніші</a:t>
            </a:r>
            <a:r>
              <a:rPr lang="ru-RU" sz="3600" b="1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600" b="1" i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такі</a:t>
            </a:r>
            <a:r>
              <a:rPr lang="ru-RU" sz="3600" b="1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: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latin typeface="Cambria" pitchFamily="18" charset="0"/>
              </a:rPr>
              <a:t>  </a:t>
            </a:r>
            <a:r>
              <a:rPr lang="ru-RU" dirty="0" err="1" smtClean="0">
                <a:latin typeface="Cambria" pitchFamily="18" charset="0"/>
              </a:rPr>
              <a:t>виховання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err="1" smtClean="0">
                <a:latin typeface="Cambria" pitchFamily="18" charset="0"/>
              </a:rPr>
              <a:t>дітей</a:t>
            </a:r>
            <a:r>
              <a:rPr lang="ru-RU" dirty="0" smtClean="0">
                <a:latin typeface="Cambria" pitchFamily="18" charset="0"/>
              </a:rPr>
              <a:t>;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latin typeface="Cambria" pitchFamily="18" charset="0"/>
              </a:rPr>
              <a:t>  </a:t>
            </a:r>
            <a:r>
              <a:rPr lang="ru-RU" dirty="0" err="1" smtClean="0">
                <a:latin typeface="Cambria" pitchFamily="18" charset="0"/>
              </a:rPr>
              <a:t>утвердження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людських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чеснот</a:t>
            </a:r>
            <a:r>
              <a:rPr lang="ru-RU" dirty="0">
                <a:latin typeface="Cambria" pitchFamily="18" charset="0"/>
              </a:rPr>
              <a:t>: </a:t>
            </a:r>
            <a:r>
              <a:rPr lang="ru-RU" dirty="0" err="1">
                <a:latin typeface="Cambria" pitchFamily="18" charset="0"/>
              </a:rPr>
              <a:t>добропорядності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поваги</a:t>
            </a:r>
            <a:r>
              <a:rPr lang="ru-RU" dirty="0">
                <a:latin typeface="Cambria" pitchFamily="18" charset="0"/>
              </a:rPr>
              <a:t> до </a:t>
            </a:r>
            <a:r>
              <a:rPr lang="ru-RU" dirty="0" err="1">
                <a:latin typeface="Cambria" pitchFamily="18" charset="0"/>
              </a:rPr>
              <a:t>батьків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кохання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вірності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виховання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дітей</a:t>
            </a:r>
            <a:r>
              <a:rPr lang="ru-RU" dirty="0">
                <a:latin typeface="Cambria" pitchFamily="18" charset="0"/>
              </a:rPr>
              <a:t> на засадах </a:t>
            </a:r>
            <a:r>
              <a:rPr lang="ru-RU" dirty="0" err="1">
                <a:latin typeface="Cambria" pitchFamily="18" charset="0"/>
              </a:rPr>
              <a:t>народної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 smtClean="0">
                <a:latin typeface="Cambria" pitchFamily="18" charset="0"/>
              </a:rPr>
              <a:t>моралі</a:t>
            </a:r>
            <a:r>
              <a:rPr lang="ru-RU" dirty="0" smtClean="0">
                <a:latin typeface="Cambria" pitchFamily="18" charset="0"/>
              </a:rPr>
              <a:t>;</a:t>
            </a:r>
          </a:p>
          <a:p>
            <a:pPr algn="ctr">
              <a:buFont typeface="Wingdings" pitchFamily="2" charset="2"/>
              <a:buChar char="v"/>
            </a:pPr>
            <a:r>
              <a:rPr lang="ru-RU" dirty="0" smtClean="0">
                <a:latin typeface="Cambria" pitchFamily="18" charset="0"/>
              </a:rPr>
              <a:t>  </a:t>
            </a:r>
            <a:r>
              <a:rPr lang="ru-RU" dirty="0" err="1" smtClean="0">
                <a:latin typeface="Cambria" pitchFamily="18" charset="0"/>
              </a:rPr>
              <a:t>таврування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людських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вад</a:t>
            </a:r>
            <a:r>
              <a:rPr lang="ru-RU" dirty="0">
                <a:latin typeface="Cambria" pitchFamily="18" charset="0"/>
              </a:rPr>
              <a:t>: </a:t>
            </a:r>
            <a:r>
              <a:rPr lang="ru-RU" dirty="0" err="1">
                <a:latin typeface="Cambria" pitchFamily="18" charset="0"/>
              </a:rPr>
              <a:t>брехливості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лінощів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зрадливості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нехтування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християнською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мораллю</a:t>
            </a:r>
            <a:r>
              <a:rPr lang="ru-RU" dirty="0">
                <a:latin typeface="Cambria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65104"/>
            <a:ext cx="1925118" cy="249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4" y="1916832"/>
            <a:ext cx="1800225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25506"/>
            <a:ext cx="2664295" cy="1355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0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588643"/>
            <a:ext cx="7452320" cy="5505475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sz="4400" b="1" i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   </a:t>
            </a:r>
            <a:r>
              <a:rPr lang="ru-RU" sz="4400" b="1" i="1" cap="all" dirty="0" err="1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Письменник</a:t>
            </a:r>
            <a:r>
              <a:rPr lang="ru-RU" sz="4400" b="1" i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утверджує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народну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мораль у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дусі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просвітительства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через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моральні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критерії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суспільних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явищ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 і </a:t>
            </a:r>
            <a:r>
              <a:rPr lang="ru-RU" sz="4400" b="1" i="1" cap="all" dirty="0" err="1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повчання</a:t>
            </a:r>
            <a:r>
              <a:rPr lang="ru-RU" sz="4400" b="1" i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" y="3571058"/>
            <a:ext cx="2608684" cy="328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0548" cy="334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6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3200" y="0"/>
            <a:ext cx="72008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Котляревський-патріот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пишається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героїчною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історією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України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ідеалізує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часи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гетьманства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підносить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ідею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безсмертя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українського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народу,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його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історії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самобутності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української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нації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утвердження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української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мови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живучості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народних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традицій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свободолюбства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прагнення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до 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незалежності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оспівує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героїчне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минуле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України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59592"/>
            <a:ext cx="2533650" cy="4210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7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8602"/>
            <a:ext cx="6046853" cy="684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84" y="-28601"/>
            <a:ext cx="4307792" cy="6886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316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0"/>
            <a:ext cx="770485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Саме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реалістичне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зображення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української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дійсності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в бурлескно-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травестійному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стилі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елементи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соціальної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сатири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щирий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гумор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, образна народна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мова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надали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українській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«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Енеїді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»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яскравого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національного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колориту,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визначили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її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громадське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й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художнє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значення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високо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піднесли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у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світовій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Monotype Corsiva" pitchFamily="66" charset="0"/>
              </a:rPr>
              <a:t>літературі</a:t>
            </a:r>
            <a:r>
              <a:rPr lang="ru-RU" sz="3600" dirty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35926"/>
            <a:ext cx="2370171" cy="26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4587129"/>
            <a:ext cx="1979712" cy="22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43285"/>
            <a:ext cx="2147888" cy="242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55" y="4587129"/>
            <a:ext cx="1978945" cy="238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25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04664"/>
            <a:ext cx="4105275" cy="630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9439"/>
            <a:ext cx="40005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460" y="-171400"/>
            <a:ext cx="7315200" cy="1067296"/>
          </a:xfrm>
        </p:spPr>
        <p:txBody>
          <a:bodyPr/>
          <a:lstStyle/>
          <a:p>
            <a:pPr algn="ctr"/>
            <a:r>
              <a:rPr lang="uk-UA" b="1" u="sng" dirty="0" smtClean="0"/>
              <a:t>Образи в поемі</a:t>
            </a:r>
            <a:endParaRPr lang="ru-RU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340401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2560" y="764704"/>
            <a:ext cx="7239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latin typeface="Cambria" pitchFamily="18" charset="0"/>
              </a:rPr>
              <a:t>Систему </a:t>
            </a:r>
            <a:r>
              <a:rPr lang="ru-RU" i="1" dirty="0" err="1">
                <a:latin typeface="Cambria" pitchFamily="18" charset="0"/>
              </a:rPr>
              <a:t>головних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образів-персонажів</a:t>
            </a:r>
            <a:r>
              <a:rPr lang="ru-RU" i="1" dirty="0">
                <a:latin typeface="Cambria" pitchFamily="18" charset="0"/>
              </a:rPr>
              <a:t> «</a:t>
            </a:r>
            <a:r>
              <a:rPr lang="ru-RU" i="1" dirty="0" err="1">
                <a:latin typeface="Cambria" pitchFamily="18" charset="0"/>
              </a:rPr>
              <a:t>Енеїди</a:t>
            </a:r>
            <a:r>
              <a:rPr lang="ru-RU" i="1" dirty="0">
                <a:latin typeface="Cambria" pitchFamily="18" charset="0"/>
              </a:rPr>
              <a:t>» </a:t>
            </a:r>
            <a:r>
              <a:rPr lang="ru-RU" i="1" dirty="0" err="1">
                <a:latin typeface="Cambria" pitchFamily="18" charset="0"/>
              </a:rPr>
              <a:t>доцільно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згрупувати</a:t>
            </a:r>
            <a:r>
              <a:rPr lang="ru-RU" i="1" dirty="0">
                <a:latin typeface="Cambria" pitchFamily="18" charset="0"/>
              </a:rPr>
              <a:t>, </a:t>
            </a:r>
            <a:r>
              <a:rPr lang="ru-RU" i="1" dirty="0" err="1">
                <a:latin typeface="Cambria" pitchFamily="18" charset="0"/>
              </a:rPr>
              <a:t>виокремивши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із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земних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героїв</a:t>
            </a:r>
            <a:r>
              <a:rPr lang="ru-RU" i="1" dirty="0">
                <a:latin typeface="Cambria" pitchFamily="18" charset="0"/>
              </a:rPr>
              <a:t> </a:t>
            </a:r>
            <a:r>
              <a:rPr lang="ru-RU" i="1" dirty="0" err="1">
                <a:latin typeface="Cambria" pitchFamily="18" charset="0"/>
              </a:rPr>
              <a:t>Енея</a:t>
            </a:r>
            <a:r>
              <a:rPr lang="ru-RU" i="1" dirty="0">
                <a:latin typeface="Cambria" pitchFamily="18" charset="0"/>
              </a:rPr>
              <a:t> і </a:t>
            </a:r>
            <a:r>
              <a:rPr lang="ru-RU" i="1" dirty="0" err="1">
                <a:latin typeface="Cambria" pitchFamily="18" charset="0"/>
              </a:rPr>
              <a:t>троянців</a:t>
            </a:r>
            <a:r>
              <a:rPr lang="ru-RU" i="1" dirty="0">
                <a:latin typeface="Cambria" pitchFamily="18" charset="0"/>
              </a:rPr>
              <a:t>, </a:t>
            </a:r>
            <a:r>
              <a:rPr lang="ru-RU" i="1" dirty="0" err="1" smtClean="0">
                <a:latin typeface="Cambria" pitchFamily="18" charset="0"/>
              </a:rPr>
              <a:t>отже</a:t>
            </a:r>
            <a:r>
              <a:rPr lang="ru-RU" i="1" dirty="0" smtClean="0">
                <a:latin typeface="Cambria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dirty="0"/>
              <a:t>1)    </a:t>
            </a:r>
            <a:r>
              <a:rPr lang="ru-RU" dirty="0" err="1"/>
              <a:t>Еней</a:t>
            </a:r>
            <a:r>
              <a:rPr lang="ru-RU" dirty="0"/>
              <a:t> і </a:t>
            </a:r>
            <a:r>
              <a:rPr lang="ru-RU" dirty="0" err="1"/>
              <a:t>троянці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 smtClean="0"/>
              <a:t>        2</a:t>
            </a:r>
            <a:r>
              <a:rPr lang="ru-RU" dirty="0"/>
              <a:t>)    боги, </a:t>
            </a:r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Олімпу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3)   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земні</a:t>
            </a:r>
            <a:r>
              <a:rPr lang="ru-RU" dirty="0"/>
              <a:t> </a:t>
            </a:r>
            <a:r>
              <a:rPr lang="ru-RU" dirty="0" err="1"/>
              <a:t>герої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293096"/>
            <a:ext cx="2123729" cy="25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00320"/>
            <a:ext cx="3024336" cy="2357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251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332656"/>
            <a:ext cx="493204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Головний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герой 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поеми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Енеїда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— «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троянське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військо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». Не 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окрема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людина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а люди. І </a:t>
            </a:r>
            <a:r>
              <a:rPr lang="ru-RU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які</a:t>
            </a:r>
            <a:r>
              <a:rPr lang="ru-RU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люди</a:t>
            </a:r>
            <a:r>
              <a:rPr lang="ru-R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1787"/>
            <a:ext cx="4371975" cy="705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747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955" y="116632"/>
            <a:ext cx="8172400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b="1" dirty="0"/>
              <a:t>Бурлеск</a:t>
            </a:r>
            <a:r>
              <a:rPr lang="ru-RU" dirty="0"/>
              <a:t> (</a:t>
            </a:r>
            <a:r>
              <a:rPr lang="ru-RU" i="1" dirty="0"/>
              <a:t>з </a:t>
            </a:r>
            <a:r>
              <a:rPr lang="ru-RU" i="1" dirty="0" err="1"/>
              <a:t>італ</a:t>
            </a:r>
            <a:r>
              <a:rPr lang="ru-RU" dirty="0" smtClean="0"/>
              <a:t>. </a:t>
            </a:r>
            <a:r>
              <a:rPr lang="en-US" dirty="0" smtClean="0"/>
              <a:t> </a:t>
            </a:r>
            <a:r>
              <a:rPr lang="ru-RU" dirty="0"/>
              <a:t>жарт) — жанр </a:t>
            </a:r>
            <a:r>
              <a:rPr lang="ru-RU" dirty="0" err="1"/>
              <a:t>гумористичної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, </a:t>
            </a:r>
            <a:r>
              <a:rPr lang="ru-RU" dirty="0" err="1"/>
              <a:t>комічний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героїчний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викладається</a:t>
            </a:r>
            <a:r>
              <a:rPr lang="ru-RU" dirty="0"/>
              <a:t> </a:t>
            </a:r>
            <a:r>
              <a:rPr lang="ru-RU" dirty="0" err="1"/>
              <a:t>навмисне</a:t>
            </a:r>
            <a:r>
              <a:rPr lang="ru-RU" dirty="0"/>
              <a:t> вульгарно, грубо, </a:t>
            </a:r>
            <a:r>
              <a:rPr lang="ru-RU" dirty="0" err="1"/>
              <a:t>знижено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ж, </a:t>
            </a:r>
            <a:r>
              <a:rPr lang="ru-RU" dirty="0" err="1"/>
              <a:t>навпаки</a:t>
            </a:r>
            <a:r>
              <a:rPr lang="ru-RU" dirty="0"/>
              <a:t>, </a:t>
            </a:r>
            <a:r>
              <a:rPr lang="ru-RU" dirty="0" smtClean="0"/>
              <a:t>про </a:t>
            </a:r>
            <a:r>
              <a:rPr lang="ru-RU" dirty="0"/>
              <a:t>«</a:t>
            </a:r>
            <a:r>
              <a:rPr lang="ru-RU" dirty="0" err="1"/>
              <a:t>низьке</a:t>
            </a:r>
            <a:r>
              <a:rPr lang="ru-RU" dirty="0"/>
              <a:t>» говориться </a:t>
            </a:r>
            <a:r>
              <a:rPr lang="ru-RU" dirty="0" err="1"/>
              <a:t>піднесено</a:t>
            </a:r>
            <a:r>
              <a:rPr lang="ru-RU" dirty="0"/>
              <a:t>, </a:t>
            </a:r>
            <a:r>
              <a:rPr lang="ru-RU" dirty="0" err="1"/>
              <a:t>урочисто</a:t>
            </a:r>
            <a:r>
              <a:rPr lang="ru-RU" dirty="0"/>
              <a:t>. </a:t>
            </a:r>
            <a:r>
              <a:rPr lang="ru-RU" u="sng" dirty="0" err="1"/>
              <a:t>Наприклад</a:t>
            </a:r>
            <a:r>
              <a:rPr lang="ru-RU" dirty="0"/>
              <a:t>: «Но греки, як спаливши Трою, </a:t>
            </a:r>
            <a:r>
              <a:rPr lang="ru-RU" dirty="0" smtClean="0"/>
              <a:t> </a:t>
            </a:r>
            <a:r>
              <a:rPr lang="ru-RU" dirty="0" err="1"/>
              <a:t>Зробили</a:t>
            </a:r>
            <a:r>
              <a:rPr lang="ru-RU" dirty="0"/>
              <a:t> з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скирту</a:t>
            </a:r>
            <a:r>
              <a:rPr lang="ru-RU" dirty="0"/>
              <a:t> гною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 b="5892"/>
          <a:stretch/>
        </p:blipFill>
        <p:spPr bwMode="auto">
          <a:xfrm>
            <a:off x="3707904" y="3940549"/>
            <a:ext cx="5572149" cy="2951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04" y="4160479"/>
            <a:ext cx="2511158" cy="251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0"/>
            <a:ext cx="4464496" cy="4525963"/>
          </a:xfrm>
        </p:spPr>
        <p:txBody>
          <a:bodyPr/>
          <a:lstStyle/>
          <a:p>
            <a:pPr algn="r">
              <a:buBlip>
                <a:blip r:embed="rId2"/>
              </a:buBlip>
            </a:pPr>
            <a:r>
              <a:rPr lang="ru-RU" dirty="0"/>
              <a:t> </a:t>
            </a:r>
            <a:r>
              <a:rPr lang="ru-RU" dirty="0" err="1"/>
              <a:t>Різновидом</a:t>
            </a:r>
            <a:r>
              <a:rPr lang="ru-RU" dirty="0"/>
              <a:t> </a:t>
            </a:r>
            <a:r>
              <a:rPr lang="ru-RU" dirty="0" err="1"/>
              <a:t>жартівливої</a:t>
            </a:r>
            <a:r>
              <a:rPr lang="ru-RU" dirty="0"/>
              <a:t> </a:t>
            </a:r>
            <a:r>
              <a:rPr lang="ru-RU" dirty="0" err="1"/>
              <a:t>бурлескної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 є </a:t>
            </a:r>
            <a:r>
              <a:rPr lang="ru-RU" b="1" dirty="0" err="1"/>
              <a:t>травестія</a:t>
            </a: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i="1" dirty="0" smtClean="0"/>
              <a:t>(</a:t>
            </a:r>
            <a:r>
              <a:rPr lang="ru-RU" i="1" dirty="0"/>
              <a:t>з </a:t>
            </a:r>
            <a:r>
              <a:rPr lang="ru-RU" i="1" dirty="0" err="1"/>
              <a:t>італ</a:t>
            </a:r>
            <a:r>
              <a:rPr lang="ru-RU" i="1" dirty="0"/>
              <a:t>. </a:t>
            </a:r>
            <a:r>
              <a:rPr lang="ru-RU" i="1" dirty="0" smtClean="0"/>
              <a:t> </a:t>
            </a:r>
            <a:r>
              <a:rPr lang="ru-RU" dirty="0" err="1" smtClean="0"/>
              <a:t>переодягати</a:t>
            </a:r>
            <a:r>
              <a:rPr lang="ru-RU" dirty="0"/>
              <a:t>), коли </a:t>
            </a:r>
            <a:r>
              <a:rPr lang="ru-RU" dirty="0" err="1"/>
              <a:t>твір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серйозним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героїчним</a:t>
            </a:r>
            <a:r>
              <a:rPr lang="ru-RU" dirty="0"/>
              <a:t> </a:t>
            </a:r>
            <a:r>
              <a:rPr lang="ru-RU" dirty="0" err="1"/>
              <a:t>змістом</a:t>
            </a:r>
            <a:r>
              <a:rPr lang="ru-RU" dirty="0"/>
              <a:t> та </a:t>
            </a:r>
            <a:r>
              <a:rPr lang="ru-RU" dirty="0" err="1"/>
              <a:t>відповідною</a:t>
            </a:r>
            <a:r>
              <a:rPr lang="ru-RU" dirty="0"/>
              <a:t> формою </a:t>
            </a:r>
            <a:r>
              <a:rPr lang="ru-RU" dirty="0" err="1"/>
              <a:t>переробляється</a:t>
            </a:r>
            <a:r>
              <a:rPr lang="ru-RU" dirty="0"/>
              <a:t> на </a:t>
            </a:r>
            <a:r>
              <a:rPr lang="ru-RU" dirty="0" err="1"/>
              <a:t>твір</a:t>
            </a:r>
            <a:r>
              <a:rPr lang="ru-RU" dirty="0"/>
              <a:t> </a:t>
            </a:r>
            <a:r>
              <a:rPr lang="ru-RU" dirty="0" err="1"/>
              <a:t>комічного</a:t>
            </a:r>
            <a:r>
              <a:rPr lang="ru-RU" dirty="0"/>
              <a:t> характеру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панібратських</a:t>
            </a:r>
            <a:r>
              <a:rPr lang="ru-RU" dirty="0"/>
              <a:t>, </a:t>
            </a:r>
            <a:r>
              <a:rPr lang="ru-RU" dirty="0" err="1"/>
              <a:t>жаргонних</a:t>
            </a:r>
            <a:r>
              <a:rPr lang="ru-RU" dirty="0"/>
              <a:t> </a:t>
            </a:r>
            <a:r>
              <a:rPr lang="ru-RU" dirty="0" err="1"/>
              <a:t>зворотів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7"/>
          <a:stretch/>
        </p:blipFill>
        <p:spPr bwMode="auto">
          <a:xfrm>
            <a:off x="-157755" y="0"/>
            <a:ext cx="5131537" cy="6830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60648"/>
            <a:ext cx="7560840" cy="4525963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dirty="0">
                <a:latin typeface="Monotype Corsiva" pitchFamily="66" charset="0"/>
              </a:rPr>
              <a:t> За жанром 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І. </a:t>
            </a:r>
            <a:r>
              <a:rPr lang="ru-RU" dirty="0" err="1">
                <a:latin typeface="Monotype Corsiva" pitchFamily="66" charset="0"/>
              </a:rPr>
              <a:t>Котляревського</a:t>
            </a:r>
            <a:r>
              <a:rPr lang="ru-RU" dirty="0">
                <a:latin typeface="Monotype Corsiva" pitchFamily="66" charset="0"/>
              </a:rPr>
              <a:t> — </a:t>
            </a:r>
            <a:r>
              <a:rPr lang="ru-RU" dirty="0" err="1">
                <a:latin typeface="Monotype Corsiva" pitchFamily="66" charset="0"/>
              </a:rPr>
              <a:t>класичний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зразок</a:t>
            </a:r>
            <a:r>
              <a:rPr lang="ru-RU" dirty="0">
                <a:latin typeface="Monotype Corsiva" pitchFamily="66" charset="0"/>
              </a:rPr>
              <a:t> бурлескно-</a:t>
            </a:r>
            <a:r>
              <a:rPr lang="ru-RU" dirty="0" err="1">
                <a:latin typeface="Monotype Corsiva" pitchFamily="66" charset="0"/>
              </a:rPr>
              <a:t>травестійної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поеми</a:t>
            </a:r>
            <a:r>
              <a:rPr lang="ru-RU" dirty="0">
                <a:latin typeface="Monotype Corsiva" pitchFamily="66" charset="0"/>
              </a:rPr>
              <a:t>. Як </a:t>
            </a:r>
            <a:r>
              <a:rPr lang="ru-RU" dirty="0" err="1" smtClean="0">
                <a:latin typeface="Monotype Corsiva" pitchFamily="66" charset="0"/>
              </a:rPr>
              <a:t>відомо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i="1" dirty="0" err="1">
                <a:latin typeface="Monotype Corsiva" pitchFamily="66" charset="0"/>
              </a:rPr>
              <a:t>поема</a:t>
            </a:r>
            <a:r>
              <a:rPr lang="ru-RU" dirty="0">
                <a:latin typeface="Monotype Corsiva" pitchFamily="66" charset="0"/>
              </a:rPr>
              <a:t> — </a:t>
            </a:r>
            <a:r>
              <a:rPr lang="ru-RU" dirty="0" err="1">
                <a:latin typeface="Monotype Corsiva" pitchFamily="66" charset="0"/>
              </a:rPr>
              <a:t>віршований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ліро-епічний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твір</a:t>
            </a:r>
            <a:r>
              <a:rPr lang="ru-RU" dirty="0">
                <a:latin typeface="Monotype Corsiva" pitchFamily="66" charset="0"/>
              </a:rPr>
              <a:t>, у </a:t>
            </a:r>
            <a:r>
              <a:rPr lang="ru-RU" dirty="0" err="1">
                <a:latin typeface="Monotype Corsiva" pitchFamily="66" charset="0"/>
              </a:rPr>
              <a:t>якому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зображені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важливі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події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яскраві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сильні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людські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характери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внутрішній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світ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героїв</a:t>
            </a:r>
            <a:r>
              <a:rPr lang="ru-RU" dirty="0">
                <a:latin typeface="Monotype Corsiva" pitchFamily="66" charset="0"/>
              </a:rPr>
              <a:t>, а </a:t>
            </a:r>
            <a:r>
              <a:rPr lang="ru-RU" dirty="0" err="1">
                <a:latin typeface="Monotype Corsiva" pitchFamily="66" charset="0"/>
              </a:rPr>
              <a:t>розповідь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супроводжується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авторськими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відступами</a:t>
            </a:r>
            <a:r>
              <a:rPr lang="ru-RU" dirty="0">
                <a:latin typeface="Monotype Corsiva" pitchFamily="66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717032"/>
            <a:ext cx="2120485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66" y="4234052"/>
            <a:ext cx="1925321" cy="25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/>
          <a:stretch/>
        </p:blipFill>
        <p:spPr bwMode="auto">
          <a:xfrm>
            <a:off x="6660232" y="3890315"/>
            <a:ext cx="2059988" cy="279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0"/>
            <a:ext cx="763284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latin typeface="Monotype Corsiva" pitchFamily="66" charset="0"/>
              </a:rPr>
              <a:t>Іван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Котляревський</a:t>
            </a:r>
            <a:r>
              <a:rPr lang="ru-RU" dirty="0">
                <a:latin typeface="Monotype Corsiva" pitchFamily="66" charset="0"/>
              </a:rPr>
              <a:t> у </a:t>
            </a:r>
            <a:r>
              <a:rPr lang="ru-RU" dirty="0" err="1">
                <a:latin typeface="Monotype Corsiva" pitchFamily="66" charset="0"/>
              </a:rPr>
              <a:t>поемі</a:t>
            </a:r>
            <a:r>
              <a:rPr lang="ru-RU" dirty="0">
                <a:latin typeface="Monotype Corsiva" pitchFamily="66" charset="0"/>
              </a:rPr>
              <a:t> «</a:t>
            </a:r>
            <a:r>
              <a:rPr lang="ru-RU" dirty="0" err="1">
                <a:latin typeface="Monotype Corsiva" pitchFamily="66" charset="0"/>
              </a:rPr>
              <a:t>Енеїда</a:t>
            </a:r>
            <a:r>
              <a:rPr lang="ru-RU" dirty="0">
                <a:latin typeface="Monotype Corsiva" pitchFamily="66" charset="0"/>
              </a:rPr>
              <a:t>» </a:t>
            </a:r>
            <a:r>
              <a:rPr lang="ru-RU" dirty="0" err="1">
                <a:latin typeface="Monotype Corsiva" pitchFamily="66" charset="0"/>
              </a:rPr>
              <a:t>майстерно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поєднав</a:t>
            </a:r>
            <a:r>
              <a:rPr lang="ru-RU" dirty="0">
                <a:latin typeface="Monotype Corsiva" pitchFamily="66" charset="0"/>
              </a:rPr>
              <a:t> веселий, </a:t>
            </a:r>
            <a:r>
              <a:rPr lang="ru-RU" dirty="0" err="1">
                <a:latin typeface="Monotype Corsiva" pitchFamily="66" charset="0"/>
              </a:rPr>
              <a:t>дотепний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сміх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яскраві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комічні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ситуації</a:t>
            </a:r>
            <a:r>
              <a:rPr lang="ru-RU" dirty="0">
                <a:latin typeface="Monotype Corsiva" pitchFamily="66" charset="0"/>
              </a:rPr>
              <a:t> з </a:t>
            </a:r>
            <a:r>
              <a:rPr lang="ru-RU" dirty="0" err="1">
                <a:latin typeface="Monotype Corsiva" pitchFamily="66" charset="0"/>
              </a:rPr>
              <a:t>глибокими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серйозними</a:t>
            </a:r>
            <a:r>
              <a:rPr lang="ru-RU" dirty="0">
                <a:latin typeface="Monotype Corsiva" pitchFamily="66" charset="0"/>
              </a:rPr>
              <a:t> думками, з широкими </a:t>
            </a:r>
            <a:r>
              <a:rPr lang="ru-RU" dirty="0" err="1">
                <a:latin typeface="Monotype Corsiva" pitchFamily="66" charset="0"/>
              </a:rPr>
              <a:t>узагальненнями</a:t>
            </a:r>
            <a:r>
              <a:rPr lang="ru-RU" dirty="0">
                <a:latin typeface="Monotype Corsiva" pitchFamily="66" charset="0"/>
              </a:rPr>
              <a:t>. </a:t>
            </a:r>
            <a:r>
              <a:rPr lang="ru-RU" dirty="0" err="1">
                <a:latin typeface="Monotype Corsiva" pitchFamily="66" charset="0"/>
              </a:rPr>
              <a:t>Письменник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надав</a:t>
            </a:r>
            <a:r>
              <a:rPr lang="ru-RU" dirty="0">
                <a:latin typeface="Monotype Corsiva" pitchFamily="66" charset="0"/>
              </a:rPr>
              <a:t> бурлеску </a:t>
            </a:r>
            <a:r>
              <a:rPr lang="ru-RU" dirty="0" err="1">
                <a:latin typeface="Monotype Corsiva" pitchFamily="66" charset="0"/>
              </a:rPr>
              <a:t>нові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якості</a:t>
            </a:r>
            <a:r>
              <a:rPr lang="ru-RU" dirty="0">
                <a:latin typeface="Monotype Corsiva" pitchFamily="66" charset="0"/>
              </a:rPr>
              <a:t>, </a:t>
            </a:r>
            <a:r>
              <a:rPr lang="ru-RU" dirty="0" err="1">
                <a:latin typeface="Monotype Corsiva" pitchFamily="66" charset="0"/>
              </a:rPr>
              <a:t>які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сприяли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реалістичному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зображенню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err="1">
                <a:latin typeface="Monotype Corsiva" pitchFamily="66" charset="0"/>
              </a:rPr>
              <a:t>життя</a:t>
            </a:r>
            <a:r>
              <a:rPr lang="ru-RU" dirty="0">
                <a:latin typeface="Monotype Corsiva" pitchFamily="66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19459"/>
            <a:ext cx="4083918" cy="4038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05" y="3020312"/>
            <a:ext cx="3854455" cy="3636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3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0"/>
            <a:ext cx="7632848" cy="4835268"/>
          </a:xfrm>
        </p:spPr>
        <p:txBody>
          <a:bodyPr/>
          <a:lstStyle/>
          <a:p>
            <a:pPr algn="ctr">
              <a:buBlip>
                <a:blip r:embed="rId2"/>
              </a:buBlip>
            </a:pPr>
            <a:r>
              <a:rPr lang="ru-RU" b="1" dirty="0" err="1" smtClean="0"/>
              <a:t>Пародія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i="1" dirty="0"/>
              <a:t>з </a:t>
            </a:r>
            <a:r>
              <a:rPr lang="ru-RU" i="1" dirty="0" err="1"/>
              <a:t>грец</a:t>
            </a:r>
            <a:r>
              <a:rPr lang="ru-RU" i="1" dirty="0"/>
              <a:t>. </a:t>
            </a:r>
            <a:r>
              <a:rPr lang="en-US" i="1" dirty="0" smtClean="0"/>
              <a:t> </a:t>
            </a:r>
            <a:r>
              <a:rPr lang="ru-RU" dirty="0" err="1"/>
              <a:t>жартівлива</a:t>
            </a:r>
            <a:r>
              <a:rPr lang="ru-RU" dirty="0"/>
              <a:t> </a:t>
            </a:r>
            <a:r>
              <a:rPr lang="ru-RU" dirty="0" err="1"/>
              <a:t>переробка</a:t>
            </a:r>
            <a:r>
              <a:rPr lang="ru-RU" dirty="0"/>
              <a:t>) — </a:t>
            </a:r>
            <a:r>
              <a:rPr lang="ru-RU" dirty="0" err="1"/>
              <a:t>комічне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сатиричне</a:t>
            </a:r>
            <a:r>
              <a:rPr lang="ru-RU" dirty="0"/>
              <a:t> </a:t>
            </a:r>
            <a:r>
              <a:rPr lang="ru-RU" dirty="0" err="1"/>
              <a:t>наслідування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відтворює</a:t>
            </a:r>
            <a:r>
              <a:rPr lang="ru-RU" dirty="0"/>
              <a:t> в </a:t>
            </a:r>
            <a:r>
              <a:rPr lang="ru-RU" dirty="0" err="1"/>
              <a:t>перебільшеному</a:t>
            </a:r>
            <a:r>
              <a:rPr lang="ru-RU" dirty="0"/>
              <a:t>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оригіналу</a:t>
            </a:r>
            <a:r>
              <a:rPr lang="ru-RU" dirty="0"/>
              <a:t>; карикатура. </a:t>
            </a:r>
            <a:r>
              <a:rPr lang="ru-RU" sz="2800" dirty="0" err="1"/>
              <a:t>Наприклад</a:t>
            </a:r>
            <a:r>
              <a:rPr lang="ru-RU" sz="2800" dirty="0"/>
              <a:t>, </a:t>
            </a:r>
            <a:r>
              <a:rPr lang="ru-RU" sz="2800" dirty="0" err="1"/>
              <a:t>пародійним</a:t>
            </a:r>
            <a:r>
              <a:rPr lang="ru-RU" sz="2800" dirty="0"/>
              <a:t> у </a:t>
            </a:r>
            <a:r>
              <a:rPr lang="ru-RU" sz="2800" dirty="0" err="1"/>
              <a:t>поемі</a:t>
            </a:r>
            <a:r>
              <a:rPr lang="ru-RU" sz="2800" dirty="0"/>
              <a:t> є </a:t>
            </a:r>
            <a:r>
              <a:rPr lang="ru-RU" sz="2800" dirty="0" err="1"/>
              <a:t>опис</a:t>
            </a:r>
            <a:r>
              <a:rPr lang="ru-RU" sz="2800" dirty="0"/>
              <a:t> </a:t>
            </a:r>
            <a:r>
              <a:rPr lang="ru-RU" sz="2800" dirty="0" err="1"/>
              <a:t>підготовки</a:t>
            </a:r>
            <a:r>
              <a:rPr lang="ru-RU" sz="2800" dirty="0"/>
              <a:t> до </a:t>
            </a:r>
            <a:r>
              <a:rPr lang="ru-RU" sz="2800" dirty="0" err="1"/>
              <a:t>війни</a:t>
            </a:r>
            <a:r>
              <a:rPr lang="ru-RU" sz="2800" dirty="0"/>
              <a:t>: «Для куль — то галушки сушили, </a:t>
            </a:r>
            <a:r>
              <a:rPr lang="ru-RU" sz="2800" dirty="0" smtClean="0"/>
              <a:t>А </a:t>
            </a:r>
            <a:r>
              <a:rPr lang="ru-RU" sz="2800" dirty="0"/>
              <a:t>бомб — то з </a:t>
            </a:r>
            <a:r>
              <a:rPr lang="ru-RU" sz="2800" dirty="0" err="1"/>
              <a:t>глини</a:t>
            </a:r>
            <a:r>
              <a:rPr lang="ru-RU" sz="2800" dirty="0"/>
              <a:t> </a:t>
            </a:r>
            <a:r>
              <a:rPr lang="ru-RU" sz="2800" dirty="0" err="1"/>
              <a:t>наліпили</a:t>
            </a:r>
            <a:r>
              <a:rPr lang="ru-RU" sz="2800" dirty="0"/>
              <a:t>, </a:t>
            </a:r>
            <a:r>
              <a:rPr lang="ru-RU" sz="2800" dirty="0" smtClean="0"/>
              <a:t>А </a:t>
            </a:r>
            <a:r>
              <a:rPr lang="ru-RU" sz="2800" dirty="0"/>
              <a:t>слив </a:t>
            </a:r>
            <a:r>
              <a:rPr lang="ru-RU" sz="2800" dirty="0" err="1"/>
              <a:t>солоних</a:t>
            </a:r>
            <a:r>
              <a:rPr lang="ru-RU" sz="2800" dirty="0"/>
              <a:t> — для </a:t>
            </a:r>
            <a:r>
              <a:rPr lang="ru-RU" sz="2800" dirty="0" err="1"/>
              <a:t>картеч</a:t>
            </a:r>
            <a:r>
              <a:rPr lang="ru-RU" sz="2800" dirty="0" smtClean="0"/>
              <a:t>».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2"/>
            <a:ext cx="2521689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52850"/>
            <a:ext cx="2857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18" y="4196680"/>
            <a:ext cx="234489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9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7">
  <a:themeElements>
    <a:clrScheme name="Office Theme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1568</Words>
  <Application>Microsoft Office PowerPoint</Application>
  <PresentationFormat>Экран (4:3)</PresentationFormat>
  <Paragraphs>103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Тема57</vt:lpstr>
      <vt:lpstr> Національний колорит, зображення життя всіх верств суспільства в «Енеїді», алюзії на українську історію в ній. Бурлескний гумор, народна українська мова. Утвердження народної моралі в дусі просвітительства.</vt:lpstr>
      <vt:lpstr>Презентация PowerPoint</vt:lpstr>
      <vt:lpstr>Силабо-тонічне віршування. Алюзія. Пародія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«Енеїда» Історія видання твору</vt:lpstr>
      <vt:lpstr>Презентация PowerPoint</vt:lpstr>
      <vt:lpstr>Презентация PowerPoint</vt:lpstr>
      <vt:lpstr>Презентация PowerPoint</vt:lpstr>
      <vt:lpstr>Джерела поеми</vt:lpstr>
      <vt:lpstr>Презентация PowerPoint</vt:lpstr>
      <vt:lpstr>Презентация PowerPoint</vt:lpstr>
      <vt:lpstr>Презентация PowerPoint</vt:lpstr>
      <vt:lpstr>Композиція</vt:lpstr>
      <vt:lpstr>Презентация PowerPoint</vt:lpstr>
      <vt:lpstr>Що думають про цей твір письменники?</vt:lpstr>
      <vt:lpstr>Презентация PowerPoint</vt:lpstr>
      <vt:lpstr>Презентация PowerPoint</vt:lpstr>
      <vt:lpstr>Презентация PowerPoint</vt:lpstr>
      <vt:lpstr>Енциклопедія українського життя XVIII ст. у творі «Енеїда».</vt:lpstr>
      <vt:lpstr>Презентация PowerPoint</vt:lpstr>
      <vt:lpstr>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Образи в поемі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Національний колорит, зображення життя всіх верств суспільства в «Енеїді», алюзії на українську історію в ній. Бурлескний гумор, народна українська мова. Утвердження народної моралі в дусі просвітительства.</dc:title>
  <dc:creator>Администратор</dc:creator>
  <cp:lastModifiedBy>Администратор</cp:lastModifiedBy>
  <cp:revision>22</cp:revision>
  <dcterms:created xsi:type="dcterms:W3CDTF">2013-07-31T18:22:38Z</dcterms:created>
  <dcterms:modified xsi:type="dcterms:W3CDTF">2013-08-01T19:24:39Z</dcterms:modified>
</cp:coreProperties>
</file>