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5844" y="1859280"/>
            <a:ext cx="3396555" cy="12954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Erich </a:t>
            </a:r>
            <a:r>
              <a:rPr lang="de-DE" dirty="0"/>
              <a:t>Kästner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1828800"/>
            <a:ext cx="4548190" cy="1499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124325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03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786842" cy="1785926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de-DE" dirty="0">
                <a:solidFill>
                  <a:srgbClr val="FFC000"/>
                </a:solidFill>
              </a:rPr>
              <a:t>Erich Kästner, der bekannte </a:t>
            </a:r>
            <a:r>
              <a:rPr lang="de-DE" dirty="0" smtClean="0">
                <a:solidFill>
                  <a:srgbClr val="FFC000"/>
                </a:solidFill>
              </a:rPr>
              <a:t>deutsche Kinderbuchautor </a:t>
            </a:r>
            <a:r>
              <a:rPr lang="de-DE" dirty="0">
                <a:solidFill>
                  <a:srgbClr val="FFC000"/>
                </a:solidFill>
              </a:rPr>
              <a:t>wurde im Jahre </a:t>
            </a:r>
            <a:r>
              <a:rPr lang="de-DE" dirty="0" smtClean="0">
                <a:solidFill>
                  <a:srgbClr val="FFC000"/>
                </a:solidFill>
              </a:rPr>
              <a:t>1899 in </a:t>
            </a:r>
            <a:r>
              <a:rPr lang="de-DE" dirty="0">
                <a:solidFill>
                  <a:srgbClr val="FFC000"/>
                </a:solidFill>
              </a:rPr>
              <a:t>Dresden geboren. Als der kleine Erich in die Schule </a:t>
            </a:r>
            <a:r>
              <a:rPr lang="de-DE" dirty="0" smtClean="0">
                <a:solidFill>
                  <a:srgbClr val="FFC000"/>
                </a:solidFill>
              </a:rPr>
              <a:t>kam, verdiente </a:t>
            </a:r>
            <a:r>
              <a:rPr lang="de-DE" dirty="0">
                <a:solidFill>
                  <a:srgbClr val="FFC000"/>
                </a:solidFill>
              </a:rPr>
              <a:t>sein Vater, früher ein </a:t>
            </a:r>
            <a:r>
              <a:rPr lang="de-DE" dirty="0" smtClean="0">
                <a:solidFill>
                  <a:srgbClr val="FFC000"/>
                </a:solidFill>
              </a:rPr>
              <a:t>selbständiger Handwerker</a:t>
            </a:r>
            <a:r>
              <a:rPr lang="de-DE" dirty="0">
                <a:solidFill>
                  <a:srgbClr val="FFC000"/>
                </a:solidFill>
              </a:rPr>
              <a:t>, sein Brot als </a:t>
            </a:r>
            <a:r>
              <a:rPr lang="de-DE" dirty="0" smtClean="0">
                <a:solidFill>
                  <a:srgbClr val="FFC000"/>
                </a:solidFill>
              </a:rPr>
              <a:t>Arbeiter in </a:t>
            </a:r>
            <a:r>
              <a:rPr lang="de-DE" dirty="0">
                <a:solidFill>
                  <a:srgbClr val="FFC000"/>
                </a:solidFill>
              </a:rPr>
              <a:t>einer Kofferfabrik</a:t>
            </a:r>
            <a:r>
              <a:rPr lang="de-DE" dirty="0" smtClean="0">
                <a:solidFill>
                  <a:srgbClr val="FFC000"/>
                </a:solidFill>
              </a:rPr>
              <a:t>. Der Lohn war so niedrig, dass die lebenstüchtige Mutter sich als Friseuse ausbilden ließ und für Untermieter sorgte— es waren </a:t>
            </a:r>
            <a:r>
              <a:rPr lang="de-DE" dirty="0" err="1" smtClean="0">
                <a:solidFill>
                  <a:srgbClr val="FFC000"/>
                </a:solidFill>
              </a:rPr>
              <a:t>ausnahmlos</a:t>
            </a:r>
            <a:r>
              <a:rPr lang="de-DE" dirty="0" smtClean="0">
                <a:solidFill>
                  <a:srgbClr val="FFC000"/>
                </a:solidFill>
              </a:rPr>
              <a:t> Lehrer. Die hatten auf Erich einen großen Einfluss</a:t>
            </a:r>
            <a:r>
              <a:rPr lang="de-DE" dirty="0" smtClean="0">
                <a:solidFill>
                  <a:srgbClr val="FFC000"/>
                </a:solidFill>
              </a:rPr>
              <a:t>: er </a:t>
            </a:r>
            <a:r>
              <a:rPr lang="de-DE" dirty="0" smtClean="0">
                <a:solidFill>
                  <a:srgbClr val="FFC000"/>
                </a:solidFill>
              </a:rPr>
              <a:t>las viel und ging mit seiner </a:t>
            </a:r>
            <a:r>
              <a:rPr lang="de-DE" dirty="0" smtClean="0">
                <a:solidFill>
                  <a:srgbClr val="FFC000"/>
                </a:solidFill>
              </a:rPr>
              <a:t>Mutter ins </a:t>
            </a:r>
            <a:r>
              <a:rPr lang="de-DE" dirty="0" smtClean="0">
                <a:solidFill>
                  <a:srgbClr val="FFC000"/>
                </a:solidFill>
              </a:rPr>
              <a:t>Theater.</a:t>
            </a:r>
            <a:endParaRPr lang="ru-RU" dirty="0" smtClean="0">
              <a:solidFill>
                <a:srgbClr val="FFC000"/>
              </a:solidFill>
            </a:endParaRP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4000528" cy="314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928934"/>
            <a:ext cx="5152171" cy="364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051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500174"/>
            <a:ext cx="4786346" cy="4929222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de-DE" dirty="0">
                <a:solidFill>
                  <a:srgbClr val="FFC000"/>
                </a:solidFill>
              </a:rPr>
              <a:t>Erich lernte glänzend in der </a:t>
            </a:r>
            <a:r>
              <a:rPr lang="de-DE" dirty="0" smtClean="0">
                <a:solidFill>
                  <a:srgbClr val="FFC000"/>
                </a:solidFill>
              </a:rPr>
              <a:t>Schule. Die </a:t>
            </a:r>
            <a:r>
              <a:rPr lang="de-DE" dirty="0">
                <a:solidFill>
                  <a:srgbClr val="FFC000"/>
                </a:solidFill>
              </a:rPr>
              <a:t>Schule weckte bei ihm </a:t>
            </a:r>
            <a:r>
              <a:rPr lang="de-DE" dirty="0" smtClean="0">
                <a:solidFill>
                  <a:srgbClr val="FFC000"/>
                </a:solidFill>
              </a:rPr>
              <a:t>den Wunsch </a:t>
            </a:r>
            <a:r>
              <a:rPr lang="de-DE" dirty="0">
                <a:solidFill>
                  <a:srgbClr val="FFC000"/>
                </a:solidFill>
              </a:rPr>
              <a:t>Lehrer zu werden.</a:t>
            </a:r>
          </a:p>
          <a:p>
            <a:pPr indent="0">
              <a:buNone/>
            </a:pPr>
            <a:r>
              <a:rPr lang="de-DE" dirty="0">
                <a:solidFill>
                  <a:srgbClr val="FFC000"/>
                </a:solidFill>
              </a:rPr>
              <a:t>Mit 14 Jahren trat der junge Erich </a:t>
            </a:r>
            <a:r>
              <a:rPr lang="de-DE" dirty="0" smtClean="0">
                <a:solidFill>
                  <a:srgbClr val="FFC000"/>
                </a:solidFill>
              </a:rPr>
              <a:t>in ein </a:t>
            </a:r>
            <a:r>
              <a:rPr lang="de-DE" dirty="0">
                <a:solidFill>
                  <a:srgbClr val="FFC000"/>
                </a:solidFill>
              </a:rPr>
              <a:t>Lehrerseminar in Dresden </a:t>
            </a:r>
            <a:r>
              <a:rPr lang="de-DE" dirty="0" smtClean="0">
                <a:solidFill>
                  <a:srgbClr val="FFC000"/>
                </a:solidFill>
              </a:rPr>
              <a:t>ein . An </a:t>
            </a:r>
            <a:r>
              <a:rPr lang="de-DE" dirty="0">
                <a:solidFill>
                  <a:srgbClr val="FFC000"/>
                </a:solidFill>
              </a:rPr>
              <a:t>der Universität Leipzig studierte </a:t>
            </a:r>
            <a:r>
              <a:rPr lang="de-DE" dirty="0" smtClean="0">
                <a:solidFill>
                  <a:srgbClr val="FFC000"/>
                </a:solidFill>
              </a:rPr>
              <a:t>er die </a:t>
            </a:r>
            <a:r>
              <a:rPr lang="de-DE" dirty="0">
                <a:solidFill>
                  <a:srgbClr val="FFC000"/>
                </a:solidFill>
              </a:rPr>
              <a:t>deutsche Sprache und </a:t>
            </a:r>
            <a:r>
              <a:rPr lang="de-DE" dirty="0" smtClean="0">
                <a:solidFill>
                  <a:srgbClr val="FFC000"/>
                </a:solidFill>
              </a:rPr>
              <a:t>Literatur.</a:t>
            </a:r>
            <a:r>
              <a:rPr lang="de-DE" dirty="0" smtClean="0">
                <a:solidFill>
                  <a:srgbClr val="FFC000"/>
                </a:solidFill>
              </a:rPr>
              <a:t> Hier entschied er sich für einen anderen Beruf. Das Geld war knapp, trotz der Zuwendungen seiner Eltern und trotz des Stipendiums</a:t>
            </a:r>
            <a:r>
              <a:rPr lang="de-DE" dirty="0" smtClean="0">
                <a:solidFill>
                  <a:srgbClr val="FFC000"/>
                </a:solidFill>
              </a:rPr>
              <a:t>.</a:t>
            </a:r>
            <a:r>
              <a:rPr lang="de-DE" dirty="0" smtClean="0">
                <a:solidFill>
                  <a:srgbClr val="FFC000"/>
                </a:solidFill>
              </a:rPr>
              <a:t> Schon 1925 schrieb er Artikel und Gedichte für mehrere Zeitungen</a:t>
            </a:r>
            <a:r>
              <a:rPr lang="de-DE" dirty="0" smtClean="0">
                <a:solidFill>
                  <a:srgbClr val="FFC000"/>
                </a:solidFill>
              </a:rPr>
              <a:t>. Man </a:t>
            </a:r>
            <a:r>
              <a:rPr lang="de-DE" dirty="0" smtClean="0">
                <a:solidFill>
                  <a:srgbClr val="FFC000"/>
                </a:solidFill>
              </a:rPr>
              <a:t>wurde auf den begabten jungen Mann aufmerksam. Er erhielt eine Stelle als Redakteur in Leipzig und später in Berlin. Der große Durchbruch als Schriftsteller gelang ihm 1928.</a:t>
            </a:r>
            <a:endParaRPr lang="ru-RU" dirty="0" smtClean="0">
              <a:solidFill>
                <a:srgbClr val="FFC000"/>
              </a:solidFill>
            </a:endParaRPr>
          </a:p>
          <a:p>
            <a:pPr indent="0"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indent="0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428736"/>
            <a:ext cx="309086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43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52"/>
            <a:ext cx="8501122" cy="12858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de-DE" sz="1600" dirty="0">
                <a:solidFill>
                  <a:srgbClr val="FFC000"/>
                </a:solidFill>
              </a:rPr>
              <a:t>Es erschienen mehrere </a:t>
            </a:r>
            <a:r>
              <a:rPr lang="de-DE" sz="1600" dirty="0" smtClean="0">
                <a:solidFill>
                  <a:srgbClr val="FFC000"/>
                </a:solidFill>
              </a:rPr>
              <a:t>Gedichtbände und </a:t>
            </a:r>
            <a:r>
              <a:rPr lang="de-DE" sz="1600" dirty="0">
                <a:solidFill>
                  <a:srgbClr val="FFC000"/>
                </a:solidFill>
              </a:rPr>
              <a:t>auch seine </a:t>
            </a:r>
            <a:r>
              <a:rPr lang="de-DE" sz="1600" dirty="0" smtClean="0">
                <a:solidFill>
                  <a:srgbClr val="FFC000"/>
                </a:solidFill>
              </a:rPr>
              <a:t>bekannten Kinderromane</a:t>
            </a:r>
            <a:r>
              <a:rPr lang="de-DE" sz="1600" dirty="0">
                <a:solidFill>
                  <a:srgbClr val="FFC000"/>
                </a:solidFill>
              </a:rPr>
              <a:t>: “Emil und </a:t>
            </a:r>
            <a:r>
              <a:rPr lang="de-DE" sz="1600" dirty="0" smtClean="0">
                <a:solidFill>
                  <a:srgbClr val="FFC000"/>
                </a:solidFill>
              </a:rPr>
              <a:t>die Detektive</a:t>
            </a:r>
            <a:r>
              <a:rPr lang="de-DE" sz="1600" dirty="0">
                <a:solidFill>
                  <a:srgbClr val="FFC000"/>
                </a:solidFill>
              </a:rPr>
              <a:t>” (1928), “</a:t>
            </a:r>
            <a:r>
              <a:rPr lang="de-DE" sz="1600" dirty="0" smtClean="0">
                <a:solidFill>
                  <a:srgbClr val="FFC000"/>
                </a:solidFill>
              </a:rPr>
              <a:t>Pünktchen </a:t>
            </a:r>
            <a:r>
              <a:rPr lang="de-DE" sz="1600" dirty="0" smtClean="0">
                <a:solidFill>
                  <a:srgbClr val="FFC000"/>
                </a:solidFill>
              </a:rPr>
              <a:t>u</a:t>
            </a:r>
            <a:r>
              <a:rPr lang="de-DE" sz="1600" dirty="0" smtClean="0">
                <a:solidFill>
                  <a:srgbClr val="FFC000"/>
                </a:solidFill>
              </a:rPr>
              <a:t>nd Anton</a:t>
            </a:r>
            <a:r>
              <a:rPr lang="de-DE" sz="1600" dirty="0">
                <a:solidFill>
                  <a:srgbClr val="FFC000"/>
                </a:solidFill>
              </a:rPr>
              <a:t>” (1931) sowie “Der 35. Mai</a:t>
            </a:r>
            <a:r>
              <a:rPr lang="de-DE" sz="1600" dirty="0" smtClean="0">
                <a:solidFill>
                  <a:srgbClr val="FFC000"/>
                </a:solidFill>
              </a:rPr>
              <a:t>”(</a:t>
            </a:r>
            <a:r>
              <a:rPr lang="de-DE" sz="1600" dirty="0">
                <a:solidFill>
                  <a:srgbClr val="FFC000"/>
                </a:solidFill>
              </a:rPr>
              <a:t>1931), “Emil und die drei Zwillinge</a:t>
            </a:r>
            <a:r>
              <a:rPr lang="de-DE" sz="1600" dirty="0" smtClean="0">
                <a:solidFill>
                  <a:srgbClr val="FFC000"/>
                </a:solidFill>
              </a:rPr>
              <a:t>”, “</a:t>
            </a:r>
            <a:r>
              <a:rPr lang="de-DE" sz="1600" dirty="0">
                <a:solidFill>
                  <a:srgbClr val="FFC000"/>
                </a:solidFill>
              </a:rPr>
              <a:t>Das doppelte Lottchen”, “Der </a:t>
            </a:r>
            <a:r>
              <a:rPr lang="de-DE" sz="1600" dirty="0" smtClean="0">
                <a:solidFill>
                  <a:srgbClr val="FFC000"/>
                </a:solidFill>
              </a:rPr>
              <a:t>kleine Mann”.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2500298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928670"/>
            <a:ext cx="2575826" cy="3301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6012" y="928670"/>
            <a:ext cx="2277988" cy="314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786190"/>
            <a:ext cx="2075548" cy="3071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845472"/>
            <a:ext cx="2128852" cy="3012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22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500174"/>
            <a:ext cx="5221814" cy="5143536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de-DE" sz="2900" dirty="0">
                <a:solidFill>
                  <a:srgbClr val="FFC000"/>
                </a:solidFill>
              </a:rPr>
              <a:t>Nach 1945 lebte Kästner in München</a:t>
            </a:r>
          </a:p>
          <a:p>
            <a:pPr indent="0">
              <a:buNone/>
            </a:pPr>
            <a:r>
              <a:rPr lang="de-DE" sz="2900" dirty="0">
                <a:solidFill>
                  <a:srgbClr val="FFC000"/>
                </a:solidFill>
              </a:rPr>
              <a:t>und arbeitete dort als Redakteur der</a:t>
            </a:r>
          </a:p>
          <a:p>
            <a:pPr indent="0">
              <a:buNone/>
            </a:pPr>
            <a:r>
              <a:rPr lang="de-DE" sz="2900" dirty="0">
                <a:solidFill>
                  <a:srgbClr val="FFC000"/>
                </a:solidFill>
              </a:rPr>
              <a:t>“</a:t>
            </a:r>
            <a:r>
              <a:rPr lang="de-DE" sz="2900" dirty="0" smtClean="0">
                <a:solidFill>
                  <a:srgbClr val="FFC000"/>
                </a:solidFill>
              </a:rPr>
              <a:t>Neuen Zeitung</a:t>
            </a:r>
            <a:r>
              <a:rPr lang="de-DE" sz="2900" dirty="0">
                <a:solidFill>
                  <a:srgbClr val="FFC000"/>
                </a:solidFill>
              </a:rPr>
              <a:t>” sowie als Herausgeber</a:t>
            </a:r>
          </a:p>
          <a:p>
            <a:pPr indent="0">
              <a:buNone/>
            </a:pPr>
            <a:r>
              <a:rPr lang="de-DE" sz="2900" dirty="0">
                <a:solidFill>
                  <a:srgbClr val="FFC000"/>
                </a:solidFill>
              </a:rPr>
              <a:t>der </a:t>
            </a:r>
            <a:r>
              <a:rPr lang="de-DE" sz="2900" dirty="0" smtClean="0">
                <a:solidFill>
                  <a:srgbClr val="FFC000"/>
                </a:solidFill>
              </a:rPr>
              <a:t>Jugendzeitschrift “Pinguin</a:t>
            </a:r>
            <a:r>
              <a:rPr lang="de-DE" sz="2900" dirty="0" smtClean="0">
                <a:solidFill>
                  <a:srgbClr val="FFC000"/>
                </a:solidFill>
              </a:rPr>
              <a:t>”. Er setzte sich in seinen Artikeln mit der</a:t>
            </a:r>
          </a:p>
          <a:p>
            <a:pPr indent="0">
              <a:buNone/>
            </a:pPr>
            <a:r>
              <a:rPr lang="de-DE" sz="2900" dirty="0" smtClean="0">
                <a:solidFill>
                  <a:srgbClr val="FFC000"/>
                </a:solidFill>
              </a:rPr>
              <a:t>nationalsozialistischen Vergangenheit</a:t>
            </a:r>
          </a:p>
          <a:p>
            <a:pPr indent="0">
              <a:buNone/>
            </a:pPr>
            <a:r>
              <a:rPr lang="de-DE" sz="2900" dirty="0" smtClean="0">
                <a:solidFill>
                  <a:srgbClr val="FFC000"/>
                </a:solidFill>
              </a:rPr>
              <a:t>auseinander und trat für das </a:t>
            </a:r>
            <a:r>
              <a:rPr lang="de-DE" sz="2900" dirty="0" smtClean="0">
                <a:solidFill>
                  <a:srgbClr val="FFC000"/>
                </a:solidFill>
              </a:rPr>
              <a:t>demokratische Deutschland </a:t>
            </a:r>
            <a:r>
              <a:rPr lang="de-DE" sz="2900" dirty="0" smtClean="0">
                <a:solidFill>
                  <a:srgbClr val="FFC000"/>
                </a:solidFill>
              </a:rPr>
              <a:t>auf.</a:t>
            </a:r>
          </a:p>
          <a:p>
            <a:pPr indent="0">
              <a:buNone/>
            </a:pPr>
            <a:r>
              <a:rPr lang="de-DE" sz="2900" dirty="0" smtClean="0">
                <a:solidFill>
                  <a:srgbClr val="FFC000"/>
                </a:solidFill>
              </a:rPr>
              <a:t>Seit den 50–er Jahren widmete sich</a:t>
            </a:r>
          </a:p>
          <a:p>
            <a:pPr indent="0">
              <a:buNone/>
            </a:pPr>
            <a:r>
              <a:rPr lang="de-DE" sz="2900" dirty="0" smtClean="0">
                <a:solidFill>
                  <a:srgbClr val="FFC000"/>
                </a:solidFill>
              </a:rPr>
              <a:t>Kästner mehr </a:t>
            </a:r>
            <a:r>
              <a:rPr lang="de-DE" sz="2900" dirty="0" smtClean="0">
                <a:solidFill>
                  <a:srgbClr val="FFC000"/>
                </a:solidFill>
              </a:rPr>
              <a:t>der literarischen Arbeit</a:t>
            </a:r>
            <a:r>
              <a:rPr lang="de-DE" sz="2900" dirty="0" smtClean="0">
                <a:solidFill>
                  <a:srgbClr val="FFC000"/>
                </a:solidFill>
              </a:rPr>
              <a:t>.</a:t>
            </a:r>
            <a:r>
              <a:rPr lang="de-DE" sz="2900" dirty="0" smtClean="0">
                <a:solidFill>
                  <a:srgbClr val="FFC000"/>
                </a:solidFill>
              </a:rPr>
              <a:t> Es entstanden Gedichte “Herz auf Taille”</a:t>
            </a:r>
          </a:p>
          <a:p>
            <a:pPr indent="0">
              <a:buNone/>
            </a:pPr>
            <a:r>
              <a:rPr lang="de-DE" sz="2900" dirty="0" smtClean="0">
                <a:solidFill>
                  <a:srgbClr val="FFC000"/>
                </a:solidFill>
              </a:rPr>
              <a:t>(1957), “Die kleine Freiheit” (1952),</a:t>
            </a:r>
          </a:p>
          <a:p>
            <a:pPr indent="0">
              <a:buNone/>
            </a:pPr>
            <a:r>
              <a:rPr lang="de-DE" sz="2900" dirty="0" smtClean="0">
                <a:solidFill>
                  <a:srgbClr val="FFC000"/>
                </a:solidFill>
              </a:rPr>
              <a:t>Romane und Bearbeitungen klassischer</a:t>
            </a:r>
          </a:p>
          <a:p>
            <a:pPr indent="0">
              <a:buNone/>
            </a:pPr>
            <a:r>
              <a:rPr lang="de-DE" sz="2900" dirty="0" smtClean="0">
                <a:solidFill>
                  <a:srgbClr val="FFC000"/>
                </a:solidFill>
              </a:rPr>
              <a:t>Jugendliteratur. Zu seinen</a:t>
            </a:r>
          </a:p>
          <a:p>
            <a:pPr indent="0">
              <a:buNone/>
            </a:pPr>
            <a:r>
              <a:rPr lang="de-DE" sz="2900" dirty="0" smtClean="0">
                <a:solidFill>
                  <a:srgbClr val="FFC000"/>
                </a:solidFill>
              </a:rPr>
              <a:t>Auszeichnungen  gehört </a:t>
            </a:r>
            <a:r>
              <a:rPr lang="de-DE" sz="2900" dirty="0" smtClean="0">
                <a:solidFill>
                  <a:srgbClr val="FFC000"/>
                </a:solidFill>
              </a:rPr>
              <a:t>der</a:t>
            </a:r>
          </a:p>
          <a:p>
            <a:pPr indent="0">
              <a:buNone/>
            </a:pPr>
            <a:r>
              <a:rPr lang="de-DE" sz="2900" dirty="0" smtClean="0">
                <a:solidFill>
                  <a:srgbClr val="FFC000"/>
                </a:solidFill>
              </a:rPr>
              <a:t>Büchner–Preis 1957. Erich Kästner starb</a:t>
            </a:r>
          </a:p>
          <a:p>
            <a:pPr indent="0">
              <a:buNone/>
            </a:pPr>
            <a:r>
              <a:rPr lang="de-DE" sz="2900" dirty="0" smtClean="0">
                <a:solidFill>
                  <a:srgbClr val="FFC000"/>
                </a:solidFill>
              </a:rPr>
              <a:t>am 29. Juli 1974.</a:t>
            </a:r>
            <a:endParaRPr lang="ru-RU" sz="2900" dirty="0" smtClean="0">
              <a:solidFill>
                <a:srgbClr val="FFC000"/>
              </a:solidFill>
            </a:endParaRP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571612"/>
            <a:ext cx="3277576" cy="442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62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</TotalTime>
  <Words>347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Модульная</vt:lpstr>
      <vt:lpstr>Erich Kästner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Erich Kästner</dc:title>
  <dc:creator>Вчителі</dc:creator>
  <cp:lastModifiedBy>Me}{@nik</cp:lastModifiedBy>
  <cp:revision>4</cp:revision>
  <dcterms:created xsi:type="dcterms:W3CDTF">2013-11-20T05:28:43Z</dcterms:created>
  <dcterms:modified xsi:type="dcterms:W3CDTF">2013-11-22T15:59:16Z</dcterms:modified>
</cp:coreProperties>
</file>