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62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FD11DE-CAD7-4869-B50D-1D2A3F5E06C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6B96B8-31BF-4BE7-A9AC-180DE12EBBF5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11DE-CAD7-4869-B50D-1D2A3F5E06C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96B8-31BF-4BE7-A9AC-180DE12EBBF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11DE-CAD7-4869-B50D-1D2A3F5E06C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96B8-31BF-4BE7-A9AC-180DE12EBBF5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11DE-CAD7-4869-B50D-1D2A3F5E06C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96B8-31BF-4BE7-A9AC-180DE12EBBF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11DE-CAD7-4869-B50D-1D2A3F5E06C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96B8-31BF-4BE7-A9AC-180DE12EBBF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11DE-CAD7-4869-B50D-1D2A3F5E06C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96B8-31BF-4BE7-A9AC-180DE12EBBF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11DE-CAD7-4869-B50D-1D2A3F5E06C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96B8-31BF-4BE7-A9AC-180DE12EBBF5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11DE-CAD7-4869-B50D-1D2A3F5E06C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96B8-31BF-4BE7-A9AC-180DE12EBBF5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11DE-CAD7-4869-B50D-1D2A3F5E06C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96B8-31BF-4BE7-A9AC-180DE12EB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11DE-CAD7-4869-B50D-1D2A3F5E06C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96B8-31BF-4BE7-A9AC-180DE12EB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D11DE-CAD7-4869-B50D-1D2A3F5E06C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B96B8-31BF-4BE7-A9AC-180DE12EB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3FD11DE-CAD7-4869-B50D-1D2A3F5E06CD}" type="datetimeFigureOut">
              <a:rPr lang="ru-RU" smtClean="0"/>
              <a:t>05.10.2013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86B96B8-31BF-4BE7-A9AC-180DE12EBB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B%D0%BE%D1%89%D0%B0_(%D0%B0%D1%80%D1%85%D1%96%D1%82%D0%B5%D0%BA%D1%82%D1%83%D1%80%D0%B0)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uk.wikipedia.org/wiki/%D0%A5%D1%80%D0%B0%D0%BC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6%D0%B5%D1%80%D0%B5%D0%B1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openxmlformats.org/officeDocument/2006/relationships/hyperlink" Target="http://uk.wikipedia.org/wiki/%D0%9A%D0%BD%D0%B8%D0%B3%D0%B0" TargetMode="External"/><Relationship Id="rId4" Type="http://schemas.openxmlformats.org/officeDocument/2006/relationships/hyperlink" Target="http://uk.wikipedia.org/wiki/%D0%9C%D0%B5%D1%87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3384376" cy="1162050"/>
          </a:xfrm>
        </p:spPr>
        <p:txBody>
          <a:bodyPr>
            <a:normAutofit fontScale="90000"/>
          </a:bodyPr>
          <a:lstStyle/>
          <a:p>
            <a:r>
              <a:rPr lang="vi-VN" sz="6700" dirty="0" smtClean="0"/>
              <a:t>Рафае́ль Са́нті </a:t>
            </a:r>
            <a:r>
              <a:rPr lang="uk-UA" sz="6700" dirty="0" smtClean="0"/>
              <a:t>-</a:t>
            </a:r>
            <a:r>
              <a:rPr lang="vi-VN" sz="6700" dirty="0" smtClean="0"/>
              <a:t> </a:t>
            </a:r>
            <a:r>
              <a:rPr lang="vi-VN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6" y="188640"/>
            <a:ext cx="5040560" cy="6422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420888"/>
            <a:ext cx="3008313" cy="4691063"/>
          </a:xfrm>
        </p:spPr>
        <p:txBody>
          <a:bodyPr/>
          <a:lstStyle/>
          <a:p>
            <a:r>
              <a:rPr lang="vi-VN" sz="2600" dirty="0" smtClean="0"/>
              <a:t>італійський живописець, графік, скульптор і архітектор епохи Відродження. Втілив у своїх творах гуманістичні ідеали високого Відродження</a:t>
            </a:r>
            <a:r>
              <a:rPr lang="vi-VN" dirty="0" smtClean="0"/>
              <a:t>.</a:t>
            </a:r>
            <a:endParaRPr lang="ru-RU" dirty="0"/>
          </a:p>
        </p:txBody>
      </p:sp>
      <p:pic>
        <p:nvPicPr>
          <p:cNvPr id="5" name="032. MEDELSOHN - A SONG WITHOUT WORDS # 4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34400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50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54"/>
    </mc:Choice>
    <mc:Fallback>
      <p:transition spd="slow" advTm="38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1124744"/>
            <a:ext cx="3442446" cy="658368"/>
          </a:xfrm>
        </p:spPr>
        <p:txBody>
          <a:bodyPr>
            <a:noAutofit/>
          </a:bodyPr>
          <a:lstStyle/>
          <a:p>
            <a:r>
              <a:rPr lang="ru-RU" dirty="0"/>
              <a:t>Мадонна Великого герцога, Палаццо </a:t>
            </a:r>
            <a:r>
              <a:rPr lang="ru-RU" dirty="0" err="1"/>
              <a:t>Пітті</a:t>
            </a:r>
            <a:r>
              <a:rPr lang="ru-RU" dirty="0"/>
              <a:t>, </a:t>
            </a:r>
            <a:r>
              <a:rPr lang="ru-RU" dirty="0" err="1"/>
              <a:t>Флоренція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36377"/>
            <a:ext cx="3096344" cy="475566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1124744"/>
            <a:ext cx="3447288" cy="658368"/>
          </a:xfrm>
        </p:spPr>
        <p:txBody>
          <a:bodyPr>
            <a:noAutofit/>
          </a:bodyPr>
          <a:lstStyle/>
          <a:p>
            <a:r>
              <a:rPr lang="ru-RU" dirty="0"/>
              <a:t>Мадонна </a:t>
            </a:r>
            <a:r>
              <a:rPr lang="ru-RU" dirty="0" err="1"/>
              <a:t>Темпі</a:t>
            </a:r>
            <a:r>
              <a:rPr lang="ru-RU" dirty="0"/>
              <a:t>. 1507. Стара </a:t>
            </a:r>
            <a:r>
              <a:rPr lang="ru-RU" dirty="0" err="1"/>
              <a:t>Пінакотека</a:t>
            </a:r>
            <a:r>
              <a:rPr lang="ru-RU" dirty="0"/>
              <a:t>. Мюнхен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88840"/>
            <a:ext cx="3384376" cy="4625332"/>
          </a:xfrm>
        </p:spPr>
      </p:pic>
    </p:spTree>
    <p:extLst>
      <p:ext uri="{BB962C8B-B14F-4D97-AF65-F5344CB8AC3E}">
        <p14:creationId xmlns:p14="http://schemas.microsoft.com/office/powerpoint/2010/main" val="3712430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47"/>
    </mc:Choice>
    <mc:Fallback>
      <p:transition spd="slow" advTm="4147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3442446" cy="658368"/>
          </a:xfrm>
        </p:spPr>
        <p:txBody>
          <a:bodyPr>
            <a:noAutofit/>
          </a:bodyPr>
          <a:lstStyle/>
          <a:p>
            <a:r>
              <a:rPr lang="ru-RU" sz="2800" dirty="0"/>
              <a:t>Мадонна на </a:t>
            </a:r>
            <a:r>
              <a:rPr lang="ru-RU" sz="2800" dirty="0" err="1"/>
              <a:t>луці</a:t>
            </a:r>
            <a:r>
              <a:rPr lang="ru-RU" sz="2800" dirty="0"/>
              <a:t>. 1505. Музей </a:t>
            </a:r>
            <a:r>
              <a:rPr lang="ru-RU" sz="2800" dirty="0" err="1"/>
              <a:t>історії</a:t>
            </a:r>
            <a:r>
              <a:rPr lang="ru-RU" sz="2800" dirty="0"/>
              <a:t> </a:t>
            </a:r>
            <a:r>
              <a:rPr lang="ru-RU" sz="2800" dirty="0" err="1"/>
              <a:t>мистецтв</a:t>
            </a:r>
            <a:r>
              <a:rPr lang="ru-RU" sz="2800" dirty="0"/>
              <a:t>. </a:t>
            </a:r>
            <a:r>
              <a:rPr lang="ru-RU" sz="2800" dirty="0" err="1"/>
              <a:t>Відень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89771"/>
            <a:ext cx="3600400" cy="462798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1124744"/>
            <a:ext cx="3672408" cy="658368"/>
          </a:xfrm>
        </p:spPr>
        <p:txBody>
          <a:bodyPr>
            <a:noAutofit/>
          </a:bodyPr>
          <a:lstStyle/>
          <a:p>
            <a:r>
              <a:rPr lang="ru-RU" sz="2600" dirty="0"/>
              <a:t>Мадонна з гвоздиками. 1509-1512. </a:t>
            </a:r>
            <a:r>
              <a:rPr lang="ru-RU" sz="2600" dirty="0" err="1"/>
              <a:t>Національна</a:t>
            </a:r>
            <a:r>
              <a:rPr lang="ru-RU" sz="2600" dirty="0"/>
              <a:t> галерея, Лондон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0848"/>
            <a:ext cx="3633426" cy="4504247"/>
          </a:xfrm>
        </p:spPr>
      </p:pic>
    </p:spTree>
    <p:extLst>
      <p:ext uri="{BB962C8B-B14F-4D97-AF65-F5344CB8AC3E}">
        <p14:creationId xmlns:p14="http://schemas.microsoft.com/office/powerpoint/2010/main" val="401574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96"/>
    </mc:Choice>
    <mc:Fallback>
      <p:transition spd="slow" advTm="1109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78852"/>
            <a:ext cx="7905201" cy="6048672"/>
          </a:xfrm>
        </p:spPr>
        <p:txBody>
          <a:bodyPr/>
          <a:lstStyle/>
          <a:p>
            <a:r>
              <a:rPr lang="vi-VN" sz="3500" dirty="0"/>
              <a:t>«Си́кстинська Мадо́нна» — картина Рафаеля. Знаходиться в Галереї старих майстрів у Дрездені, придбана у 1754 році з П'яченци Августом </a:t>
            </a:r>
            <a:r>
              <a:rPr lang="en-US" sz="3500" dirty="0"/>
              <a:t>III </a:t>
            </a:r>
            <a:r>
              <a:rPr lang="vi-VN" sz="3500" dirty="0"/>
              <a:t>Фрідріхом за близько 20 000 цехінів (70 кг золота). Розмір: 265×196 см. Є одним з найвідоміших творів італійського Ренесансу. Виконана ця картина близько 1512—1514 років на замовлення церкви святого Сикста у П'яченці, звідси і її назва</a:t>
            </a:r>
            <a:r>
              <a:rPr lang="vi-VN" sz="3600" dirty="0"/>
              <a:t>.</a:t>
            </a:r>
            <a:br>
              <a:rPr lang="vi-VN" sz="3600" dirty="0"/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6818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24"/>
    </mc:Choice>
    <mc:Fallback>
      <p:transition spd="slow" advTm="2082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620419" cy="640076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188640"/>
            <a:ext cx="3888432" cy="6264696"/>
          </a:xfrm>
        </p:spPr>
        <p:txBody>
          <a:bodyPr>
            <a:noAutofit/>
          </a:bodyPr>
          <a:lstStyle/>
          <a:p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картині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зображені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Мадонна з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немовлям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оточенні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папи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Сикста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</a:rPr>
              <a:t>II 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Святої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Варвари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по сторонах і з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двома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ангелятами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дивилися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знизу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вгору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сходження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Бога.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Фігури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утворюють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трикутник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Розкрита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по сторонах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завісу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зайвий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раз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підкреслює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геометричну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продуманість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композиції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один з перших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творів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, в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якому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глядач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незримо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виявляється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вписаний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композицію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здається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що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Мадонна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спускається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з небес прямо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назустріч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глядачеві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і дивиться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йому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очі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. В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образі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Марії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гармонійно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поєднані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захват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релігійного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 smtClean="0">
                <a:solidFill>
                  <a:schemeClr val="accent2">
                    <a:lumMod val="75000"/>
                  </a:schemeClr>
                </a:solidFill>
              </a:rPr>
              <a:t>тріумфу</a:t>
            </a:r>
            <a:r>
              <a:rPr lang="ru-RU" sz="19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з такими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загальнолюдськими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переживаннями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, як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глибока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материнська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ніжність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окремі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ноти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тривоги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 за долю </a:t>
            </a:r>
            <a:r>
              <a:rPr lang="ru-RU" sz="1900" dirty="0" err="1">
                <a:solidFill>
                  <a:schemeClr val="accent2">
                    <a:lumMod val="75000"/>
                  </a:schemeClr>
                </a:solidFill>
              </a:rPr>
              <a:t>немовляти</a:t>
            </a:r>
            <a:r>
              <a:rPr lang="ru-RU" sz="19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19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96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809"/>
    </mc:Choice>
    <mc:Fallback>
      <p:transition spd="slow" advTm="3080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05064"/>
            <a:ext cx="7756263" cy="1054250"/>
          </a:xfrm>
        </p:spPr>
        <p:txBody>
          <a:bodyPr/>
          <a:lstStyle/>
          <a:p>
            <a:r>
              <a:rPr lang="ru-RU" sz="2500" dirty="0"/>
              <a:t>У </a:t>
            </a:r>
            <a:r>
              <a:rPr lang="en-US" sz="2500" dirty="0"/>
              <a:t>XVIII </a:t>
            </a:r>
            <a:r>
              <a:rPr lang="ru-RU" sz="2500" dirty="0" err="1"/>
              <a:t>столітті</a:t>
            </a:r>
            <a:r>
              <a:rPr lang="ru-RU" sz="2500" dirty="0"/>
              <a:t> </a:t>
            </a:r>
            <a:r>
              <a:rPr lang="ru-RU" sz="2500" dirty="0" err="1"/>
              <a:t>поширилася</a:t>
            </a:r>
            <a:r>
              <a:rPr lang="ru-RU" sz="2500" dirty="0"/>
              <a:t> легенда (не </a:t>
            </a:r>
            <a:r>
              <a:rPr lang="ru-RU" sz="2500" dirty="0" err="1"/>
              <a:t>підтверджена</a:t>
            </a:r>
            <a:r>
              <a:rPr lang="ru-RU" sz="2500" dirty="0"/>
              <a:t> </a:t>
            </a:r>
            <a:r>
              <a:rPr lang="ru-RU" sz="2500" dirty="0" err="1"/>
              <a:t>історичними</a:t>
            </a:r>
            <a:r>
              <a:rPr lang="ru-RU" sz="2500" dirty="0"/>
              <a:t> документами), </a:t>
            </a:r>
            <a:r>
              <a:rPr lang="ru-RU" sz="2500" dirty="0" err="1"/>
              <a:t>що</a:t>
            </a:r>
            <a:r>
              <a:rPr lang="ru-RU" sz="2500" dirty="0"/>
              <a:t> </a:t>
            </a:r>
            <a:r>
              <a:rPr lang="ru-RU" sz="2500" dirty="0" err="1"/>
              <a:t>Юлій</a:t>
            </a:r>
            <a:r>
              <a:rPr lang="ru-RU" sz="2500" dirty="0"/>
              <a:t> </a:t>
            </a:r>
            <a:r>
              <a:rPr lang="en-US" sz="2500" dirty="0"/>
              <a:t>II </a:t>
            </a:r>
            <a:r>
              <a:rPr lang="ru-RU" sz="2500" dirty="0" err="1"/>
              <a:t>замовив</a:t>
            </a:r>
            <a:r>
              <a:rPr lang="ru-RU" sz="2500" dirty="0"/>
              <a:t> полотно </a:t>
            </a:r>
            <a:r>
              <a:rPr lang="ru-RU" sz="2500" dirty="0" err="1"/>
              <a:t>Рафаелю</a:t>
            </a:r>
            <a:r>
              <a:rPr lang="ru-RU" sz="2500" dirty="0"/>
              <a:t> для </a:t>
            </a:r>
            <a:r>
              <a:rPr lang="ru-RU" sz="2500" dirty="0" err="1"/>
              <a:t>своєї</a:t>
            </a:r>
            <a:r>
              <a:rPr lang="ru-RU" sz="2500" dirty="0"/>
              <a:t> </a:t>
            </a:r>
            <a:r>
              <a:rPr lang="ru-RU" sz="2500" dirty="0" err="1"/>
              <a:t>гробниці</a:t>
            </a:r>
            <a:r>
              <a:rPr lang="ru-RU" sz="2500" dirty="0"/>
              <a:t>, і </a:t>
            </a:r>
            <a:r>
              <a:rPr lang="ru-RU" sz="2500" dirty="0" err="1"/>
              <a:t>що</a:t>
            </a:r>
            <a:r>
              <a:rPr lang="ru-RU" sz="2500" dirty="0"/>
              <a:t> </a:t>
            </a:r>
            <a:r>
              <a:rPr lang="ru-RU" sz="2500" dirty="0" err="1"/>
              <a:t>моделлю</a:t>
            </a:r>
            <a:r>
              <a:rPr lang="ru-RU" sz="2500" dirty="0"/>
              <a:t> для </a:t>
            </a:r>
            <a:r>
              <a:rPr lang="ru-RU" sz="2500" dirty="0" err="1"/>
              <a:t>Мадонни</a:t>
            </a:r>
            <a:r>
              <a:rPr lang="ru-RU" sz="2500" dirty="0"/>
              <a:t> послужила </a:t>
            </a:r>
            <a:r>
              <a:rPr lang="ru-RU" sz="2500" dirty="0" err="1"/>
              <a:t>кохана</a:t>
            </a:r>
            <a:r>
              <a:rPr lang="ru-RU" sz="2500" dirty="0"/>
              <a:t> </a:t>
            </a:r>
            <a:r>
              <a:rPr lang="ru-RU" sz="2500" dirty="0" err="1"/>
              <a:t>Рафаеля</a:t>
            </a:r>
            <a:r>
              <a:rPr lang="ru-RU" sz="2500" dirty="0"/>
              <a:t> </a:t>
            </a:r>
            <a:r>
              <a:rPr lang="ru-RU" sz="2500" dirty="0" err="1"/>
              <a:t>Форнаріна</a:t>
            </a:r>
            <a:r>
              <a:rPr lang="ru-RU" sz="2500" dirty="0"/>
              <a:t>, для </a:t>
            </a:r>
            <a:r>
              <a:rPr lang="ru-RU" sz="2500" dirty="0" err="1"/>
              <a:t>Сікста</a:t>
            </a:r>
            <a:r>
              <a:rPr lang="ru-RU" sz="2500" dirty="0"/>
              <a:t> — сам папа </a:t>
            </a:r>
            <a:r>
              <a:rPr lang="ru-RU" sz="2500" dirty="0" err="1"/>
              <a:t>Юлій</a:t>
            </a:r>
            <a:r>
              <a:rPr lang="ru-RU" sz="2500" dirty="0"/>
              <a:t> (</a:t>
            </a:r>
            <a:r>
              <a:rPr lang="ru-RU" sz="2500" dirty="0" err="1"/>
              <a:t>племінник</a:t>
            </a:r>
            <a:r>
              <a:rPr lang="ru-RU" sz="2500" dirty="0"/>
              <a:t> </a:t>
            </a:r>
            <a:r>
              <a:rPr lang="ru-RU" sz="2500" dirty="0" err="1"/>
              <a:t>Сікста</a:t>
            </a:r>
            <a:r>
              <a:rPr lang="ru-RU" sz="2500" dirty="0"/>
              <a:t> </a:t>
            </a:r>
            <a:r>
              <a:rPr lang="en-US" sz="2500" dirty="0"/>
              <a:t>IV), </a:t>
            </a:r>
            <a:r>
              <a:rPr lang="ru-RU" sz="2500" dirty="0"/>
              <a:t>а для </a:t>
            </a:r>
            <a:r>
              <a:rPr lang="ru-RU" sz="2500" dirty="0" err="1"/>
              <a:t>святої</a:t>
            </a:r>
            <a:r>
              <a:rPr lang="ru-RU" sz="2500" dirty="0"/>
              <a:t> </a:t>
            </a:r>
            <a:r>
              <a:rPr lang="ru-RU" sz="2500" dirty="0" err="1"/>
              <a:t>Варвари</a:t>
            </a:r>
            <a:r>
              <a:rPr lang="ru-RU" sz="2500" dirty="0"/>
              <a:t> — </a:t>
            </a:r>
            <a:r>
              <a:rPr lang="ru-RU" sz="2500" dirty="0" err="1"/>
              <a:t>його</a:t>
            </a:r>
            <a:r>
              <a:rPr lang="ru-RU" sz="2500" dirty="0"/>
              <a:t> </a:t>
            </a:r>
            <a:r>
              <a:rPr lang="ru-RU" sz="2500" dirty="0" err="1"/>
              <a:t>племінниця</a:t>
            </a:r>
            <a:r>
              <a:rPr lang="ru-RU" sz="2500" dirty="0"/>
              <a:t> </a:t>
            </a:r>
            <a:r>
              <a:rPr lang="ru-RU" sz="2500" dirty="0" err="1"/>
              <a:t>Джулія</a:t>
            </a:r>
            <a:r>
              <a:rPr lang="ru-RU" sz="2500" dirty="0"/>
              <a:t> </a:t>
            </a:r>
            <a:r>
              <a:rPr lang="ru-RU" sz="2500" dirty="0" err="1"/>
              <a:t>Орсіні</a:t>
            </a:r>
            <a:r>
              <a:rPr lang="ru-RU" sz="2500" dirty="0"/>
              <a:t>. </a:t>
            </a:r>
            <a:r>
              <a:rPr lang="ru-RU" sz="2500" dirty="0" err="1"/>
              <a:t>Прихильники</a:t>
            </a:r>
            <a:r>
              <a:rPr lang="ru-RU" sz="2500" dirty="0"/>
              <a:t> </a:t>
            </a:r>
            <a:r>
              <a:rPr lang="ru-RU" sz="2500" dirty="0" err="1"/>
              <a:t>теорії</a:t>
            </a:r>
            <a:r>
              <a:rPr lang="ru-RU" sz="2500" dirty="0"/>
              <a:t> про те, </a:t>
            </a:r>
            <a:r>
              <a:rPr lang="ru-RU" sz="2500" dirty="0" err="1"/>
              <a:t>що</a:t>
            </a:r>
            <a:r>
              <a:rPr lang="ru-RU" sz="2500" dirty="0"/>
              <a:t> полотно </a:t>
            </a:r>
            <a:r>
              <a:rPr lang="ru-RU" sz="2500" dirty="0" err="1"/>
              <a:t>створювалося</a:t>
            </a:r>
            <a:r>
              <a:rPr lang="ru-RU" sz="2500" dirty="0"/>
              <a:t> для </a:t>
            </a:r>
            <a:r>
              <a:rPr lang="ru-RU" sz="2500" dirty="0" err="1"/>
              <a:t>папської</a:t>
            </a:r>
            <a:r>
              <a:rPr lang="ru-RU" sz="2500" dirty="0"/>
              <a:t> </a:t>
            </a:r>
            <a:r>
              <a:rPr lang="ru-RU" sz="2500" dirty="0" err="1"/>
              <a:t>гробниці</a:t>
            </a:r>
            <a:r>
              <a:rPr lang="ru-RU" sz="2500" dirty="0"/>
              <a:t>, </a:t>
            </a:r>
            <a:r>
              <a:rPr lang="ru-RU" sz="2500" dirty="0" err="1"/>
              <a:t>підкреслюють</a:t>
            </a:r>
            <a:r>
              <a:rPr lang="ru-RU" sz="2500" dirty="0"/>
              <a:t>, </a:t>
            </a:r>
            <a:r>
              <a:rPr lang="ru-RU" sz="2500" dirty="0" err="1"/>
              <a:t>що</a:t>
            </a:r>
            <a:r>
              <a:rPr lang="ru-RU" sz="2500" dirty="0"/>
              <a:t> </a:t>
            </a:r>
            <a:r>
              <a:rPr lang="ru-RU" sz="2500" dirty="0" err="1"/>
              <a:t>жолуді</a:t>
            </a:r>
            <a:r>
              <a:rPr lang="ru-RU" sz="2500" dirty="0"/>
              <a:t> на </a:t>
            </a:r>
            <a:r>
              <a:rPr lang="ru-RU" sz="2500" dirty="0" err="1"/>
              <a:t>ризі</a:t>
            </a:r>
            <a:r>
              <a:rPr lang="ru-RU" sz="2500" dirty="0"/>
              <a:t> </a:t>
            </a:r>
            <a:r>
              <a:rPr lang="ru-RU" sz="2500" dirty="0" err="1"/>
              <a:t>Сікста</a:t>
            </a:r>
            <a:r>
              <a:rPr lang="ru-RU" sz="2500" dirty="0"/>
              <a:t> явно </a:t>
            </a:r>
            <a:r>
              <a:rPr lang="ru-RU" sz="2500" dirty="0" err="1"/>
              <a:t>відсилають</a:t>
            </a:r>
            <a:r>
              <a:rPr lang="ru-RU" sz="2500" dirty="0"/>
              <a:t> до </a:t>
            </a:r>
            <a:r>
              <a:rPr lang="ru-RU" sz="2500" dirty="0" err="1"/>
              <a:t>цих</a:t>
            </a:r>
            <a:r>
              <a:rPr lang="ru-RU" sz="2500" dirty="0"/>
              <a:t> </a:t>
            </a:r>
            <a:r>
              <a:rPr lang="ru-RU" sz="2500" dirty="0" err="1"/>
              <a:t>двох</a:t>
            </a:r>
            <a:r>
              <a:rPr lang="ru-RU" sz="2500" dirty="0"/>
              <a:t> пап з роду </a:t>
            </a:r>
            <a:r>
              <a:rPr lang="ru-RU" sz="2500" dirty="0" err="1"/>
              <a:t>делла</a:t>
            </a:r>
            <a:r>
              <a:rPr lang="ru-RU" sz="2500" dirty="0"/>
              <a:t> </a:t>
            </a:r>
            <a:r>
              <a:rPr lang="ru-RU" sz="2500" dirty="0" err="1"/>
              <a:t>Ровере</a:t>
            </a:r>
            <a:r>
              <a:rPr lang="ru-RU" sz="2500" dirty="0"/>
              <a:t> (</a:t>
            </a:r>
            <a:r>
              <a:rPr lang="en-US" sz="2500" dirty="0" err="1"/>
              <a:t>rovere</a:t>
            </a:r>
            <a:r>
              <a:rPr lang="en-US" sz="2500" dirty="0"/>
              <a:t> </a:t>
            </a:r>
            <a:r>
              <a:rPr lang="ru-RU" sz="2500" dirty="0" err="1"/>
              <a:t>перекладається</a:t>
            </a:r>
            <a:r>
              <a:rPr lang="ru-RU" sz="2500" dirty="0"/>
              <a:t> як «дуб»).</a:t>
            </a:r>
          </a:p>
        </p:txBody>
      </p:sp>
      <p:pic>
        <p:nvPicPr>
          <p:cNvPr id="5122" name="Picture 2" descr="D:\НАСТЯ\санті\800px-Sanzio,_Raffaello_-_Putti_(Madonna_Sistina)_-_1512-1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39"/>
            <a:ext cx="4104456" cy="24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81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97"/>
    </mc:Choice>
    <mc:Fallback>
      <p:transition spd="slow" advTm="2129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54713" cy="1910716"/>
          </a:xfrm>
        </p:spPr>
        <p:txBody>
          <a:bodyPr/>
          <a:lstStyle/>
          <a:p>
            <a:r>
              <a:rPr lang="ru-RU" sz="6000" dirty="0" err="1"/>
              <a:t>Рафаель</a:t>
            </a:r>
            <a:r>
              <a:rPr lang="ru-RU" sz="6000" dirty="0"/>
              <a:t> і </a:t>
            </a:r>
            <a:r>
              <a:rPr lang="ru-RU" sz="6000" dirty="0" err="1"/>
              <a:t>архітектура</a:t>
            </a:r>
            <a:endParaRPr lang="ru-RU" sz="6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852936"/>
            <a:ext cx="7734747" cy="1500187"/>
          </a:xfrm>
        </p:spPr>
        <p:txBody>
          <a:bodyPr>
            <a:noAutofit/>
          </a:bodyPr>
          <a:lstStyle/>
          <a:p>
            <a:r>
              <a:rPr lang="ru-RU" sz="2800" dirty="0" err="1"/>
              <a:t>Рафаель</a:t>
            </a:r>
            <a:r>
              <a:rPr lang="ru-RU" sz="2800" dirty="0"/>
              <a:t> </a:t>
            </a:r>
            <a:r>
              <a:rPr lang="ru-RU" sz="2800" dirty="0" err="1"/>
              <a:t>Санті</a:t>
            </a:r>
            <a:r>
              <a:rPr lang="ru-RU" sz="2800" dirty="0"/>
              <a:t> </a:t>
            </a:r>
            <a:r>
              <a:rPr lang="ru-RU" sz="2800" dirty="0" err="1"/>
              <a:t>недовго</a:t>
            </a:r>
            <a:r>
              <a:rPr lang="ru-RU" sz="2800" dirty="0"/>
              <a:t>, але </a:t>
            </a:r>
            <a:r>
              <a:rPr lang="ru-RU" sz="2800" dirty="0" err="1"/>
              <a:t>яскраво</a:t>
            </a:r>
            <a:r>
              <a:rPr lang="ru-RU" sz="2800" dirty="0"/>
              <a:t> </a:t>
            </a:r>
            <a:r>
              <a:rPr lang="ru-RU" sz="2800" dirty="0" err="1"/>
              <a:t>попрацював</a:t>
            </a:r>
            <a:r>
              <a:rPr lang="ru-RU" sz="2800" dirty="0"/>
              <a:t> як </a:t>
            </a:r>
            <a:r>
              <a:rPr lang="ru-RU" sz="2800" dirty="0" err="1"/>
              <a:t>архітектор</a:t>
            </a:r>
            <a:r>
              <a:rPr lang="ru-RU" sz="2800" dirty="0"/>
              <a:t>. Низка </a:t>
            </a:r>
            <a:r>
              <a:rPr lang="ru-RU" sz="2800" dirty="0" err="1"/>
              <a:t>його</a:t>
            </a:r>
            <a:r>
              <a:rPr lang="ru-RU" sz="2800" dirty="0"/>
              <a:t> </a:t>
            </a:r>
            <a:r>
              <a:rPr lang="ru-RU" sz="2800" dirty="0" err="1"/>
              <a:t>художніх</a:t>
            </a:r>
            <a:r>
              <a:rPr lang="ru-RU" sz="2800" dirty="0"/>
              <a:t> </a:t>
            </a:r>
            <a:r>
              <a:rPr lang="ru-RU" sz="2800" dirty="0" err="1"/>
              <a:t>творів</a:t>
            </a:r>
            <a:r>
              <a:rPr lang="ru-RU" sz="2800" dirty="0"/>
              <a:t> </a:t>
            </a:r>
            <a:r>
              <a:rPr lang="ru-RU" sz="2800" dirty="0" err="1"/>
              <a:t>має</a:t>
            </a:r>
            <a:r>
              <a:rPr lang="ru-RU" sz="2800" dirty="0"/>
              <a:t> </a:t>
            </a:r>
            <a:r>
              <a:rPr lang="ru-RU" sz="2800" dirty="0" err="1"/>
              <a:t>зображення</a:t>
            </a:r>
            <a:r>
              <a:rPr lang="ru-RU" sz="2800" dirty="0"/>
              <a:t> </a:t>
            </a:r>
            <a:r>
              <a:rPr lang="ru-RU" sz="2800" dirty="0" err="1"/>
              <a:t>архітектурних</a:t>
            </a:r>
            <a:r>
              <a:rPr lang="ru-RU" sz="2800" dirty="0"/>
              <a:t> </a:t>
            </a:r>
            <a:r>
              <a:rPr lang="ru-RU" sz="2800" dirty="0" err="1"/>
              <a:t>споруд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свідчать</a:t>
            </a:r>
            <a:r>
              <a:rPr lang="ru-RU" sz="2800" dirty="0"/>
              <a:t> як про </a:t>
            </a:r>
            <a:r>
              <a:rPr lang="ru-RU" sz="2800" dirty="0" err="1"/>
              <a:t>інтерес</a:t>
            </a:r>
            <a:r>
              <a:rPr lang="ru-RU" sz="2800" dirty="0"/>
              <a:t> до </a:t>
            </a:r>
            <a:r>
              <a:rPr lang="ru-RU" sz="2800" dirty="0" err="1"/>
              <a:t>будівництва</a:t>
            </a:r>
            <a:r>
              <a:rPr lang="ru-RU" sz="2800" dirty="0"/>
              <a:t> і </a:t>
            </a:r>
            <a:r>
              <a:rPr lang="ru-RU" sz="2800" dirty="0" err="1"/>
              <a:t>вивчення</a:t>
            </a:r>
            <a:r>
              <a:rPr lang="ru-RU" sz="2800" dirty="0"/>
              <a:t> </a:t>
            </a:r>
            <a:r>
              <a:rPr lang="ru-RU" sz="2800" dirty="0" err="1"/>
              <a:t>спадку</a:t>
            </a:r>
            <a:r>
              <a:rPr lang="ru-RU" sz="2800" dirty="0"/>
              <a:t> </a:t>
            </a:r>
            <a:r>
              <a:rPr lang="ru-RU" sz="2800" dirty="0" err="1"/>
              <a:t>Стародавнього</a:t>
            </a:r>
            <a:r>
              <a:rPr lang="ru-RU" sz="2800" dirty="0"/>
              <a:t> Риму, як і </a:t>
            </a:r>
            <a:r>
              <a:rPr lang="ru-RU" sz="2800" dirty="0" err="1"/>
              <a:t>обізнаність</a:t>
            </a:r>
            <a:r>
              <a:rPr lang="ru-RU" sz="2800" dirty="0"/>
              <a:t> з </a:t>
            </a:r>
            <a:r>
              <a:rPr lang="ru-RU" sz="2800" dirty="0" err="1"/>
              <a:t>архітектурною</a:t>
            </a:r>
            <a:r>
              <a:rPr lang="ru-RU" sz="2800" dirty="0"/>
              <a:t> практикою </a:t>
            </a:r>
            <a:r>
              <a:rPr lang="ru-RU" sz="2800" dirty="0" err="1"/>
              <a:t>своїх</a:t>
            </a:r>
            <a:r>
              <a:rPr lang="ru-RU" sz="2800" dirty="0"/>
              <a:t> </a:t>
            </a:r>
            <a:r>
              <a:rPr lang="ru-RU" sz="2800" dirty="0" err="1"/>
              <a:t>уславлених</a:t>
            </a:r>
            <a:r>
              <a:rPr lang="ru-RU" sz="2800" dirty="0"/>
              <a:t> </a:t>
            </a:r>
            <a:r>
              <a:rPr lang="ru-RU" sz="2800" dirty="0" err="1"/>
              <a:t>сучасників</a:t>
            </a:r>
            <a:r>
              <a:rPr lang="ru-RU" sz="2800" dirty="0"/>
              <a:t>, </a:t>
            </a:r>
            <a:r>
              <a:rPr lang="ru-RU" sz="2800" dirty="0" err="1"/>
              <a:t>серед</a:t>
            </a:r>
            <a:r>
              <a:rPr lang="ru-RU" sz="2800" dirty="0"/>
              <a:t>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Донато</a:t>
            </a:r>
            <a:r>
              <a:rPr lang="ru-RU" sz="2800" dirty="0"/>
              <a:t> </a:t>
            </a:r>
            <a:r>
              <a:rPr lang="ru-RU" sz="2800" dirty="0" err="1"/>
              <a:t>Браманте</a:t>
            </a:r>
            <a:r>
              <a:rPr lang="ru-RU" sz="2800" dirty="0"/>
              <a:t>, </a:t>
            </a:r>
            <a:r>
              <a:rPr lang="ru-RU" sz="2800" dirty="0" err="1"/>
              <a:t>Джуліано</a:t>
            </a:r>
            <a:r>
              <a:rPr lang="ru-RU" sz="2800" dirty="0"/>
              <a:t> да </a:t>
            </a:r>
            <a:r>
              <a:rPr lang="ru-RU" sz="2800" dirty="0" err="1"/>
              <a:t>Сангалло</a:t>
            </a:r>
            <a:r>
              <a:rPr lang="ru-RU" sz="2800" dirty="0"/>
              <a:t> </a:t>
            </a:r>
            <a:r>
              <a:rPr lang="ru-RU" sz="2800" dirty="0" err="1"/>
              <a:t>тощо</a:t>
            </a:r>
            <a:r>
              <a:rPr lang="ru-RU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26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28"/>
    </mc:Choice>
    <mc:Fallback>
      <p:transition spd="slow" advTm="1092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700808"/>
            <a:ext cx="4032448" cy="658368"/>
          </a:xfrm>
        </p:spPr>
        <p:txBody>
          <a:bodyPr>
            <a:noAutofit/>
          </a:bodyPr>
          <a:lstStyle/>
          <a:p>
            <a:r>
              <a:rPr lang="ru-RU" sz="2800" dirty="0" err="1"/>
              <a:t>Збудоване</a:t>
            </a:r>
            <a:r>
              <a:rPr lang="ru-RU" sz="2800" dirty="0"/>
              <a:t> </a:t>
            </a:r>
            <a:r>
              <a:rPr lang="ru-RU" sz="2800" dirty="0" err="1"/>
              <a:t>крило</a:t>
            </a:r>
            <a:r>
              <a:rPr lang="ru-RU" sz="2800" dirty="0"/>
              <a:t> </a:t>
            </a:r>
            <a:r>
              <a:rPr lang="ru-RU" sz="2800" dirty="0" err="1"/>
              <a:t>Вілли</a:t>
            </a:r>
            <a:r>
              <a:rPr lang="ru-RU" sz="2800" dirty="0"/>
              <a:t> </a:t>
            </a:r>
            <a:r>
              <a:rPr lang="ru-RU" sz="2800" dirty="0" err="1"/>
              <a:t>Мадама</a:t>
            </a:r>
            <a:r>
              <a:rPr lang="ru-RU" sz="2800" dirty="0"/>
              <a:t> з боку саду.</a:t>
            </a:r>
          </a:p>
          <a:p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204864"/>
            <a:ext cx="4680520" cy="403244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04048" y="476672"/>
            <a:ext cx="3447288" cy="1522464"/>
          </a:xfrm>
        </p:spPr>
        <p:txBody>
          <a:bodyPr>
            <a:normAutofit fontScale="55000" lnSpcReduction="20000"/>
          </a:bodyPr>
          <a:lstStyle/>
          <a:p>
            <a:endParaRPr lang="ru-RU" dirty="0"/>
          </a:p>
          <a:p>
            <a:r>
              <a:rPr lang="ru-RU" sz="5100" dirty="0" err="1"/>
              <a:t>Вілла</a:t>
            </a:r>
            <a:r>
              <a:rPr lang="ru-RU" sz="5100" dirty="0"/>
              <a:t> </a:t>
            </a:r>
            <a:r>
              <a:rPr lang="ru-RU" sz="5100" dirty="0" err="1"/>
              <a:t>Мадама</a:t>
            </a:r>
            <a:r>
              <a:rPr lang="ru-RU" sz="5100" dirty="0"/>
              <a:t>, декор </a:t>
            </a:r>
            <a:r>
              <a:rPr lang="ru-RU" sz="5100" dirty="0" err="1"/>
              <a:t>склепіння</a:t>
            </a:r>
            <a:r>
              <a:rPr lang="ru-RU" sz="5100" dirty="0"/>
              <a:t> </a:t>
            </a:r>
            <a:r>
              <a:rPr lang="ru-RU" sz="5100" dirty="0" err="1"/>
              <a:t>лоджиї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04864"/>
            <a:ext cx="3888432" cy="4137070"/>
          </a:xfrm>
        </p:spPr>
      </p:pic>
    </p:spTree>
    <p:extLst>
      <p:ext uri="{BB962C8B-B14F-4D97-AF65-F5344CB8AC3E}">
        <p14:creationId xmlns:p14="http://schemas.microsoft.com/office/powerpoint/2010/main" val="198895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893"/>
    </mc:Choice>
    <mc:Fallback>
      <p:transition spd="slow" advTm="10893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6048671"/>
          </a:xfrm>
        </p:spPr>
        <p:txBody>
          <a:bodyPr/>
          <a:lstStyle/>
          <a:p>
            <a:r>
              <a:rPr lang="ru-RU" sz="3000" dirty="0" err="1"/>
              <a:t>Рафаель</a:t>
            </a:r>
            <a:r>
              <a:rPr lang="ru-RU" sz="3000" dirty="0"/>
              <a:t> прожив </a:t>
            </a:r>
            <a:r>
              <a:rPr lang="ru-RU" sz="3000" dirty="0" err="1"/>
              <a:t>коротке</a:t>
            </a:r>
            <a:r>
              <a:rPr lang="ru-RU" sz="3000" dirty="0"/>
              <a:t> </a:t>
            </a:r>
            <a:r>
              <a:rPr lang="ru-RU" sz="3000" dirty="0" err="1"/>
              <a:t>життя</a:t>
            </a:r>
            <a:r>
              <a:rPr lang="ru-RU" sz="3000" dirty="0"/>
              <a:t>, але </a:t>
            </a:r>
            <a:r>
              <a:rPr lang="ru-RU" sz="3000" dirty="0" err="1"/>
              <a:t>залишив</a:t>
            </a:r>
            <a:r>
              <a:rPr lang="ru-RU" sz="3000" dirty="0"/>
              <a:t> </a:t>
            </a:r>
            <a:r>
              <a:rPr lang="ru-RU" sz="3000" dirty="0" err="1"/>
              <a:t>величезну</a:t>
            </a:r>
            <a:r>
              <a:rPr lang="ru-RU" sz="3000" dirty="0"/>
              <a:t> </a:t>
            </a:r>
            <a:r>
              <a:rPr lang="ru-RU" sz="3000" dirty="0" err="1"/>
              <a:t>кількість</a:t>
            </a:r>
            <a:r>
              <a:rPr lang="ru-RU" sz="3000" dirty="0"/>
              <a:t> </a:t>
            </a:r>
            <a:r>
              <a:rPr lang="ru-RU" sz="3000" dirty="0" err="1"/>
              <a:t>шедеврів</a:t>
            </a:r>
            <a:r>
              <a:rPr lang="ru-RU" sz="3000" dirty="0"/>
              <a:t>. </a:t>
            </a:r>
            <a:r>
              <a:rPr lang="ru-RU" sz="3000" dirty="0" err="1"/>
              <a:t>Він</a:t>
            </a:r>
            <a:r>
              <a:rPr lang="ru-RU" sz="3000" dirty="0"/>
              <a:t> помер 6 </a:t>
            </a:r>
            <a:r>
              <a:rPr lang="ru-RU" sz="3000" dirty="0" err="1"/>
              <a:t>квітня</a:t>
            </a:r>
            <a:r>
              <a:rPr lang="ru-RU" sz="3000" dirty="0"/>
              <a:t> 1520 року у </a:t>
            </a:r>
            <a:r>
              <a:rPr lang="ru-RU" sz="3000" dirty="0" err="1"/>
              <a:t>Римі</a:t>
            </a:r>
            <a:r>
              <a:rPr lang="ru-RU" sz="3000" dirty="0"/>
              <a:t> (</a:t>
            </a:r>
            <a:r>
              <a:rPr lang="ru-RU" sz="3000" dirty="0" err="1"/>
              <a:t>несподівано</a:t>
            </a:r>
            <a:r>
              <a:rPr lang="ru-RU" sz="3000" dirty="0"/>
              <a:t> </a:t>
            </a:r>
            <a:r>
              <a:rPr lang="ru-RU" sz="3000" dirty="0" err="1"/>
              <a:t>захворів</a:t>
            </a:r>
            <a:r>
              <a:rPr lang="ru-RU" sz="3000" dirty="0"/>
              <a:t> і </a:t>
            </a:r>
            <a:r>
              <a:rPr lang="ru-RU" sz="3000" dirty="0" err="1"/>
              <a:t>кілька</a:t>
            </a:r>
            <a:r>
              <a:rPr lang="ru-RU" sz="3000" dirty="0"/>
              <a:t> </a:t>
            </a:r>
            <a:r>
              <a:rPr lang="ru-RU" sz="3000" dirty="0" err="1"/>
              <a:t>останніх</a:t>
            </a:r>
            <a:r>
              <a:rPr lang="ru-RU" sz="3000" dirty="0"/>
              <a:t> </a:t>
            </a:r>
            <a:r>
              <a:rPr lang="ru-RU" sz="3000" dirty="0" err="1"/>
              <a:t>тижнів</a:t>
            </a:r>
            <a:r>
              <a:rPr lang="ru-RU" sz="3000" dirty="0"/>
              <a:t> </a:t>
            </a:r>
            <a:r>
              <a:rPr lang="ru-RU" sz="3000" dirty="0" err="1"/>
              <a:t>життя</a:t>
            </a:r>
            <a:r>
              <a:rPr lang="ru-RU" sz="3000" dirty="0"/>
              <a:t> </a:t>
            </a:r>
            <a:r>
              <a:rPr lang="ru-RU" sz="3000" dirty="0" err="1"/>
              <a:t>промучився</a:t>
            </a:r>
            <a:r>
              <a:rPr lang="ru-RU" sz="3000" dirty="0"/>
              <a:t> </a:t>
            </a:r>
            <a:r>
              <a:rPr lang="ru-RU" sz="3000" dirty="0" err="1"/>
              <a:t>від</a:t>
            </a:r>
            <a:r>
              <a:rPr lang="ru-RU" sz="3000" dirty="0"/>
              <a:t> </a:t>
            </a:r>
            <a:r>
              <a:rPr lang="ru-RU" sz="3000" dirty="0" err="1"/>
              <a:t>гарячки</a:t>
            </a:r>
            <a:r>
              <a:rPr lang="ru-RU" sz="3000" dirty="0"/>
              <a:t>) та </a:t>
            </a:r>
            <a:r>
              <a:rPr lang="ru-RU" sz="3000" dirty="0" err="1"/>
              <a:t>похований</a:t>
            </a:r>
            <a:r>
              <a:rPr lang="ru-RU" sz="3000" dirty="0"/>
              <a:t> у </a:t>
            </a:r>
            <a:r>
              <a:rPr lang="ru-RU" sz="3000" dirty="0" err="1"/>
              <a:t>римському</a:t>
            </a:r>
            <a:r>
              <a:rPr lang="ru-RU" sz="3000" dirty="0"/>
              <a:t> </a:t>
            </a:r>
            <a:r>
              <a:rPr lang="ru-RU" sz="3000" dirty="0" err="1"/>
              <a:t>Пантеоні</a:t>
            </a:r>
            <a:r>
              <a:rPr lang="ru-RU" sz="3000" dirty="0"/>
              <a:t>. Могилу </a:t>
            </a:r>
            <a:r>
              <a:rPr lang="ru-RU" sz="3000" dirty="0" err="1"/>
              <a:t>Рафаеля</a:t>
            </a:r>
            <a:r>
              <a:rPr lang="ru-RU" sz="3000" dirty="0"/>
              <a:t> </a:t>
            </a:r>
            <a:r>
              <a:rPr lang="ru-RU" sz="3000" dirty="0" err="1"/>
              <a:t>прикрашає</a:t>
            </a:r>
            <a:r>
              <a:rPr lang="ru-RU" sz="3000" dirty="0"/>
              <a:t> статуя </a:t>
            </a:r>
            <a:r>
              <a:rPr lang="ru-RU" sz="3000" dirty="0" err="1"/>
              <a:t>мадонни</a:t>
            </a:r>
            <a:r>
              <a:rPr lang="ru-RU" sz="3000" dirty="0"/>
              <a:t>, </a:t>
            </a:r>
            <a:r>
              <a:rPr lang="ru-RU" sz="3000" dirty="0" err="1"/>
              <a:t>виготовлена</a:t>
            </a:r>
            <a:r>
              <a:rPr lang="ru-RU" sz="3000" dirty="0"/>
              <a:t> </a:t>
            </a:r>
            <a:r>
              <a:rPr lang="ru-RU" sz="3000" dirty="0" err="1"/>
              <a:t>із</a:t>
            </a:r>
            <a:r>
              <a:rPr lang="ru-RU" sz="3000" dirty="0"/>
              <a:t> </a:t>
            </a:r>
            <a:r>
              <a:rPr lang="ru-RU" sz="3000" dirty="0" err="1"/>
              <a:t>мармуру</a:t>
            </a:r>
            <a:r>
              <a:rPr lang="ru-RU" sz="3000" dirty="0"/>
              <a:t>, яку </a:t>
            </a:r>
            <a:r>
              <a:rPr lang="ru-RU" sz="3000" dirty="0" err="1"/>
              <a:t>виконав</a:t>
            </a:r>
            <a:r>
              <a:rPr lang="ru-RU" sz="3000" dirty="0"/>
              <a:t> </a:t>
            </a:r>
            <a:r>
              <a:rPr lang="ru-RU" sz="3000" dirty="0" err="1"/>
              <a:t>учень</a:t>
            </a:r>
            <a:r>
              <a:rPr lang="ru-RU" sz="3000" dirty="0"/>
              <a:t> </a:t>
            </a:r>
            <a:r>
              <a:rPr lang="ru-RU" sz="3000" dirty="0" err="1"/>
              <a:t>митця</a:t>
            </a:r>
            <a:r>
              <a:rPr lang="ru-RU" sz="3000" dirty="0"/>
              <a:t> — скульптор Лоренцо </a:t>
            </a:r>
            <a:r>
              <a:rPr lang="ru-RU" sz="3000" dirty="0" err="1"/>
              <a:t>Лоренцетто</a:t>
            </a:r>
            <a:r>
              <a:rPr lang="ru-RU" sz="3000" dirty="0"/>
              <a:t>.</a:t>
            </a:r>
            <a:br>
              <a:rPr lang="ru-RU" sz="3000" dirty="0"/>
            </a:br>
            <a:r>
              <a:rPr lang="ru-RU" sz="3000" dirty="0" err="1"/>
              <a:t>Епітафія</a:t>
            </a:r>
            <a:r>
              <a:rPr lang="ru-RU" sz="3000" dirty="0"/>
              <a:t> на </a:t>
            </a:r>
            <a:r>
              <a:rPr lang="ru-RU" sz="3000" dirty="0" err="1"/>
              <a:t>надгробку</a:t>
            </a:r>
            <a:r>
              <a:rPr lang="ru-RU" sz="3000" dirty="0"/>
              <a:t> написана </a:t>
            </a:r>
            <a:r>
              <a:rPr lang="ru-RU" sz="3000" dirty="0" err="1"/>
              <a:t>латиною</a:t>
            </a:r>
            <a:r>
              <a:rPr lang="ru-RU" sz="3000" dirty="0"/>
              <a:t>. </a:t>
            </a:r>
            <a:r>
              <a:rPr lang="ru-RU" sz="3000" dirty="0" err="1"/>
              <a:t>Її</a:t>
            </a:r>
            <a:r>
              <a:rPr lang="ru-RU" sz="3000" dirty="0"/>
              <a:t> </a:t>
            </a:r>
            <a:r>
              <a:rPr lang="ru-RU" sz="3000" dirty="0" err="1"/>
              <a:t>можна</a:t>
            </a:r>
            <a:r>
              <a:rPr lang="ru-RU" sz="3000" dirty="0"/>
              <a:t> </a:t>
            </a:r>
            <a:r>
              <a:rPr lang="ru-RU" sz="3000" dirty="0" err="1"/>
              <a:t>перекласти</a:t>
            </a:r>
            <a:r>
              <a:rPr lang="ru-RU" sz="3000" dirty="0"/>
              <a:t> так: </a:t>
            </a:r>
            <a:r>
              <a:rPr lang="ru-RU" sz="3000" b="1" i="1" dirty="0"/>
              <a:t>«Тут </a:t>
            </a:r>
            <a:r>
              <a:rPr lang="ru-RU" sz="3000" b="1" i="1" dirty="0" err="1"/>
              <a:t>покоїться</a:t>
            </a:r>
            <a:r>
              <a:rPr lang="ru-RU" sz="3000" b="1" i="1" dirty="0"/>
              <a:t> той </a:t>
            </a:r>
            <a:r>
              <a:rPr lang="ru-RU" sz="3000" b="1" i="1" dirty="0" err="1"/>
              <a:t>Рафаель</a:t>
            </a:r>
            <a:r>
              <a:rPr lang="ru-RU" sz="3000" b="1" i="1" dirty="0"/>
              <a:t>, при </a:t>
            </a:r>
            <a:r>
              <a:rPr lang="ru-RU" sz="3000" b="1" i="1" dirty="0" err="1"/>
              <a:t>житті</a:t>
            </a:r>
            <a:r>
              <a:rPr lang="ru-RU" sz="3000" b="1" i="1" dirty="0"/>
              <a:t> </a:t>
            </a:r>
            <a:r>
              <a:rPr lang="ru-RU" sz="3000" b="1" i="1" dirty="0" err="1"/>
              <a:t>якого</a:t>
            </a:r>
            <a:r>
              <a:rPr lang="ru-RU" sz="3000" b="1" i="1" dirty="0"/>
              <a:t> велика природа боялась </a:t>
            </a:r>
            <a:r>
              <a:rPr lang="ru-RU" sz="3000" b="1" i="1" dirty="0" err="1"/>
              <a:t>залишитись</a:t>
            </a:r>
            <a:r>
              <a:rPr lang="ru-RU" sz="3000" b="1" i="1" dirty="0"/>
              <a:t> </a:t>
            </a:r>
            <a:r>
              <a:rPr lang="ru-RU" sz="3000" b="1" i="1" dirty="0" err="1"/>
              <a:t>переможеною</a:t>
            </a:r>
            <a:r>
              <a:rPr lang="ru-RU" sz="3000" b="1" i="1" dirty="0"/>
              <a:t>, а </a:t>
            </a:r>
            <a:r>
              <a:rPr lang="ru-RU" sz="3000" b="1" i="1" dirty="0" err="1"/>
              <a:t>після</a:t>
            </a:r>
            <a:r>
              <a:rPr lang="ru-RU" sz="3000" b="1" i="1" dirty="0"/>
              <a:t> </a:t>
            </a:r>
            <a:r>
              <a:rPr lang="ru-RU" sz="3000" b="1" i="1" dirty="0" err="1"/>
              <a:t>його</a:t>
            </a:r>
            <a:r>
              <a:rPr lang="ru-RU" sz="3000" b="1" i="1" dirty="0"/>
              <a:t> </a:t>
            </a:r>
            <a:r>
              <a:rPr lang="ru-RU" sz="3000" b="1" i="1" dirty="0" err="1"/>
              <a:t>смерті</a:t>
            </a:r>
            <a:r>
              <a:rPr lang="ru-RU" sz="3000" b="1" i="1" dirty="0"/>
              <a:t> вона </a:t>
            </a:r>
            <a:r>
              <a:rPr lang="ru-RU" sz="3000" b="1" i="1" dirty="0" err="1"/>
              <a:t>боялася</a:t>
            </a:r>
            <a:r>
              <a:rPr lang="ru-RU" sz="3000" b="1" i="1" dirty="0"/>
              <a:t> </a:t>
            </a:r>
            <a:r>
              <a:rPr lang="ru-RU" sz="3000" b="1" i="1" dirty="0" err="1"/>
              <a:t>вмерти</a:t>
            </a:r>
            <a:r>
              <a:rPr lang="ru-RU" sz="3000" b="1" i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84988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45"/>
    </mc:Choice>
    <mc:Fallback>
      <p:transition spd="slow" advTm="212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7756263" cy="1054250"/>
          </a:xfrm>
        </p:spPr>
        <p:txBody>
          <a:bodyPr/>
          <a:lstStyle/>
          <a:p>
            <a:r>
              <a:rPr lang="ru-RU" sz="3200" dirty="0"/>
              <a:t>В 1504 </a:t>
            </a:r>
            <a:r>
              <a:rPr lang="ru-RU" sz="3200" dirty="0" err="1"/>
              <a:t>році</a:t>
            </a:r>
            <a:r>
              <a:rPr lang="ru-RU" sz="3200" dirty="0"/>
              <a:t> художник </a:t>
            </a:r>
            <a:r>
              <a:rPr lang="ru-RU" sz="3200" dirty="0" err="1"/>
              <a:t>приїхав</a:t>
            </a:r>
            <a:r>
              <a:rPr lang="ru-RU" sz="3200" dirty="0"/>
              <a:t> до </a:t>
            </a:r>
            <a:r>
              <a:rPr lang="ru-RU" sz="3200" dirty="0" err="1"/>
              <a:t>Флоренції</a:t>
            </a:r>
            <a:r>
              <a:rPr lang="ru-RU" sz="3200" dirty="0"/>
              <a:t> — центру </a:t>
            </a:r>
            <a:r>
              <a:rPr lang="ru-RU" sz="3200" dirty="0" err="1"/>
              <a:t>тогочасного</a:t>
            </a:r>
            <a:r>
              <a:rPr lang="ru-RU" sz="3200" dirty="0"/>
              <a:t> </a:t>
            </a:r>
            <a:r>
              <a:rPr lang="ru-RU" sz="3200" dirty="0" err="1"/>
              <a:t>Відродження</a:t>
            </a:r>
            <a:r>
              <a:rPr lang="ru-RU" sz="3200" dirty="0"/>
              <a:t> у </a:t>
            </a:r>
            <a:r>
              <a:rPr lang="ru-RU" sz="3200" dirty="0" err="1"/>
              <a:t>мистецтві</a:t>
            </a:r>
            <a:r>
              <a:rPr lang="ru-RU" sz="3200" dirty="0"/>
              <a:t> </a:t>
            </a:r>
            <a:r>
              <a:rPr lang="ru-RU" sz="3200" dirty="0" err="1"/>
              <a:t>Італії</a:t>
            </a:r>
            <a:r>
              <a:rPr lang="ru-RU" sz="3200" dirty="0"/>
              <a:t>. З </a:t>
            </a:r>
            <a:r>
              <a:rPr lang="ru-RU" sz="3200" dirty="0" err="1"/>
              <a:t>містом</a:t>
            </a:r>
            <a:r>
              <a:rPr lang="ru-RU" sz="3200" dirty="0"/>
              <a:t> </a:t>
            </a:r>
            <a:r>
              <a:rPr lang="ru-RU" sz="3200" dirty="0" err="1"/>
              <a:t>пов'язана</a:t>
            </a:r>
            <a:r>
              <a:rPr lang="ru-RU" sz="3200" dirty="0"/>
              <a:t> </a:t>
            </a:r>
            <a:r>
              <a:rPr lang="ru-RU" sz="3200" dirty="0" err="1"/>
              <a:t>творчість</a:t>
            </a:r>
            <a:r>
              <a:rPr lang="ru-RU" sz="3200" dirty="0"/>
              <a:t> </a:t>
            </a:r>
            <a:r>
              <a:rPr lang="ru-RU" sz="3200" dirty="0" err="1"/>
              <a:t>Арнольфо</a:t>
            </a:r>
            <a:r>
              <a:rPr lang="ru-RU" sz="3200" dirty="0"/>
              <a:t> </a:t>
            </a:r>
            <a:r>
              <a:rPr lang="ru-RU" sz="3200" dirty="0" err="1"/>
              <a:t>ді</a:t>
            </a:r>
            <a:r>
              <a:rPr lang="ru-RU" sz="3200" dirty="0"/>
              <a:t> </a:t>
            </a:r>
            <a:r>
              <a:rPr lang="ru-RU" sz="3200" dirty="0" err="1"/>
              <a:t>Камбіо</a:t>
            </a:r>
            <a:r>
              <a:rPr lang="ru-RU" sz="3200" dirty="0"/>
              <a:t>, </a:t>
            </a:r>
            <a:r>
              <a:rPr lang="ru-RU" sz="3200" dirty="0" err="1"/>
              <a:t>Філліппо</a:t>
            </a:r>
            <a:r>
              <a:rPr lang="ru-RU" sz="3200" dirty="0"/>
              <a:t> </a:t>
            </a:r>
            <a:r>
              <a:rPr lang="ru-RU" sz="3200" dirty="0" err="1"/>
              <a:t>Брунеллескі</a:t>
            </a:r>
            <a:r>
              <a:rPr lang="ru-RU" sz="3200" dirty="0"/>
              <a:t>, Мазаччо, </a:t>
            </a:r>
            <a:r>
              <a:rPr lang="ru-RU" sz="3200" dirty="0" err="1"/>
              <a:t>Доменіко</a:t>
            </a:r>
            <a:r>
              <a:rPr lang="ru-RU" sz="3200" dirty="0"/>
              <a:t> </a:t>
            </a:r>
            <a:r>
              <a:rPr lang="ru-RU" sz="3200" dirty="0" err="1"/>
              <a:t>Гірляндайо</a:t>
            </a:r>
            <a:r>
              <a:rPr lang="ru-RU" sz="3200" dirty="0"/>
              <a:t>, да </a:t>
            </a:r>
            <a:r>
              <a:rPr lang="ru-RU" sz="3200" dirty="0" err="1"/>
              <a:t>Вінчі</a:t>
            </a:r>
            <a:r>
              <a:rPr lang="ru-RU" sz="3200" dirty="0"/>
              <a:t>, </a:t>
            </a:r>
            <a:r>
              <a:rPr lang="ru-RU" sz="3200" dirty="0" err="1"/>
              <a:t>Мікеланджело</a:t>
            </a:r>
            <a:r>
              <a:rPr lang="ru-RU" sz="3200" dirty="0"/>
              <a:t>, та </a:t>
            </a:r>
            <a:r>
              <a:rPr lang="ru-RU" sz="3200" dirty="0" err="1"/>
              <a:t>інших</a:t>
            </a:r>
            <a:r>
              <a:rPr lang="ru-RU" sz="3200" dirty="0"/>
              <a:t> </a:t>
            </a:r>
            <a:r>
              <a:rPr lang="ru-RU" sz="3200" dirty="0" err="1"/>
              <a:t>велетнів</a:t>
            </a:r>
            <a:r>
              <a:rPr lang="ru-RU" sz="3200" dirty="0"/>
              <a:t> </a:t>
            </a:r>
            <a:r>
              <a:rPr lang="ru-RU" sz="3200" dirty="0" err="1"/>
              <a:t>італійської</a:t>
            </a:r>
            <a:r>
              <a:rPr lang="ru-RU" sz="3200" dirty="0"/>
              <a:t> </a:t>
            </a:r>
            <a:r>
              <a:rPr lang="ru-RU" sz="3200" dirty="0" err="1"/>
              <a:t>культури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dirty="0"/>
              <a:t>До </a:t>
            </a:r>
            <a:r>
              <a:rPr lang="ru-RU" sz="3200" dirty="0" err="1"/>
              <a:t>цього</a:t>
            </a:r>
            <a:r>
              <a:rPr lang="ru-RU" sz="3200" dirty="0"/>
              <a:t> </a:t>
            </a:r>
            <a:r>
              <a:rPr lang="ru-RU" sz="3200" dirty="0" err="1"/>
              <a:t>періоду</a:t>
            </a:r>
            <a:r>
              <a:rPr lang="ru-RU" sz="3200" dirty="0"/>
              <a:t> належать три </a:t>
            </a:r>
            <a:r>
              <a:rPr lang="ru-RU" sz="3200" dirty="0" err="1"/>
              <a:t>маленькі</a:t>
            </a:r>
            <a:r>
              <a:rPr lang="ru-RU" sz="3200" dirty="0"/>
              <a:t> </a:t>
            </a:r>
            <a:r>
              <a:rPr lang="ru-RU" sz="3200" dirty="0" err="1"/>
              <a:t>шедеври</a:t>
            </a:r>
            <a:r>
              <a:rPr lang="ru-RU" sz="3200" dirty="0"/>
              <a:t> молодого художника:</a:t>
            </a:r>
            <a:br>
              <a:rPr lang="ru-RU" sz="3200" dirty="0"/>
            </a:br>
            <a:r>
              <a:rPr lang="ru-RU" sz="3200" dirty="0"/>
              <a:t>«Мадонна </a:t>
            </a:r>
            <a:r>
              <a:rPr lang="ru-RU" sz="3200" dirty="0" err="1"/>
              <a:t>Конестабіле</a:t>
            </a:r>
            <a:r>
              <a:rPr lang="ru-RU" sz="3200" dirty="0"/>
              <a:t>»</a:t>
            </a:r>
            <a:br>
              <a:rPr lang="ru-RU" sz="3200" dirty="0"/>
            </a:br>
            <a:r>
              <a:rPr lang="ru-RU" sz="3200" dirty="0"/>
              <a:t>«Сон </a:t>
            </a:r>
            <a:r>
              <a:rPr lang="ru-RU" sz="3200" dirty="0" err="1"/>
              <a:t>лицаря</a:t>
            </a:r>
            <a:r>
              <a:rPr lang="ru-RU" sz="3200" dirty="0"/>
              <a:t>» (</a:t>
            </a:r>
            <a:r>
              <a:rPr lang="ru-RU" sz="3200" dirty="0" err="1"/>
              <a:t>Лицар</a:t>
            </a:r>
            <a:r>
              <a:rPr lang="ru-RU" sz="3200" dirty="0"/>
              <a:t> на </a:t>
            </a:r>
            <a:r>
              <a:rPr lang="ru-RU" sz="3200" dirty="0" err="1"/>
              <a:t>перетині</a:t>
            </a:r>
            <a:r>
              <a:rPr lang="ru-RU" sz="3200" dirty="0"/>
              <a:t> </a:t>
            </a:r>
            <a:r>
              <a:rPr lang="ru-RU" sz="3200" dirty="0" err="1"/>
              <a:t>шляхів</a:t>
            </a:r>
            <a:r>
              <a:rPr lang="ru-RU" sz="3200" dirty="0"/>
              <a:t>)</a:t>
            </a:r>
            <a:br>
              <a:rPr lang="ru-RU" sz="3200" dirty="0"/>
            </a:br>
            <a:r>
              <a:rPr lang="ru-RU" sz="3200" dirty="0"/>
              <a:t>«</a:t>
            </a:r>
            <a:r>
              <a:rPr lang="ru-RU" sz="3200" dirty="0" err="1"/>
              <a:t>Заручини</a:t>
            </a:r>
            <a:r>
              <a:rPr lang="ru-RU" sz="3200" dirty="0"/>
              <a:t> </a:t>
            </a:r>
            <a:r>
              <a:rPr lang="ru-RU" sz="3200" dirty="0" err="1"/>
              <a:t>Діви</a:t>
            </a:r>
            <a:r>
              <a:rPr lang="ru-RU" sz="3200" dirty="0"/>
              <a:t> </a:t>
            </a:r>
            <a:r>
              <a:rPr lang="ru-RU" sz="3200" dirty="0" err="1"/>
              <a:t>Марії</a:t>
            </a:r>
            <a:r>
              <a:rPr lang="ru-RU" sz="3200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45592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48"/>
    </mc:Choice>
    <mc:Fallback>
      <p:transition spd="slow" advTm="1094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404664"/>
            <a:ext cx="3422483" cy="1886921"/>
          </a:xfrm>
        </p:spPr>
        <p:txBody>
          <a:bodyPr/>
          <a:lstStyle/>
          <a:p>
            <a:r>
              <a:rPr lang="ru-RU" sz="3300" dirty="0" err="1"/>
              <a:t>Заручини</a:t>
            </a:r>
            <a:r>
              <a:rPr lang="ru-RU" sz="3300" dirty="0"/>
              <a:t> </a:t>
            </a:r>
            <a:r>
              <a:rPr lang="ru-RU" sz="3300" dirty="0" err="1"/>
              <a:t>Діви</a:t>
            </a:r>
            <a:r>
              <a:rPr lang="ru-RU" sz="3300" dirty="0"/>
              <a:t> </a:t>
            </a:r>
            <a:r>
              <a:rPr lang="ru-RU" sz="3300" dirty="0" err="1"/>
              <a:t>Марії</a:t>
            </a:r>
            <a:r>
              <a:rPr lang="ru-RU" sz="3300" dirty="0"/>
              <a:t>. 1504. </a:t>
            </a:r>
            <a:r>
              <a:rPr lang="ru-RU" sz="3300" dirty="0" err="1"/>
              <a:t>Пінакотека</a:t>
            </a:r>
            <a:r>
              <a:rPr lang="ru-RU" sz="3300" dirty="0"/>
              <a:t> </a:t>
            </a:r>
            <a:r>
              <a:rPr lang="ru-RU" sz="3300" dirty="0" err="1"/>
              <a:t>Брера</a:t>
            </a:r>
            <a:r>
              <a:rPr lang="ru-RU" sz="3300" dirty="0"/>
              <a:t>. </a:t>
            </a:r>
            <a:r>
              <a:rPr lang="ru-RU" sz="3300" dirty="0" err="1"/>
              <a:t>Мілан</a:t>
            </a:r>
            <a:endParaRPr lang="ru-RU" sz="33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4536504" cy="64101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2348880"/>
            <a:ext cx="3888432" cy="4392488"/>
          </a:xfrm>
        </p:spPr>
        <p:txBody>
          <a:bodyPr>
            <a:normAutofit fontScale="77500" lnSpcReduction="20000"/>
          </a:bodyPr>
          <a:lstStyle/>
          <a:p>
            <a:pPr algn="ctr"/>
            <a:endParaRPr lang="ru-RU" sz="2600" smtClean="0"/>
          </a:p>
          <a:p>
            <a:pPr algn="ctr"/>
            <a:r>
              <a:rPr lang="ru-RU" sz="2600" smtClean="0"/>
              <a:t>В </a:t>
            </a:r>
            <a:r>
              <a:rPr lang="ru-RU" sz="2600" dirty="0" err="1"/>
              <a:t>невеличкій</a:t>
            </a:r>
            <a:r>
              <a:rPr lang="ru-RU" sz="2600" dirty="0"/>
              <a:t> </a:t>
            </a:r>
            <a:r>
              <a:rPr lang="ru-RU" sz="2600" dirty="0" err="1"/>
              <a:t>картині</a:t>
            </a:r>
            <a:r>
              <a:rPr lang="ru-RU" sz="2600" dirty="0"/>
              <a:t> «</a:t>
            </a:r>
            <a:r>
              <a:rPr lang="ru-RU" sz="2600" dirty="0" err="1"/>
              <a:t>Заручини</a:t>
            </a:r>
            <a:r>
              <a:rPr lang="ru-RU" sz="2600" dirty="0"/>
              <a:t> </a:t>
            </a:r>
            <a:r>
              <a:rPr lang="ru-RU" sz="2600" dirty="0" err="1"/>
              <a:t>Діви</a:t>
            </a:r>
            <a:r>
              <a:rPr lang="ru-RU" sz="2600" dirty="0"/>
              <a:t> </a:t>
            </a:r>
            <a:r>
              <a:rPr lang="ru-RU" sz="2600" dirty="0" err="1"/>
              <a:t>Марії</a:t>
            </a:r>
            <a:r>
              <a:rPr lang="ru-RU" sz="2600" dirty="0"/>
              <a:t>» </a:t>
            </a:r>
            <a:r>
              <a:rPr lang="ru-RU" sz="2600" dirty="0" err="1"/>
              <a:t>Рафаель</a:t>
            </a:r>
            <a:r>
              <a:rPr lang="ru-RU" sz="2600" dirty="0"/>
              <a:t> </a:t>
            </a:r>
            <a:r>
              <a:rPr lang="ru-RU" sz="2600" dirty="0" err="1"/>
              <a:t>розробив</a:t>
            </a:r>
            <a:r>
              <a:rPr lang="ru-RU" sz="2600" dirty="0"/>
              <a:t> </a:t>
            </a:r>
            <a:r>
              <a:rPr lang="ru-RU" sz="2600" dirty="0" err="1"/>
              <a:t>біблійний</a:t>
            </a:r>
            <a:r>
              <a:rPr lang="ru-RU" sz="2600" dirty="0"/>
              <a:t> </a:t>
            </a:r>
            <a:r>
              <a:rPr lang="ru-RU" sz="2600" dirty="0" smtClean="0"/>
              <a:t>сюжет. </a:t>
            </a:r>
            <a:r>
              <a:rPr lang="ru-RU" sz="2600" dirty="0" err="1"/>
              <a:t>Р</a:t>
            </a:r>
            <a:r>
              <a:rPr lang="ru-RU" sz="2600" dirty="0" err="1" smtClean="0"/>
              <a:t>обить</a:t>
            </a:r>
            <a:r>
              <a:rPr lang="ru-RU" sz="2600" dirty="0" smtClean="0"/>
              <a:t> </a:t>
            </a:r>
            <a:r>
              <a:rPr lang="ru-RU" sz="2600" dirty="0" err="1"/>
              <a:t>спробу</a:t>
            </a:r>
            <a:r>
              <a:rPr lang="ru-RU" sz="2600" dirty="0"/>
              <a:t> </a:t>
            </a:r>
            <a:r>
              <a:rPr lang="ru-RU" sz="2600" dirty="0" err="1"/>
              <a:t>побудувати</a:t>
            </a:r>
            <a:r>
              <a:rPr lang="ru-RU" sz="2600" dirty="0"/>
              <a:t> </a:t>
            </a:r>
            <a:r>
              <a:rPr lang="ru-RU" sz="2600" dirty="0" err="1"/>
              <a:t>групу</a:t>
            </a:r>
            <a:r>
              <a:rPr lang="ru-RU" sz="2600" dirty="0"/>
              <a:t> </a:t>
            </a:r>
            <a:r>
              <a:rPr lang="ru-RU" sz="2600" dirty="0" err="1"/>
              <a:t>свідків</a:t>
            </a:r>
            <a:r>
              <a:rPr lang="ru-RU" sz="2600" dirty="0"/>
              <a:t> </a:t>
            </a:r>
            <a:r>
              <a:rPr lang="ru-RU" sz="2600" dirty="0" err="1"/>
              <a:t>заручин</a:t>
            </a:r>
            <a:r>
              <a:rPr lang="ru-RU" sz="2600" dirty="0"/>
              <a:t> </a:t>
            </a:r>
            <a:r>
              <a:rPr lang="ru-RU" sz="2600" dirty="0" err="1"/>
              <a:t>симетричною</a:t>
            </a:r>
            <a:r>
              <a:rPr lang="ru-RU" sz="2600" dirty="0"/>
              <a:t> і </a:t>
            </a:r>
            <a:r>
              <a:rPr lang="ru-RU" sz="2600" dirty="0" err="1"/>
              <a:t>невимушеною</a:t>
            </a:r>
            <a:r>
              <a:rPr lang="ru-RU" sz="2600" dirty="0"/>
              <a:t>(</a:t>
            </a:r>
            <a:r>
              <a:rPr lang="ru-RU" sz="2600" dirty="0" err="1"/>
              <a:t>хоча</a:t>
            </a:r>
            <a:r>
              <a:rPr lang="ru-RU" sz="2600" dirty="0"/>
              <a:t> не </a:t>
            </a:r>
            <a:r>
              <a:rPr lang="ru-RU" sz="2600" dirty="0" err="1"/>
              <a:t>обтяжує</a:t>
            </a:r>
            <a:r>
              <a:rPr lang="ru-RU" sz="2600" dirty="0"/>
              <a:t> себе </a:t>
            </a:r>
            <a:r>
              <a:rPr lang="ru-RU" sz="2600" dirty="0" err="1"/>
              <a:t>портретністю</a:t>
            </a:r>
            <a:r>
              <a:rPr lang="ru-RU" sz="2600" dirty="0"/>
              <a:t> </a:t>
            </a:r>
            <a:r>
              <a:rPr lang="ru-RU" sz="2600" dirty="0" err="1"/>
              <a:t>персонажів</a:t>
            </a:r>
            <a:r>
              <a:rPr lang="ru-RU" sz="2600" dirty="0"/>
              <a:t>), </a:t>
            </a:r>
            <a:r>
              <a:rPr lang="ru-RU" sz="2600" dirty="0" err="1"/>
              <a:t>грає</a:t>
            </a:r>
            <a:r>
              <a:rPr lang="ru-RU" sz="2600" dirty="0"/>
              <a:t> з перспективною </a:t>
            </a:r>
            <a:r>
              <a:rPr lang="ru-RU" sz="2600" dirty="0" err="1"/>
              <a:t>побудовою</a:t>
            </a:r>
            <a:r>
              <a:rPr lang="ru-RU" sz="2600" dirty="0"/>
              <a:t> </a:t>
            </a:r>
            <a:r>
              <a:rPr lang="ru-RU" sz="2600" dirty="0" err="1"/>
              <a:t>вимостки</a:t>
            </a:r>
            <a:r>
              <a:rPr lang="ru-RU" sz="2600" dirty="0"/>
              <a:t> </a:t>
            </a:r>
            <a:r>
              <a:rPr lang="ru-RU" sz="2600" dirty="0" err="1"/>
              <a:t>напівпорожнього</a:t>
            </a:r>
            <a:r>
              <a:rPr lang="ru-RU" sz="2600" dirty="0"/>
              <a:t> </a:t>
            </a:r>
            <a:r>
              <a:rPr lang="ru-RU" sz="2600" dirty="0">
                <a:hlinkClick r:id="rId3" tooltip="Площа (архітектура)"/>
              </a:rPr>
              <a:t>майдану</a:t>
            </a:r>
            <a:r>
              <a:rPr lang="ru-RU" sz="2600" dirty="0"/>
              <a:t>, </a:t>
            </a:r>
            <a:r>
              <a:rPr lang="ru-RU" sz="2600" dirty="0" err="1"/>
              <a:t>що</a:t>
            </a:r>
            <a:r>
              <a:rPr lang="ru-RU" sz="2600" dirty="0"/>
              <a:t> </a:t>
            </a:r>
            <a:r>
              <a:rPr lang="ru-RU" sz="2600" dirty="0" err="1"/>
              <a:t>веде</a:t>
            </a:r>
            <a:r>
              <a:rPr lang="ru-RU" sz="2600" dirty="0"/>
              <a:t> </a:t>
            </a:r>
            <a:r>
              <a:rPr lang="ru-RU" sz="2600" dirty="0" err="1"/>
              <a:t>погляд</a:t>
            </a:r>
            <a:r>
              <a:rPr lang="ru-RU" sz="2600" dirty="0"/>
              <a:t> </a:t>
            </a:r>
            <a:r>
              <a:rPr lang="ru-RU" sz="2600" dirty="0" err="1"/>
              <a:t>глядачів</a:t>
            </a:r>
            <a:r>
              <a:rPr lang="ru-RU" sz="2600" dirty="0"/>
              <a:t> до </a:t>
            </a:r>
            <a:r>
              <a:rPr lang="ru-RU" sz="2600" dirty="0" err="1"/>
              <a:t>центричного</a:t>
            </a:r>
            <a:r>
              <a:rPr lang="ru-RU" sz="2600" dirty="0"/>
              <a:t>, </a:t>
            </a:r>
            <a:r>
              <a:rPr lang="ru-RU" sz="2600" dirty="0" err="1"/>
              <a:t>фантазійної</a:t>
            </a:r>
            <a:r>
              <a:rPr lang="ru-RU" sz="2600" dirty="0"/>
              <a:t> </a:t>
            </a:r>
            <a:r>
              <a:rPr lang="ru-RU" sz="2600" dirty="0" err="1"/>
              <a:t>архітектури</a:t>
            </a:r>
            <a:r>
              <a:rPr lang="ru-RU" sz="2600" dirty="0"/>
              <a:t> </a:t>
            </a:r>
            <a:r>
              <a:rPr lang="ru-RU" sz="2600" dirty="0">
                <a:hlinkClick r:id="rId4" tooltip="Храм"/>
              </a:rPr>
              <a:t>храму</a:t>
            </a:r>
            <a:r>
              <a:rPr lang="ru-RU" sz="2600" dirty="0"/>
              <a:t>. </a:t>
            </a:r>
            <a:r>
              <a:rPr lang="ru-RU" sz="2600" dirty="0" err="1"/>
              <a:t>Його</a:t>
            </a:r>
            <a:r>
              <a:rPr lang="ru-RU" sz="2600" dirty="0"/>
              <a:t> </a:t>
            </a:r>
            <a:r>
              <a:rPr lang="ru-RU" sz="2600" dirty="0" err="1"/>
              <a:t>спокійна</a:t>
            </a:r>
            <a:r>
              <a:rPr lang="ru-RU" sz="2600" dirty="0"/>
              <a:t> і </a:t>
            </a:r>
            <a:r>
              <a:rPr lang="ru-RU" sz="2600" dirty="0" err="1"/>
              <a:t>гармонійна</a:t>
            </a:r>
            <a:r>
              <a:rPr lang="ru-RU" sz="2600" dirty="0"/>
              <a:t> </a:t>
            </a:r>
            <a:r>
              <a:rPr lang="ru-RU" sz="2600" dirty="0" err="1"/>
              <a:t>побудова</a:t>
            </a:r>
            <a:r>
              <a:rPr lang="ru-RU" sz="2600" dirty="0"/>
              <a:t> — </a:t>
            </a:r>
            <a:r>
              <a:rPr lang="ru-RU" sz="2600" dirty="0" err="1"/>
              <a:t>ще</a:t>
            </a:r>
            <a:r>
              <a:rPr lang="ru-RU" sz="2600" dirty="0"/>
              <a:t> один </a:t>
            </a:r>
            <a:r>
              <a:rPr lang="ru-RU" sz="2600" dirty="0" err="1"/>
              <a:t>головний</a:t>
            </a:r>
            <a:r>
              <a:rPr lang="ru-RU" sz="2600" dirty="0"/>
              <a:t> персонаж </a:t>
            </a:r>
            <a:r>
              <a:rPr lang="ru-RU" sz="2600" dirty="0" err="1"/>
              <a:t>композиції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79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472"/>
    </mc:Choice>
    <mc:Fallback>
      <p:transition spd="slow" advTm="1647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260648"/>
            <a:ext cx="3857901" cy="2664295"/>
          </a:xfrm>
        </p:spPr>
        <p:txBody>
          <a:bodyPr/>
          <a:lstStyle/>
          <a:p>
            <a:r>
              <a:rPr lang="ru-RU" sz="3600" dirty="0"/>
              <a:t>Мадонна </a:t>
            </a:r>
            <a:r>
              <a:rPr lang="ru-RU" sz="3600" dirty="0" err="1"/>
              <a:t>Конестабіле</a:t>
            </a:r>
            <a:r>
              <a:rPr lang="ru-RU" sz="3600" dirty="0"/>
              <a:t>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1504</a:t>
            </a:r>
            <a:r>
              <a:rPr lang="ru-RU" sz="3600" dirty="0"/>
              <a:t>. </a:t>
            </a:r>
            <a:r>
              <a:rPr lang="ru-RU" sz="3600" dirty="0" err="1"/>
              <a:t>Ермітаж</a:t>
            </a:r>
            <a:r>
              <a:rPr lang="ru-RU" sz="3600" dirty="0"/>
              <a:t>. Санкт-Петербург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64" y="836712"/>
            <a:ext cx="4597374" cy="51125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6056" y="2852936"/>
            <a:ext cx="3411725" cy="2517289"/>
          </a:xfrm>
        </p:spPr>
        <p:txBody>
          <a:bodyPr>
            <a:noAutofit/>
          </a:bodyPr>
          <a:lstStyle/>
          <a:p>
            <a:r>
              <a:rPr lang="ru-RU" sz="2400" dirty="0"/>
              <a:t>«Мадонна </a:t>
            </a:r>
            <a:r>
              <a:rPr lang="ru-RU" sz="2400" dirty="0" err="1"/>
              <a:t>Конестабіле</a:t>
            </a:r>
            <a:r>
              <a:rPr lang="ru-RU" sz="2400" dirty="0"/>
              <a:t>» — </a:t>
            </a:r>
            <a:r>
              <a:rPr lang="ru-RU" sz="2400" dirty="0" err="1"/>
              <a:t>тондо</a:t>
            </a:r>
            <a:r>
              <a:rPr lang="ru-RU" sz="2400" dirty="0"/>
              <a:t>, </a:t>
            </a:r>
            <a:r>
              <a:rPr lang="ru-RU" sz="2400" dirty="0" err="1"/>
              <a:t>створене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зовсім</a:t>
            </a:r>
            <a:r>
              <a:rPr lang="ru-RU" sz="2400" dirty="0"/>
              <a:t> молодим і </a:t>
            </a:r>
            <a:r>
              <a:rPr lang="ru-RU" sz="2400" dirty="0" err="1"/>
              <a:t>несміливим</a:t>
            </a:r>
            <a:r>
              <a:rPr lang="ru-RU" sz="2400" dirty="0"/>
              <a:t> </a:t>
            </a:r>
            <a:r>
              <a:rPr lang="ru-RU" sz="2400" dirty="0" err="1"/>
              <a:t>майстром</a:t>
            </a:r>
            <a:r>
              <a:rPr lang="ru-RU" sz="2400" dirty="0"/>
              <a:t>. Картина </a:t>
            </a:r>
            <a:r>
              <a:rPr lang="ru-RU" sz="2400" dirty="0" err="1"/>
              <a:t>виконана</a:t>
            </a:r>
            <a:r>
              <a:rPr lang="ru-RU" sz="2400" dirty="0"/>
              <a:t> в </a:t>
            </a:r>
            <a:r>
              <a:rPr lang="ru-RU" sz="2400" dirty="0" err="1"/>
              <a:t>техніці</a:t>
            </a:r>
            <a:r>
              <a:rPr lang="ru-RU" sz="2400" dirty="0"/>
              <a:t> </a:t>
            </a:r>
            <a:r>
              <a:rPr lang="ru-RU" sz="2400" dirty="0" err="1"/>
              <a:t>темпери</a:t>
            </a:r>
            <a:r>
              <a:rPr lang="ru-RU" sz="2400" dirty="0"/>
              <a:t> і </a:t>
            </a:r>
            <a:r>
              <a:rPr lang="ru-RU" sz="2400" dirty="0" err="1"/>
              <a:t>досить</a:t>
            </a:r>
            <a:r>
              <a:rPr lang="ru-RU" sz="2400" dirty="0"/>
              <a:t> сильно </a:t>
            </a:r>
            <a:r>
              <a:rPr lang="ru-RU" sz="2400" dirty="0" err="1"/>
              <a:t>нагадує</a:t>
            </a:r>
            <a:r>
              <a:rPr lang="ru-RU" sz="2400" dirty="0"/>
              <a:t> </a:t>
            </a:r>
            <a:r>
              <a:rPr lang="ru-RU" sz="2400" dirty="0" err="1"/>
              <a:t>образи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десятками </a:t>
            </a:r>
            <a:r>
              <a:rPr lang="ru-RU" sz="2400" dirty="0" err="1"/>
              <a:t>випускали</a:t>
            </a:r>
            <a:r>
              <a:rPr lang="ru-RU" sz="2400" dirty="0"/>
              <a:t> з </a:t>
            </a:r>
            <a:r>
              <a:rPr lang="ru-RU" sz="2400" dirty="0" err="1"/>
              <a:t>майстерні</a:t>
            </a:r>
            <a:r>
              <a:rPr lang="ru-RU" sz="2400" dirty="0"/>
              <a:t> </a:t>
            </a:r>
            <a:r>
              <a:rPr lang="ru-RU" sz="2400" dirty="0" err="1"/>
              <a:t>Перуджино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028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90"/>
    </mc:Choice>
    <mc:Fallback>
      <p:transition spd="slow" advTm="1119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404664"/>
            <a:ext cx="4392488" cy="1440159"/>
          </a:xfrm>
        </p:spPr>
        <p:txBody>
          <a:bodyPr/>
          <a:lstStyle/>
          <a:p>
            <a:r>
              <a:rPr lang="ru-RU" dirty="0"/>
              <a:t>«Сон </a:t>
            </a:r>
            <a:r>
              <a:rPr lang="ru-RU" dirty="0" err="1"/>
              <a:t>лицаря</a:t>
            </a:r>
            <a:r>
              <a:rPr lang="ru-RU" dirty="0"/>
              <a:t>» (</a:t>
            </a:r>
            <a:r>
              <a:rPr lang="ru-RU" dirty="0" err="1"/>
              <a:t>Лицар</a:t>
            </a:r>
            <a:r>
              <a:rPr lang="ru-RU" dirty="0"/>
              <a:t> на </a:t>
            </a:r>
            <a:r>
              <a:rPr lang="ru-RU" dirty="0" err="1"/>
              <a:t>перетині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), </a:t>
            </a:r>
            <a:r>
              <a:rPr lang="ru-RU" dirty="0" err="1"/>
              <a:t>Національна</a:t>
            </a:r>
            <a:r>
              <a:rPr lang="ru-RU" dirty="0"/>
              <a:t> галерея (Лондон)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116388" cy="59046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3" y="1844824"/>
            <a:ext cx="4653702" cy="4392488"/>
          </a:xfrm>
        </p:spPr>
        <p:txBody>
          <a:bodyPr>
            <a:noAutofit/>
          </a:bodyPr>
          <a:lstStyle/>
          <a:p>
            <a:r>
              <a:rPr lang="ru-RU" sz="1800" dirty="0" err="1"/>
              <a:t>Значно</a:t>
            </a:r>
            <a:r>
              <a:rPr lang="ru-RU" sz="1800" dirty="0"/>
              <a:t> </a:t>
            </a:r>
            <a:r>
              <a:rPr lang="ru-RU" sz="1800" dirty="0" err="1"/>
              <a:t>більші</a:t>
            </a:r>
            <a:r>
              <a:rPr lang="ru-RU" sz="1800" dirty="0"/>
              <a:t> </a:t>
            </a:r>
            <a:r>
              <a:rPr lang="ru-RU" sz="1800" dirty="0" err="1"/>
              <a:t>завдання</a:t>
            </a:r>
            <a:r>
              <a:rPr lang="ru-RU" sz="1800" dirty="0"/>
              <a:t> поставив </a:t>
            </a:r>
            <a:r>
              <a:rPr lang="ru-RU" sz="1800" dirty="0" err="1"/>
              <a:t>митець</a:t>
            </a:r>
            <a:r>
              <a:rPr lang="ru-RU" sz="1800" dirty="0"/>
              <a:t> перед собою і </a:t>
            </a:r>
            <a:r>
              <a:rPr lang="ru-RU" sz="1800" dirty="0" err="1"/>
              <a:t>успішно</a:t>
            </a:r>
            <a:r>
              <a:rPr lang="ru-RU" sz="1800" dirty="0"/>
              <a:t> </a:t>
            </a:r>
            <a:r>
              <a:rPr lang="ru-RU" sz="1800" dirty="0" err="1"/>
              <a:t>розв'язав</a:t>
            </a:r>
            <a:r>
              <a:rPr lang="ru-RU" sz="1800" dirty="0"/>
              <a:t> в </a:t>
            </a:r>
            <a:r>
              <a:rPr lang="ru-RU" sz="1800" dirty="0" err="1"/>
              <a:t>композиції</a:t>
            </a:r>
            <a:r>
              <a:rPr lang="ru-RU" sz="1800" dirty="0"/>
              <a:t> «Сон </a:t>
            </a:r>
            <a:r>
              <a:rPr lang="ru-RU" sz="1800" dirty="0" err="1"/>
              <a:t>лицаря</a:t>
            </a:r>
            <a:r>
              <a:rPr lang="ru-RU" sz="1800" dirty="0"/>
              <a:t>» (</a:t>
            </a:r>
            <a:r>
              <a:rPr lang="ru-RU" sz="1800" dirty="0" err="1"/>
              <a:t>Лицар</a:t>
            </a:r>
            <a:r>
              <a:rPr lang="ru-RU" sz="1800" dirty="0"/>
              <a:t> на </a:t>
            </a:r>
            <a:r>
              <a:rPr lang="ru-RU" sz="1800" dirty="0" err="1"/>
              <a:t>перетині</a:t>
            </a:r>
            <a:r>
              <a:rPr lang="ru-RU" sz="1800" dirty="0"/>
              <a:t> </a:t>
            </a:r>
            <a:r>
              <a:rPr lang="ru-RU" sz="1800" dirty="0" err="1"/>
              <a:t>шляхів</a:t>
            </a:r>
            <a:r>
              <a:rPr lang="ru-RU" sz="1800" dirty="0"/>
              <a:t>). На </a:t>
            </a:r>
            <a:r>
              <a:rPr lang="ru-RU" sz="1800" dirty="0" err="1"/>
              <a:t>дорозі</a:t>
            </a:r>
            <a:r>
              <a:rPr lang="ru-RU" sz="1800" dirty="0"/>
              <a:t>, </a:t>
            </a:r>
            <a:r>
              <a:rPr lang="ru-RU" sz="1800" dirty="0" err="1"/>
              <a:t>майже</a:t>
            </a:r>
            <a:r>
              <a:rPr lang="ru-RU" sz="1800" dirty="0"/>
              <a:t> в </a:t>
            </a:r>
            <a:r>
              <a:rPr lang="ru-RU" sz="1800" dirty="0" err="1"/>
              <a:t>пилюці</a:t>
            </a:r>
            <a:r>
              <a:rPr lang="ru-RU" sz="1800" dirty="0"/>
              <a:t> </a:t>
            </a:r>
            <a:r>
              <a:rPr lang="ru-RU" sz="1800" dirty="0" err="1"/>
              <a:t>спокійно</a:t>
            </a:r>
            <a:r>
              <a:rPr lang="ru-RU" sz="1800" dirty="0"/>
              <a:t> і </a:t>
            </a:r>
            <a:r>
              <a:rPr lang="ru-RU" sz="1800" dirty="0" err="1"/>
              <a:t>зручно</a:t>
            </a:r>
            <a:r>
              <a:rPr lang="ru-RU" sz="1800" dirty="0"/>
              <a:t> </a:t>
            </a:r>
            <a:r>
              <a:rPr lang="ru-RU" sz="1800" dirty="0" err="1"/>
              <a:t>розмістився</a:t>
            </a:r>
            <a:r>
              <a:rPr lang="ru-RU" sz="1800" dirty="0"/>
              <a:t> </a:t>
            </a:r>
            <a:r>
              <a:rPr lang="ru-RU" sz="1800" dirty="0" err="1"/>
              <a:t>молодий</a:t>
            </a:r>
            <a:r>
              <a:rPr lang="ru-RU" sz="1800" dirty="0"/>
              <a:t> </a:t>
            </a:r>
            <a:r>
              <a:rPr lang="ru-RU" sz="1800" dirty="0" err="1"/>
              <a:t>лицар</a:t>
            </a:r>
            <a:r>
              <a:rPr lang="ru-RU" sz="1800" dirty="0"/>
              <a:t>-юнак.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чи</a:t>
            </a:r>
            <a:r>
              <a:rPr lang="ru-RU" sz="1800" dirty="0"/>
              <a:t> то заснув, </a:t>
            </a:r>
            <a:r>
              <a:rPr lang="ru-RU" sz="1800" dirty="0" err="1"/>
              <a:t>чи</a:t>
            </a:r>
            <a:r>
              <a:rPr lang="ru-RU" sz="1800" dirty="0"/>
              <a:t> то </a:t>
            </a:r>
            <a:r>
              <a:rPr lang="ru-RU" sz="1800" dirty="0" err="1"/>
              <a:t>замріяв</a:t>
            </a:r>
            <a:r>
              <a:rPr lang="ru-RU" sz="1800" dirty="0"/>
              <a:t>, і перед </a:t>
            </a:r>
            <a:r>
              <a:rPr lang="ru-RU" sz="1800" dirty="0" err="1"/>
              <a:t>його</a:t>
            </a:r>
            <a:r>
              <a:rPr lang="ru-RU" sz="1800" dirty="0"/>
              <a:t> </a:t>
            </a:r>
            <a:r>
              <a:rPr lang="ru-RU" sz="1800" dirty="0" err="1"/>
              <a:t>внутрішнім</a:t>
            </a:r>
            <a:r>
              <a:rPr lang="ru-RU" sz="1800" dirty="0"/>
              <a:t> </a:t>
            </a:r>
            <a:r>
              <a:rPr lang="ru-RU" sz="1800" dirty="0" err="1"/>
              <a:t>зором</a:t>
            </a:r>
            <a:r>
              <a:rPr lang="ru-RU" sz="1800" dirty="0"/>
              <a:t> предстали </a:t>
            </a:r>
            <a:r>
              <a:rPr lang="ru-RU" sz="1800" dirty="0" err="1"/>
              <a:t>дві</a:t>
            </a:r>
            <a:r>
              <a:rPr lang="ru-RU" sz="1800" dirty="0"/>
              <a:t> </a:t>
            </a:r>
            <a:r>
              <a:rPr lang="ru-RU" sz="1800" dirty="0" err="1"/>
              <a:t>привабливі</a:t>
            </a:r>
            <a:r>
              <a:rPr lang="ru-RU" sz="1800" dirty="0"/>
              <a:t> </a:t>
            </a:r>
            <a:r>
              <a:rPr lang="ru-RU" sz="1800" dirty="0" err="1"/>
              <a:t>жіночі</a:t>
            </a:r>
            <a:r>
              <a:rPr lang="ru-RU" sz="1800" dirty="0"/>
              <a:t> </a:t>
            </a:r>
            <a:r>
              <a:rPr lang="ru-RU" sz="1800" dirty="0" err="1"/>
              <a:t>постаті</a:t>
            </a:r>
            <a:r>
              <a:rPr lang="ru-RU" sz="1800" dirty="0"/>
              <a:t> — </a:t>
            </a:r>
            <a:r>
              <a:rPr lang="ru-RU" sz="1800" dirty="0" err="1"/>
              <a:t>гарненька</a:t>
            </a:r>
            <a:r>
              <a:rPr lang="ru-RU" sz="1800" dirty="0"/>
              <a:t> </a:t>
            </a:r>
            <a:r>
              <a:rPr lang="ru-RU" sz="1800" dirty="0" err="1"/>
              <a:t>Насолода</a:t>
            </a:r>
            <a:r>
              <a:rPr lang="ru-RU" sz="1800" dirty="0"/>
              <a:t> з </a:t>
            </a:r>
            <a:r>
              <a:rPr lang="ru-RU" sz="1800" dirty="0" err="1"/>
              <a:t>квітами</a:t>
            </a:r>
            <a:r>
              <a:rPr lang="ru-RU" sz="1800" dirty="0"/>
              <a:t> і </a:t>
            </a:r>
            <a:r>
              <a:rPr lang="ru-RU" sz="1800" dirty="0" err="1"/>
              <a:t>серйозна</a:t>
            </a:r>
            <a:r>
              <a:rPr lang="ru-RU" sz="1800" dirty="0"/>
              <a:t> </a:t>
            </a:r>
            <a:r>
              <a:rPr lang="ru-RU" sz="1800" dirty="0" err="1"/>
              <a:t>Доброчинність</a:t>
            </a:r>
            <a:r>
              <a:rPr lang="ru-RU" sz="1800" dirty="0"/>
              <a:t> з мечем і книгою. Юнак-</a:t>
            </a:r>
            <a:r>
              <a:rPr lang="ru-RU" sz="1800" dirty="0" err="1"/>
              <a:t>лицар</a:t>
            </a:r>
            <a:r>
              <a:rPr lang="ru-RU" sz="1800" dirty="0"/>
              <a:t> </a:t>
            </a:r>
            <a:r>
              <a:rPr lang="ru-RU" sz="1800" dirty="0" err="1"/>
              <a:t>ще</a:t>
            </a:r>
            <a:r>
              <a:rPr lang="ru-RU" sz="1800" dirty="0"/>
              <a:t> </a:t>
            </a:r>
            <a:r>
              <a:rPr lang="ru-RU" sz="1800" dirty="0" err="1"/>
              <a:t>перебуває</a:t>
            </a:r>
            <a:r>
              <a:rPr lang="ru-RU" sz="1800" dirty="0"/>
              <a:t> в </a:t>
            </a:r>
            <a:r>
              <a:rPr lang="ru-RU" sz="1800" dirty="0" err="1"/>
              <a:t>скутому</a:t>
            </a:r>
            <a:r>
              <a:rPr lang="ru-RU" sz="1800" dirty="0"/>
              <a:t> </a:t>
            </a:r>
            <a:r>
              <a:rPr lang="ru-RU" sz="1800" dirty="0" err="1"/>
              <a:t>стані</a:t>
            </a:r>
            <a:r>
              <a:rPr lang="ru-RU" sz="1800" dirty="0"/>
              <a:t>, але </a:t>
            </a:r>
            <a:r>
              <a:rPr lang="ru-RU" sz="1800" dirty="0" err="1">
                <a:hlinkClick r:id="rId3" tooltip="Жереб"/>
              </a:rPr>
              <a:t>жереб</a:t>
            </a:r>
            <a:r>
              <a:rPr lang="ru-RU" sz="1800" dirty="0"/>
              <a:t> </a:t>
            </a:r>
            <a:r>
              <a:rPr lang="ru-RU" sz="1800" dirty="0" err="1"/>
              <a:t>вже</a:t>
            </a:r>
            <a:r>
              <a:rPr lang="ru-RU" sz="1800" dirty="0"/>
              <a:t> </a:t>
            </a:r>
            <a:r>
              <a:rPr lang="ru-RU" sz="1800" dirty="0" err="1"/>
              <a:t>кинутий</a:t>
            </a:r>
            <a:r>
              <a:rPr lang="ru-RU" sz="1800" dirty="0"/>
              <a:t>. І </a:t>
            </a:r>
            <a:r>
              <a:rPr lang="ru-RU" sz="1800" dirty="0" err="1"/>
              <a:t>йому</a:t>
            </a:r>
            <a:r>
              <a:rPr lang="ru-RU" sz="1800" dirty="0"/>
              <a:t> </a:t>
            </a:r>
            <a:r>
              <a:rPr lang="ru-RU" sz="1800" dirty="0" err="1"/>
              <a:t>обов'язково</a:t>
            </a:r>
            <a:r>
              <a:rPr lang="ru-RU" sz="1800" dirty="0"/>
              <a:t> треба обрати </a:t>
            </a:r>
            <a:r>
              <a:rPr lang="ru-RU" sz="1800" dirty="0" err="1"/>
              <a:t>життєвий</a:t>
            </a:r>
            <a:r>
              <a:rPr lang="ru-RU" sz="1800" dirty="0"/>
              <a:t> шлях —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життя</a:t>
            </a:r>
            <a:r>
              <a:rPr lang="ru-RU" sz="1800" dirty="0"/>
              <a:t>, </a:t>
            </a:r>
            <a:r>
              <a:rPr lang="ru-RU" sz="1800" dirty="0" err="1"/>
              <a:t>витрачене</a:t>
            </a:r>
            <a:r>
              <a:rPr lang="ru-RU" sz="1800" dirty="0"/>
              <a:t> на насолоди, </a:t>
            </a:r>
            <a:r>
              <a:rPr lang="ru-RU" sz="1800" dirty="0" err="1"/>
              <a:t>або</a:t>
            </a:r>
            <a:r>
              <a:rPr lang="ru-RU" sz="1800" dirty="0"/>
              <a:t> нелегкий шлях </a:t>
            </a:r>
            <a:r>
              <a:rPr lang="ru-RU" sz="1800" dirty="0" err="1"/>
              <a:t>подолання</a:t>
            </a:r>
            <a:r>
              <a:rPr lang="ru-RU" sz="1800" dirty="0"/>
              <a:t> </a:t>
            </a:r>
            <a:r>
              <a:rPr lang="ru-RU" sz="1800" dirty="0" err="1"/>
              <a:t>перешкод</a:t>
            </a:r>
            <a:r>
              <a:rPr lang="ru-RU" sz="1800" dirty="0"/>
              <a:t>, </a:t>
            </a:r>
            <a:r>
              <a:rPr lang="ru-RU" sz="1800" dirty="0" err="1"/>
              <a:t>уславлених</a:t>
            </a:r>
            <a:r>
              <a:rPr lang="ru-RU" sz="1800" dirty="0"/>
              <a:t> </a:t>
            </a:r>
            <a:r>
              <a:rPr lang="ru-RU" sz="1800" dirty="0" err="1"/>
              <a:t>вчинків</a:t>
            </a:r>
            <a:r>
              <a:rPr lang="ru-RU" sz="1800" dirty="0"/>
              <a:t> і </a:t>
            </a:r>
            <a:r>
              <a:rPr lang="ru-RU" sz="1800" dirty="0" err="1"/>
              <a:t>праці</a:t>
            </a:r>
            <a:r>
              <a:rPr lang="ru-RU" sz="1800" dirty="0"/>
              <a:t>, яку </a:t>
            </a:r>
            <a:r>
              <a:rPr lang="ru-RU" sz="1800" dirty="0" err="1"/>
              <a:t>уособлюють</a:t>
            </a:r>
            <a:r>
              <a:rPr lang="ru-RU" sz="1800" dirty="0"/>
              <a:t> </a:t>
            </a:r>
            <a:r>
              <a:rPr lang="ru-RU" sz="1800" dirty="0">
                <a:hlinkClick r:id="rId4" tooltip="Меч"/>
              </a:rPr>
              <a:t>меч</a:t>
            </a:r>
            <a:r>
              <a:rPr lang="ru-RU" sz="1800" dirty="0"/>
              <a:t> і </a:t>
            </a:r>
            <a:r>
              <a:rPr lang="ru-RU" sz="1800" dirty="0">
                <a:hlinkClick r:id="rId5" tooltip="Книга"/>
              </a:rPr>
              <a:t>книга</a:t>
            </a:r>
            <a:r>
              <a:rPr lang="ru-RU" sz="1800" dirty="0"/>
              <a:t> </a:t>
            </a:r>
            <a:r>
              <a:rPr lang="ru-RU" sz="1800" dirty="0" err="1"/>
              <a:t>серйозної</a:t>
            </a:r>
            <a:r>
              <a:rPr lang="ru-RU" sz="1800" dirty="0"/>
              <a:t> </a:t>
            </a:r>
            <a:r>
              <a:rPr lang="ru-RU" sz="1800" dirty="0" err="1"/>
              <a:t>Доброчинністі</a:t>
            </a:r>
            <a:r>
              <a:rPr lang="ru-RU" sz="1800" dirty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0517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10"/>
    </mc:Choice>
    <mc:Fallback>
      <p:transition spd="slow" advTm="2571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4713" cy="1152128"/>
          </a:xfrm>
        </p:spPr>
        <p:txBody>
          <a:bodyPr/>
          <a:lstStyle/>
          <a:p>
            <a:r>
              <a:rPr lang="uk-UA" sz="6600" dirty="0" smtClean="0"/>
              <a:t>Рафаель портретист</a:t>
            </a:r>
            <a:endParaRPr lang="ru-RU" sz="6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132856"/>
            <a:ext cx="8280920" cy="3600400"/>
          </a:xfrm>
        </p:spPr>
        <p:txBody>
          <a:bodyPr>
            <a:normAutofit/>
          </a:bodyPr>
          <a:lstStyle/>
          <a:p>
            <a:r>
              <a:rPr lang="ru-RU" sz="2400" dirty="0" err="1"/>
              <a:t>Серед</a:t>
            </a:r>
            <a:r>
              <a:rPr lang="ru-RU" sz="2400" dirty="0"/>
              <a:t> перших </a:t>
            </a:r>
            <a:r>
              <a:rPr lang="ru-RU" sz="2400" dirty="0" err="1"/>
              <a:t>портретних</a:t>
            </a:r>
            <a:r>
              <a:rPr lang="ru-RU" sz="2400" dirty="0"/>
              <a:t> </a:t>
            </a:r>
            <a:r>
              <a:rPr lang="ru-RU" sz="2400" dirty="0" err="1"/>
              <a:t>зображень</a:t>
            </a:r>
            <a:r>
              <a:rPr lang="ru-RU" sz="2400" dirty="0"/>
              <a:t> художника — </a:t>
            </a:r>
            <a:r>
              <a:rPr lang="ru-RU" sz="2400" dirty="0" err="1"/>
              <a:t>портрети</a:t>
            </a:r>
            <a:r>
              <a:rPr lang="ru-RU" sz="2400" dirty="0"/>
              <a:t> </a:t>
            </a:r>
            <a:r>
              <a:rPr lang="ru-RU" sz="2400" dirty="0" err="1"/>
              <a:t>Аджело</a:t>
            </a:r>
            <a:r>
              <a:rPr lang="ru-RU" sz="2400" dirty="0"/>
              <a:t> та </a:t>
            </a:r>
            <a:r>
              <a:rPr lang="ru-RU" sz="2400" dirty="0" err="1"/>
              <a:t>Маддалени</a:t>
            </a:r>
            <a:r>
              <a:rPr lang="ru-RU" sz="2400" dirty="0"/>
              <a:t> </a:t>
            </a:r>
            <a:r>
              <a:rPr lang="ru-RU" sz="2400" dirty="0" err="1"/>
              <a:t>Доні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подав </a:t>
            </a:r>
            <a:r>
              <a:rPr lang="ru-RU" sz="2400" dirty="0" err="1"/>
              <a:t>подружжя</a:t>
            </a:r>
            <a:r>
              <a:rPr lang="ru-RU" sz="2400" dirty="0"/>
              <a:t> на </a:t>
            </a:r>
            <a:r>
              <a:rPr lang="ru-RU" sz="2400" dirty="0" err="1"/>
              <a:t>тлі</a:t>
            </a:r>
            <a:r>
              <a:rPr lang="ru-RU" sz="2400" dirty="0"/>
              <a:t> далекого пейзажа. </a:t>
            </a:r>
            <a:r>
              <a:rPr lang="ru-RU" sz="2400" dirty="0" err="1"/>
              <a:t>Позування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довгим</a:t>
            </a:r>
            <a:r>
              <a:rPr lang="ru-RU" sz="2400" dirty="0"/>
              <a:t>, тому </a:t>
            </a:r>
            <a:r>
              <a:rPr lang="ru-RU" sz="2400" dirty="0" err="1"/>
              <a:t>вимога</a:t>
            </a:r>
            <a:r>
              <a:rPr lang="ru-RU" sz="2400" dirty="0"/>
              <a:t> </a:t>
            </a:r>
            <a:r>
              <a:rPr lang="ru-RU" sz="2400" dirty="0" err="1"/>
              <a:t>довго</a:t>
            </a:r>
            <a:r>
              <a:rPr lang="ru-RU" sz="2400" dirty="0"/>
              <a:t> </a:t>
            </a:r>
            <a:r>
              <a:rPr lang="ru-RU" sz="2400" dirty="0" err="1"/>
              <a:t>сидіти</a:t>
            </a:r>
            <a:r>
              <a:rPr lang="ru-RU" sz="2400" dirty="0"/>
              <a:t> без </a:t>
            </a:r>
            <a:r>
              <a:rPr lang="ru-RU" sz="2400" dirty="0" err="1"/>
              <a:t>рухів</a:t>
            </a:r>
            <a:r>
              <a:rPr lang="ru-RU" sz="2400" dirty="0"/>
              <a:t> </a:t>
            </a:r>
            <a:r>
              <a:rPr lang="ru-RU" sz="2400" dirty="0" err="1"/>
              <a:t>відбилася</a:t>
            </a:r>
            <a:r>
              <a:rPr lang="ru-RU" sz="2400" dirty="0"/>
              <a:t> </a:t>
            </a:r>
            <a:r>
              <a:rPr lang="ru-RU" sz="2400" dirty="0" err="1"/>
              <a:t>відвертою</a:t>
            </a:r>
            <a:r>
              <a:rPr lang="ru-RU" sz="2400" dirty="0"/>
              <a:t> </a:t>
            </a:r>
            <a:r>
              <a:rPr lang="ru-RU" sz="2400" dirty="0" err="1"/>
              <a:t>нудьгою</a:t>
            </a:r>
            <a:r>
              <a:rPr lang="ru-RU" sz="2400" dirty="0"/>
              <a:t> на </a:t>
            </a:r>
            <a:r>
              <a:rPr lang="ru-RU" sz="2400" dirty="0" err="1"/>
              <a:t>обличчі</a:t>
            </a:r>
            <a:r>
              <a:rPr lang="ru-RU" sz="2400" dirty="0"/>
              <a:t> </a:t>
            </a:r>
            <a:r>
              <a:rPr lang="ru-RU" sz="2400" dirty="0" err="1"/>
              <a:t>Маддалени</a:t>
            </a:r>
            <a:r>
              <a:rPr lang="ru-RU" sz="2400" dirty="0"/>
              <a:t> </a:t>
            </a:r>
            <a:r>
              <a:rPr lang="ru-RU" sz="2400" dirty="0" err="1"/>
              <a:t>Доні</a:t>
            </a:r>
            <a:r>
              <a:rPr lang="ru-RU" sz="2400" dirty="0"/>
              <a:t>. </a:t>
            </a:r>
            <a:r>
              <a:rPr lang="ru-RU" sz="2400" dirty="0" err="1"/>
              <a:t>Молодий</a:t>
            </a:r>
            <a:r>
              <a:rPr lang="ru-RU" sz="2400" dirty="0"/>
              <a:t> художник </a:t>
            </a:r>
            <a:r>
              <a:rPr lang="ru-RU" sz="2400" dirty="0" err="1"/>
              <a:t>старанно</a:t>
            </a:r>
            <a:r>
              <a:rPr lang="ru-RU" sz="2400" dirty="0"/>
              <a:t> </a:t>
            </a:r>
            <a:r>
              <a:rPr lang="ru-RU" sz="2400" dirty="0" err="1"/>
              <a:t>відтворив</a:t>
            </a:r>
            <a:r>
              <a:rPr lang="ru-RU" sz="2400" dirty="0"/>
              <a:t> каблучки на руках Анджело </a:t>
            </a:r>
            <a:r>
              <a:rPr lang="ru-RU" sz="2400" dirty="0" err="1"/>
              <a:t>чи</a:t>
            </a:r>
            <a:r>
              <a:rPr lang="ru-RU" sz="2400" dirty="0"/>
              <a:t> </a:t>
            </a:r>
            <a:r>
              <a:rPr lang="ru-RU" sz="2400" dirty="0" err="1"/>
              <a:t>ювелірну</a:t>
            </a:r>
            <a:r>
              <a:rPr lang="ru-RU" sz="2400" dirty="0"/>
              <a:t> прикрасу з великою </a:t>
            </a:r>
            <a:r>
              <a:rPr lang="ru-RU" sz="2400" dirty="0" err="1"/>
              <a:t>перлиною</a:t>
            </a:r>
            <a:r>
              <a:rPr lang="ru-RU" sz="2400" dirty="0"/>
              <a:t> на </a:t>
            </a:r>
            <a:r>
              <a:rPr lang="ru-RU" sz="2400" dirty="0" err="1"/>
              <a:t>Маддалені</a:t>
            </a:r>
            <a:r>
              <a:rPr lang="ru-RU" sz="2400" dirty="0"/>
              <a:t>,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коштовне</a:t>
            </a:r>
            <a:r>
              <a:rPr lang="ru-RU" sz="2400" dirty="0"/>
              <a:t> </a:t>
            </a:r>
            <a:r>
              <a:rPr lang="ru-RU" sz="2400" dirty="0" err="1"/>
              <a:t>вбрання</a:t>
            </a:r>
            <a:r>
              <a:rPr lang="ru-RU" sz="2400" dirty="0"/>
              <a:t> </a:t>
            </a:r>
            <a:r>
              <a:rPr lang="ru-RU" sz="2400" dirty="0" err="1"/>
              <a:t>червону</a:t>
            </a:r>
            <a:r>
              <a:rPr lang="ru-RU" sz="2400" dirty="0"/>
              <a:t> </a:t>
            </a:r>
            <a:r>
              <a:rPr lang="ru-RU" sz="2400" dirty="0" err="1"/>
              <a:t>сукню</a:t>
            </a:r>
            <a:r>
              <a:rPr lang="ru-RU" sz="2400" dirty="0"/>
              <a:t>, </a:t>
            </a:r>
            <a:r>
              <a:rPr lang="ru-RU" sz="2400" dirty="0" err="1"/>
              <a:t>сині</a:t>
            </a:r>
            <a:r>
              <a:rPr lang="ru-RU" sz="2400" dirty="0"/>
              <a:t> рукава, </a:t>
            </a:r>
            <a:r>
              <a:rPr lang="ru-RU" sz="2400" dirty="0" err="1"/>
              <a:t>прозору</a:t>
            </a:r>
            <a:r>
              <a:rPr lang="ru-RU" sz="2400" dirty="0"/>
              <a:t> </a:t>
            </a:r>
            <a:r>
              <a:rPr lang="ru-RU" sz="2400" dirty="0" err="1"/>
              <a:t>хустку</a:t>
            </a:r>
            <a:r>
              <a:rPr lang="ru-RU" sz="2400" dirty="0"/>
              <a:t> на плечах. Але </a:t>
            </a:r>
            <a:r>
              <a:rPr lang="ru-RU" sz="2400" dirty="0" err="1"/>
              <a:t>психологічний</a:t>
            </a:r>
            <a:r>
              <a:rPr lang="ru-RU" sz="2400" dirty="0"/>
              <a:t> стан </a:t>
            </a:r>
            <a:r>
              <a:rPr lang="ru-RU" sz="2400" dirty="0" err="1"/>
              <a:t>персонажів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мало </a:t>
            </a:r>
            <a:r>
              <a:rPr lang="ru-RU" sz="2400" dirty="0" err="1"/>
              <a:t>відтворений</a:t>
            </a:r>
            <a:r>
              <a:rPr lang="ru-RU" sz="2400" dirty="0"/>
              <a:t> в портретах.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2926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06"/>
    </mc:Choice>
    <mc:Fallback>
      <p:transition spd="slow" advTm="20306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99592" y="620688"/>
            <a:ext cx="3442446" cy="1224136"/>
          </a:xfrm>
        </p:spPr>
        <p:txBody>
          <a:bodyPr>
            <a:normAutofit fontScale="92500"/>
          </a:bodyPr>
          <a:lstStyle/>
          <a:p>
            <a:r>
              <a:rPr lang="ru-RU" i="1" dirty="0"/>
              <a:t>Портрет </a:t>
            </a:r>
            <a:r>
              <a:rPr lang="ru-RU" i="1" dirty="0" err="1"/>
              <a:t>Маддалени</a:t>
            </a:r>
            <a:r>
              <a:rPr lang="ru-RU" i="1" dirty="0"/>
              <a:t> </a:t>
            </a:r>
            <a:r>
              <a:rPr lang="ru-RU" i="1" dirty="0" err="1"/>
              <a:t>Доні</a:t>
            </a:r>
            <a:r>
              <a:rPr lang="ru-RU" i="1" dirty="0"/>
              <a:t>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1506. </a:t>
            </a:r>
            <a:r>
              <a:rPr lang="ru-RU" dirty="0" smtClean="0"/>
              <a:t>Галерея </a:t>
            </a:r>
            <a:r>
              <a:rPr lang="ru-RU" dirty="0" err="1"/>
              <a:t>Палатіна</a:t>
            </a:r>
            <a:r>
              <a:rPr lang="ru-RU" dirty="0"/>
              <a:t>. </a:t>
            </a:r>
            <a:r>
              <a:rPr lang="ru-RU" dirty="0" err="1"/>
              <a:t>Флоренція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22" y="2132856"/>
            <a:ext cx="3060613" cy="4439002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32040" y="692696"/>
            <a:ext cx="3447288" cy="1594472"/>
          </a:xfrm>
        </p:spPr>
        <p:txBody>
          <a:bodyPr>
            <a:noAutofit/>
          </a:bodyPr>
          <a:lstStyle/>
          <a:p>
            <a:r>
              <a:rPr lang="ru-RU" sz="2200" i="1" dirty="0"/>
              <a:t>Портрет Анджело </a:t>
            </a:r>
            <a:r>
              <a:rPr lang="ru-RU" sz="2200" i="1" dirty="0" err="1"/>
              <a:t>Доні</a:t>
            </a:r>
            <a:r>
              <a:rPr lang="ru-RU" sz="2200" dirty="0"/>
              <a:t>. </a:t>
            </a:r>
            <a:endParaRPr lang="ru-RU" sz="2200" dirty="0" smtClean="0"/>
          </a:p>
          <a:p>
            <a:r>
              <a:rPr lang="ru-RU" sz="2200" dirty="0" smtClean="0"/>
              <a:t>1506</a:t>
            </a:r>
            <a:r>
              <a:rPr lang="ru-RU" sz="2200" dirty="0"/>
              <a:t>. Галерея </a:t>
            </a:r>
            <a:r>
              <a:rPr lang="ru-RU" sz="2200" dirty="0" err="1"/>
              <a:t>Палатина</a:t>
            </a:r>
            <a:r>
              <a:rPr lang="ru-RU" sz="2200" dirty="0" smtClean="0"/>
              <a:t>.</a:t>
            </a:r>
            <a:r>
              <a:rPr lang="ru-RU" sz="2200" dirty="0"/>
              <a:t> </a:t>
            </a:r>
            <a:r>
              <a:rPr lang="ru-RU" sz="2200" dirty="0" err="1"/>
              <a:t>Флоренція</a:t>
            </a:r>
            <a:endParaRPr lang="ru-RU" sz="2200" dirty="0"/>
          </a:p>
          <a:p>
            <a:endParaRPr lang="ru-RU" sz="22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456384" cy="4420016"/>
          </a:xfrm>
        </p:spPr>
      </p:pic>
    </p:spTree>
    <p:extLst>
      <p:ext uri="{BB962C8B-B14F-4D97-AF65-F5344CB8AC3E}">
        <p14:creationId xmlns:p14="http://schemas.microsoft.com/office/powerpoint/2010/main" val="279801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55"/>
    </mc:Choice>
    <mc:Fallback>
      <p:transition spd="slow" advTm="735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124744"/>
            <a:ext cx="3658470" cy="658368"/>
          </a:xfrm>
        </p:spPr>
        <p:txBody>
          <a:bodyPr>
            <a:noAutofit/>
          </a:bodyPr>
          <a:lstStyle/>
          <a:p>
            <a:r>
              <a:rPr lang="ru-RU" dirty="0"/>
              <a:t>Донна </a:t>
            </a:r>
            <a:r>
              <a:rPr lang="ru-RU" dirty="0" err="1"/>
              <a:t>Велата</a:t>
            </a:r>
            <a:r>
              <a:rPr lang="ru-RU" dirty="0"/>
              <a:t>, сеньора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покривалом</a:t>
            </a:r>
            <a:r>
              <a:rPr lang="ru-RU" dirty="0"/>
              <a:t>, Палаццо </a:t>
            </a:r>
            <a:r>
              <a:rPr lang="ru-RU" dirty="0" err="1"/>
              <a:t>Пітті</a:t>
            </a:r>
            <a:r>
              <a:rPr lang="ru-RU" dirty="0"/>
              <a:t>, </a:t>
            </a:r>
            <a:r>
              <a:rPr lang="ru-RU" dirty="0" err="1"/>
              <a:t>Флоренція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1" y="1988840"/>
            <a:ext cx="3563991" cy="475252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32040" y="1124744"/>
            <a:ext cx="3447288" cy="658368"/>
          </a:xfrm>
        </p:spPr>
        <p:txBody>
          <a:bodyPr>
            <a:noAutofit/>
          </a:bodyPr>
          <a:lstStyle/>
          <a:p>
            <a:r>
              <a:rPr lang="ru-RU" dirty="0"/>
              <a:t>Портрет </a:t>
            </a:r>
            <a:r>
              <a:rPr lang="ru-RU" dirty="0" err="1"/>
              <a:t>Балтазара</a:t>
            </a:r>
            <a:r>
              <a:rPr lang="ru-RU" dirty="0"/>
              <a:t> </a:t>
            </a:r>
            <a:r>
              <a:rPr lang="ru-RU" dirty="0" err="1"/>
              <a:t>Кастильоне</a:t>
            </a:r>
            <a:r>
              <a:rPr lang="ru-RU" dirty="0"/>
              <a:t>. 1514-1515. Лувр, Париж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060848"/>
            <a:ext cx="3644323" cy="4680520"/>
          </a:xfrm>
        </p:spPr>
      </p:pic>
    </p:spTree>
    <p:extLst>
      <p:ext uri="{BB962C8B-B14F-4D97-AF65-F5344CB8AC3E}">
        <p14:creationId xmlns:p14="http://schemas.microsoft.com/office/powerpoint/2010/main" val="485665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61"/>
    </mc:Choice>
    <mc:Fallback>
      <p:transition spd="slow" advTm="906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54713" cy="1910716"/>
          </a:xfrm>
        </p:spPr>
        <p:txBody>
          <a:bodyPr/>
          <a:lstStyle/>
          <a:p>
            <a:r>
              <a:rPr lang="ru-RU" dirty="0" err="1"/>
              <a:t>Мадонни</a:t>
            </a:r>
            <a:r>
              <a:rPr lang="ru-RU" dirty="0"/>
              <a:t> </a:t>
            </a:r>
            <a:r>
              <a:rPr lang="ru-RU" dirty="0" err="1"/>
              <a:t>пензля</a:t>
            </a:r>
            <a:r>
              <a:rPr lang="ru-RU" dirty="0"/>
              <a:t> </a:t>
            </a:r>
            <a:r>
              <a:rPr lang="ru-RU" dirty="0" err="1"/>
              <a:t>Рафаєля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16832"/>
            <a:ext cx="8352928" cy="1500187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Твори </a:t>
            </a:r>
            <a:r>
              <a:rPr lang="ru-RU" sz="2800" dirty="0" err="1"/>
              <a:t>Рафаеля</a:t>
            </a:r>
            <a:r>
              <a:rPr lang="ru-RU" sz="2800" dirty="0"/>
              <a:t> </a:t>
            </a:r>
            <a:r>
              <a:rPr lang="ru-RU" sz="2800" dirty="0" err="1"/>
              <a:t>зображають</a:t>
            </a:r>
            <a:r>
              <a:rPr lang="ru-RU" sz="2800" dirty="0"/>
              <a:t> </a:t>
            </a:r>
            <a:r>
              <a:rPr lang="ru-RU" sz="2800" dirty="0" err="1"/>
              <a:t>переважно</a:t>
            </a:r>
            <a:r>
              <a:rPr lang="ru-RU" sz="2800" dirty="0"/>
              <a:t> Мадонн, </a:t>
            </a:r>
            <a:r>
              <a:rPr lang="ru-RU" sz="2800" dirty="0" err="1"/>
              <a:t>яких</a:t>
            </a:r>
            <a:r>
              <a:rPr lang="ru-RU" sz="2800" dirty="0"/>
              <a:t> художник </a:t>
            </a:r>
            <a:r>
              <a:rPr lang="ru-RU" sz="2800" dirty="0" err="1"/>
              <a:t>малював</a:t>
            </a:r>
            <a:r>
              <a:rPr lang="ru-RU" sz="2800" dirty="0"/>
              <a:t> </a:t>
            </a:r>
            <a:r>
              <a:rPr lang="ru-RU" sz="2800" dirty="0" err="1"/>
              <a:t>поетично</a:t>
            </a:r>
            <a:r>
              <a:rPr lang="ru-RU" sz="2800" dirty="0"/>
              <a:t> і </a:t>
            </a:r>
            <a:r>
              <a:rPr lang="ru-RU" sz="2800" dirty="0" err="1"/>
              <a:t>водночас</a:t>
            </a:r>
            <a:r>
              <a:rPr lang="ru-RU" sz="2800" dirty="0"/>
              <a:t> просто за </a:t>
            </a:r>
            <a:r>
              <a:rPr lang="ru-RU" sz="2800" dirty="0" err="1"/>
              <a:t>своєю</a:t>
            </a:r>
            <a:r>
              <a:rPr lang="ru-RU" sz="2800" dirty="0"/>
              <a:t> </a:t>
            </a:r>
            <a:r>
              <a:rPr lang="ru-RU" sz="2800" dirty="0" err="1"/>
              <a:t>композицією</a:t>
            </a:r>
            <a:r>
              <a:rPr lang="ru-RU" sz="2800" dirty="0"/>
              <a:t>. </a:t>
            </a:r>
            <a:r>
              <a:rPr lang="ru-RU" sz="2800" dirty="0" err="1"/>
              <a:t>Ні</a:t>
            </a:r>
            <a:r>
              <a:rPr lang="ru-RU" sz="2800" dirty="0"/>
              <a:t> до </a:t>
            </a:r>
            <a:r>
              <a:rPr lang="ru-RU" sz="2800" dirty="0" err="1"/>
              <a:t>ні</a:t>
            </a:r>
            <a:r>
              <a:rPr lang="ru-RU" sz="2800" dirty="0"/>
              <a:t>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Рафаеля</a:t>
            </a:r>
            <a:r>
              <a:rPr lang="ru-RU" sz="2800" dirty="0"/>
              <a:t> </a:t>
            </a:r>
            <a:r>
              <a:rPr lang="ru-RU" sz="2800" dirty="0" err="1"/>
              <a:t>жоден</a:t>
            </a:r>
            <a:r>
              <a:rPr lang="ru-RU" sz="2800" dirty="0"/>
              <a:t> художник не </a:t>
            </a:r>
            <a:r>
              <a:rPr lang="ru-RU" sz="2800" dirty="0" err="1"/>
              <a:t>спромігся</a:t>
            </a:r>
            <a:r>
              <a:rPr lang="ru-RU" sz="2800" dirty="0"/>
              <a:t> </a:t>
            </a:r>
            <a:r>
              <a:rPr lang="ru-RU" sz="2800" dirty="0" err="1"/>
              <a:t>створити</a:t>
            </a:r>
            <a:r>
              <a:rPr lang="ru-RU" sz="2800" dirty="0"/>
              <a:t> </a:t>
            </a:r>
            <a:r>
              <a:rPr lang="ru-RU" sz="2800" dirty="0" err="1"/>
              <a:t>стільки</a:t>
            </a:r>
            <a:r>
              <a:rPr lang="ru-RU" sz="2800" dirty="0"/>
              <a:t> </a:t>
            </a:r>
            <a:r>
              <a:rPr lang="ru-RU" sz="2800" dirty="0" err="1"/>
              <a:t>довершених</a:t>
            </a:r>
            <a:r>
              <a:rPr lang="ru-RU" sz="2800" dirty="0"/>
              <a:t> і при </a:t>
            </a:r>
            <a:r>
              <a:rPr lang="ru-RU" sz="2800" dirty="0" err="1"/>
              <a:t>цьому</a:t>
            </a:r>
            <a:r>
              <a:rPr lang="ru-RU" sz="2800" dirty="0"/>
              <a:t> </a:t>
            </a:r>
            <a:r>
              <a:rPr lang="ru-RU" sz="2800" dirty="0" err="1"/>
              <a:t>різноманітних</a:t>
            </a:r>
            <a:r>
              <a:rPr lang="ru-RU" sz="2800" dirty="0"/>
              <a:t> картин </a:t>
            </a:r>
            <a:r>
              <a:rPr lang="ru-RU" sz="2800" dirty="0" err="1"/>
              <a:t>із</a:t>
            </a:r>
            <a:r>
              <a:rPr lang="ru-RU" sz="2800" dirty="0"/>
              <a:t> </a:t>
            </a:r>
            <a:r>
              <a:rPr lang="ru-RU" sz="2800" dirty="0" err="1"/>
              <a:t>зображенням</a:t>
            </a:r>
            <a:r>
              <a:rPr lang="ru-RU" sz="2800" dirty="0"/>
              <a:t> </a:t>
            </a:r>
            <a:r>
              <a:rPr lang="ru-RU" sz="2800" dirty="0" err="1"/>
              <a:t>Мадонни</a:t>
            </a:r>
            <a:r>
              <a:rPr lang="ru-RU" sz="2800" dirty="0"/>
              <a:t> з </a:t>
            </a:r>
            <a:r>
              <a:rPr lang="ru-RU" sz="2800" dirty="0" err="1"/>
              <a:t>немовлям</a:t>
            </a:r>
            <a:r>
              <a:rPr lang="ru-RU" sz="2800" dirty="0"/>
              <a:t>. </a:t>
            </a:r>
            <a:r>
              <a:rPr lang="ru-RU" sz="2800" dirty="0" err="1"/>
              <a:t>Діва</a:t>
            </a:r>
            <a:r>
              <a:rPr lang="ru-RU" sz="2800" dirty="0"/>
              <a:t> </a:t>
            </a:r>
            <a:r>
              <a:rPr lang="ru-RU" sz="2800" dirty="0" err="1"/>
              <a:t>Марія</a:t>
            </a:r>
            <a:r>
              <a:rPr lang="ru-RU" sz="2800" dirty="0"/>
              <a:t> на </a:t>
            </a:r>
            <a:r>
              <a:rPr lang="ru-RU" sz="2800" dirty="0" err="1"/>
              <a:t>його</a:t>
            </a:r>
            <a:r>
              <a:rPr lang="ru-RU" sz="2800" dirty="0"/>
              <a:t> картинах то </a:t>
            </a:r>
            <a:r>
              <a:rPr lang="ru-RU" sz="2800" dirty="0" err="1"/>
              <a:t>зовсім</a:t>
            </a:r>
            <a:r>
              <a:rPr lang="ru-RU" sz="2800" dirty="0"/>
              <a:t> юна і </a:t>
            </a:r>
            <a:r>
              <a:rPr lang="ru-RU" sz="2800" dirty="0" err="1"/>
              <a:t>ніжна</a:t>
            </a:r>
            <a:r>
              <a:rPr lang="ru-RU" sz="2800" dirty="0"/>
              <a:t>, то </a:t>
            </a:r>
            <a:r>
              <a:rPr lang="ru-RU" sz="2800" dirty="0" err="1"/>
              <a:t>зображена</a:t>
            </a:r>
            <a:r>
              <a:rPr lang="ru-RU" sz="2800" dirty="0"/>
              <a:t> у </a:t>
            </a:r>
            <a:r>
              <a:rPr lang="ru-RU" sz="2800" dirty="0" err="1"/>
              <a:t>вигляді</a:t>
            </a:r>
            <a:r>
              <a:rPr lang="ru-RU" sz="2800" dirty="0"/>
              <a:t> </a:t>
            </a:r>
            <a:r>
              <a:rPr lang="ru-RU" sz="2800" dirty="0" err="1"/>
              <a:t>простої</a:t>
            </a:r>
            <a:r>
              <a:rPr lang="ru-RU" sz="2800" dirty="0"/>
              <a:t> </a:t>
            </a:r>
            <a:r>
              <a:rPr lang="ru-RU" sz="2800" dirty="0" err="1"/>
              <a:t>напрацьованої</a:t>
            </a:r>
            <a:r>
              <a:rPr lang="ru-RU" sz="2800" dirty="0"/>
              <a:t> та </a:t>
            </a:r>
            <a:r>
              <a:rPr lang="ru-RU" sz="2800" dirty="0" err="1"/>
              <a:t>стомленої</a:t>
            </a:r>
            <a:r>
              <a:rPr lang="ru-RU" sz="2800" dirty="0"/>
              <a:t> селянки. Мадонна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надійно</a:t>
            </a:r>
            <a:r>
              <a:rPr lang="ru-RU" sz="2800" dirty="0"/>
              <a:t> </a:t>
            </a:r>
            <a:r>
              <a:rPr lang="ru-RU" sz="2800" dirty="0" err="1"/>
              <a:t>тримає</a:t>
            </a:r>
            <a:r>
              <a:rPr lang="ru-RU" sz="2800" dirty="0"/>
              <a:t> </a:t>
            </a:r>
            <a:r>
              <a:rPr lang="ru-RU" sz="2800" dirty="0" err="1"/>
              <a:t>немовля</a:t>
            </a:r>
            <a:r>
              <a:rPr lang="ru-RU" sz="2800" dirty="0"/>
              <a:t> </a:t>
            </a:r>
            <a:r>
              <a:rPr lang="ru-RU" sz="2800" dirty="0" err="1"/>
              <a:t>Ісуса</a:t>
            </a:r>
            <a:r>
              <a:rPr lang="ru-RU" sz="2800" dirty="0"/>
              <a:t> у руках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бавиться</a:t>
            </a:r>
            <a:r>
              <a:rPr lang="ru-RU" sz="2800" dirty="0"/>
              <a:t> з ним на </a:t>
            </a:r>
            <a:r>
              <a:rPr lang="ru-RU" sz="2800" dirty="0" err="1"/>
              <a:t>тлі</a:t>
            </a:r>
            <a:r>
              <a:rPr lang="ru-RU" sz="2800" dirty="0"/>
              <a:t> </a:t>
            </a:r>
            <a:r>
              <a:rPr lang="ru-RU" sz="2800" dirty="0" err="1"/>
              <a:t>різноманітних</a:t>
            </a:r>
            <a:r>
              <a:rPr lang="ru-RU" sz="2800" dirty="0"/>
              <a:t> </a:t>
            </a:r>
            <a:r>
              <a:rPr lang="ru-RU" sz="2800" dirty="0" err="1"/>
              <a:t>пейзажів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880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696"/>
    </mc:Choice>
    <mc:Fallback>
      <p:transition spd="slow" advTm="15696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96</TotalTime>
  <Words>755</Words>
  <Application>Microsoft Office PowerPoint</Application>
  <PresentationFormat>Экран (4:3)</PresentationFormat>
  <Paragraphs>32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Твердый переплет</vt:lpstr>
      <vt:lpstr>Рафае́ль Са́нті -  </vt:lpstr>
      <vt:lpstr>В 1504 році художник приїхав до Флоренції — центру тогочасного Відродження у мистецтві Італії. З містом пов'язана творчість Арнольфо ді Камбіо, Філліппо Брунеллескі, Мазаччо, Доменіко Гірляндайо, да Вінчі, Мікеланджело, та інших велетнів італійської культури. До цього періоду належать три маленькі шедеври молодого художника: «Мадонна Конестабіле» «Сон лицаря» (Лицар на перетині шляхів) «Заручини Діви Марії».</vt:lpstr>
      <vt:lpstr>Заручини Діви Марії. 1504. Пінакотека Брера. Мілан</vt:lpstr>
      <vt:lpstr>Мадонна Конестабіле.  1504. Ермітаж. Санкт-Петербург</vt:lpstr>
      <vt:lpstr>«Сон лицаря» (Лицар на перетині шляхів), Національна галерея (Лондон)</vt:lpstr>
      <vt:lpstr>Рафаель портретист</vt:lpstr>
      <vt:lpstr>Презентация PowerPoint</vt:lpstr>
      <vt:lpstr>Презентация PowerPoint</vt:lpstr>
      <vt:lpstr>Мадонни пензля Рафаєля </vt:lpstr>
      <vt:lpstr>Презентация PowerPoint</vt:lpstr>
      <vt:lpstr>Презентация PowerPoint</vt:lpstr>
      <vt:lpstr>«Си́кстинська Мадо́нна» — картина Рафаеля. Знаходиться в Галереї старих майстрів у Дрездені, придбана у 1754 році з П'яченци Августом III Фрідріхом за близько 20 000 цехінів (70 кг золота). Розмір: 265×196 см. Є одним з найвідоміших творів італійського Ренесансу. Виконана ця картина близько 1512—1514 років на замовлення церкви святого Сикста у П'яченці, звідси і її назва. </vt:lpstr>
      <vt:lpstr>Презентация PowerPoint</vt:lpstr>
      <vt:lpstr>У XVIII столітті поширилася легенда (не підтверджена історичними документами), що Юлій II замовив полотно Рафаелю для своєї гробниці, і що моделлю для Мадонни послужила кохана Рафаеля Форнаріна, для Сікста — сам папа Юлій (племінник Сікста IV), а для святої Варвари — його племінниця Джулія Орсіні. Прихильники теорії про те, що полотно створювалося для папської гробниці, підкреслюють, що жолуді на ризі Сікста явно відсилають до цих двох пап з роду делла Ровере (rovere перекладається як «дуб»).</vt:lpstr>
      <vt:lpstr>Рафаель і архітектура</vt:lpstr>
      <vt:lpstr>Презентация PowerPoint</vt:lpstr>
      <vt:lpstr>Рафаель прожив коротке життя, але залишив величезну кількість шедеврів. Він помер 6 квітня 1520 року у Римі (несподівано захворів і кілька останніх тижнів життя промучився від гарячки) та похований у римському Пантеоні. Могилу Рафаеля прикрашає статуя мадонни, виготовлена із мармуру, яку виконав учень митця — скульптор Лоренцо Лоренцетто. Епітафія на надгробку написана латиною. Її можна перекласти так: «Тут покоїться той Рафаель, при житті якого велика природа боялась залишитись переможеною, а після його смерті вона боялася вмерти»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Рафае́ль Са́нті -</dc:title>
  <dc:creator>Yaroslav</dc:creator>
  <cp:lastModifiedBy>Yaroslav</cp:lastModifiedBy>
  <cp:revision>22</cp:revision>
  <dcterms:created xsi:type="dcterms:W3CDTF">2013-10-05T13:11:43Z</dcterms:created>
  <dcterms:modified xsi:type="dcterms:W3CDTF">2013-10-05T14:47:56Z</dcterms:modified>
</cp:coreProperties>
</file>