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“ Видатні актори </a:t>
            </a:r>
            <a:r>
              <a:rPr lang="uk-UA" dirty="0" smtClean="0">
                <a:solidFill>
                  <a:srgbClr val="FF6600"/>
                </a:solidFill>
              </a:rPr>
              <a:t>й</a:t>
            </a:r>
            <a:r>
              <a:rPr lang="uk-UA" dirty="0" smtClean="0">
                <a:solidFill>
                  <a:srgbClr val="FF6600"/>
                </a:solidFill>
              </a:rPr>
              <a:t> режисери українського театру </a:t>
            </a:r>
            <a:r>
              <a:rPr lang="uk-UA" dirty="0" err="1" smtClean="0">
                <a:solidFill>
                  <a:srgbClr val="FF6600"/>
                </a:solidFill>
              </a:rPr>
              <a:t>хх</a:t>
            </a:r>
            <a:r>
              <a:rPr lang="uk-UA" dirty="0" smtClean="0">
                <a:solidFill>
                  <a:srgbClr val="FF6600"/>
                </a:solidFill>
              </a:rPr>
              <a:t> століття ”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i="1" u="sng" dirty="0" smtClean="0"/>
              <a:t>Підготувала  </a:t>
            </a:r>
            <a:r>
              <a:rPr lang="uk-UA" i="1" u="sng" dirty="0" err="1" smtClean="0"/>
              <a:t>Чистенко</a:t>
            </a:r>
            <a:r>
              <a:rPr lang="uk-UA" i="1" u="sng" dirty="0" smtClean="0"/>
              <a:t>  Яна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ов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2041"/>
            <a:ext cx="4876810" cy="342595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590075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Поряд із драматичними театрами, в Україні працюють театри музичного спрямування: оперні (у Києві, Харкові, Львові, Одесі, Дніпропетровську, </a:t>
            </a:r>
            <a:r>
              <a:rPr lang="uk-UA" dirty="0" smtClean="0">
                <a:solidFill>
                  <a:srgbClr val="FF6600"/>
                </a:solidFill>
              </a:rPr>
              <a:t>Донецьку</a:t>
            </a:r>
            <a:r>
              <a:rPr lang="uk-UA" dirty="0" smtClean="0">
                <a:solidFill>
                  <a:srgbClr val="FF6600"/>
                </a:solidFill>
              </a:rPr>
              <a:t>), музичної комедії (у Харкові та Одесі, а також театр оперети в Києві), дитячий музичний театр у Києві.</a:t>
            </a:r>
            <a:endParaRPr lang="ru-RU" dirty="0" smtClean="0">
              <a:solidFill>
                <a:srgbClr val="FF6600"/>
              </a:solidFill>
            </a:endParaRPr>
          </a:p>
          <a:p>
            <a:r>
              <a:rPr lang="uk-UA" dirty="0" smtClean="0">
                <a:solidFill>
                  <a:srgbClr val="FF6600"/>
                </a:solidFill>
              </a:rPr>
              <a:t>Багатовікові традиції в Україні має театр ляльок, який за радянських часів традиційно вважався дитячим. Але й він зазнав певних змін. </a:t>
            </a:r>
            <a:r>
              <a:rPr lang="uk-UA" dirty="0" smtClean="0">
                <a:solidFill>
                  <a:srgbClr val="FF6600"/>
                </a:solidFill>
              </a:rPr>
              <a:t>Ляльковий </a:t>
            </a:r>
            <a:r>
              <a:rPr lang="uk-UA" dirty="0" smtClean="0">
                <a:solidFill>
                  <a:srgbClr val="FF6600"/>
                </a:solidFill>
              </a:rPr>
              <a:t>театр став уже не «казковим» дитячим театром, а звернувся до «дорослої» проблематики. Нині в Україні функціонують близько ЗО державних, </a:t>
            </a:r>
            <a:r>
              <a:rPr lang="uk-UA" dirty="0" smtClean="0">
                <a:solidFill>
                  <a:srgbClr val="FF6600"/>
                </a:solidFill>
              </a:rPr>
              <a:t>комунальних </a:t>
            </a:r>
            <a:r>
              <a:rPr lang="uk-UA" dirty="0" smtClean="0">
                <a:solidFill>
                  <a:srgbClr val="FF6600"/>
                </a:solidFill>
              </a:rPr>
              <a:t>та декілька приватних лялькових театрів.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ос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8000" y="571480"/>
            <a:ext cx="3746000" cy="59954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6600"/>
                </a:solidFill>
              </a:rPr>
              <a:t>Новітня історія українського театру починається з інноваційних пошуків, які гідно й послідовно поєднувались із традиціями, закладеними корифеями українського театрального мистецтва.</a:t>
            </a:r>
            <a:endParaRPr lang="ru-RU" dirty="0" smtClean="0">
              <a:solidFill>
                <a:srgbClr val="FF66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4543428" cy="6043634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Серед молодого покоління театральних діячів-реформаторів особливе місце посідав </a:t>
            </a:r>
            <a:r>
              <a:rPr lang="uk-UA" i="1" dirty="0" smtClean="0">
                <a:solidFill>
                  <a:srgbClr val="FF6600"/>
                </a:solidFill>
              </a:rPr>
              <a:t>Лесь Степанович Курбас, </a:t>
            </a:r>
            <a:r>
              <a:rPr lang="uk-UA" dirty="0" smtClean="0">
                <a:solidFill>
                  <a:srgbClr val="FF6600"/>
                </a:solidFill>
              </a:rPr>
              <a:t>який увійшов в історію як театральний реформатор, режисер, актор, драматург, педагог, народний артист України</a:t>
            </a:r>
            <a:r>
              <a:rPr lang="ru-RU" dirty="0" smtClean="0">
                <a:solidFill>
                  <a:srgbClr val="FF66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Kurbas Les (1926 photo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164" y="0"/>
            <a:ext cx="4301836" cy="6858000"/>
          </a:xfrm>
          <a:prstGeom prst="rect">
            <a:avLst/>
          </a:prstGeom>
        </p:spPr>
      </p:pic>
      <p:pic>
        <p:nvPicPr>
          <p:cNvPr id="6" name="Рисунок 5" descr="угол нижний сле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759462" cy="270663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6600"/>
                </a:solidFill>
              </a:rPr>
              <a:t>З кінця 1930-х до кінця 1950-х рр. український театр переживає важкі часи. Це зумовлено трагічними подіями української історії — репресіями, роз'єднаністю українських земель, гітлерівською навалою. Проте і в тяжкі </a:t>
            </a:r>
            <a:r>
              <a:rPr lang="uk-UA" dirty="0" smtClean="0">
                <a:solidFill>
                  <a:srgbClr val="FF6600"/>
                </a:solidFill>
              </a:rPr>
              <a:t>часи </a:t>
            </a:r>
            <a:r>
              <a:rPr lang="uk-UA" dirty="0" smtClean="0">
                <a:solidFill>
                  <a:srgbClr val="FF6600"/>
                </a:solidFill>
              </a:rPr>
              <a:t>боротьби з фашистськими окупантами в тилу продовжували творчу </a:t>
            </a:r>
            <a:r>
              <a:rPr lang="uk-UA" dirty="0" smtClean="0">
                <a:solidFill>
                  <a:srgbClr val="FF6600"/>
                </a:solidFill>
              </a:rPr>
              <a:t>діяльність </a:t>
            </a:r>
            <a:r>
              <a:rPr lang="uk-UA" dirty="0" smtClean="0">
                <a:solidFill>
                  <a:srgbClr val="FF6600"/>
                </a:solidFill>
              </a:rPr>
              <a:t>42 театральних колективи.</a:t>
            </a:r>
            <a:endParaRPr lang="ru-RU" dirty="0" smtClean="0">
              <a:solidFill>
                <a:srgbClr val="FF66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36poland3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860" y="1"/>
            <a:ext cx="4406140" cy="3000371"/>
          </a:xfrm>
          <a:prstGeom prst="rect">
            <a:avLst/>
          </a:prstGeom>
        </p:spPr>
      </p:pic>
      <p:pic>
        <p:nvPicPr>
          <p:cNvPr id="4" name="Рисунок 3" descr="0_5e7fb_b6bbe51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2501" cy="3571876"/>
          </a:xfrm>
          <a:prstGeom prst="rect">
            <a:avLst/>
          </a:prstGeom>
        </p:spPr>
      </p:pic>
      <p:pic>
        <p:nvPicPr>
          <p:cNvPr id="5" name="Рисунок 4" descr="osvenz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9308" y="3000372"/>
            <a:ext cx="6429380" cy="385762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ниг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523" y="2400857"/>
            <a:ext cx="5790477" cy="44571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4625609"/>
          </a:xfrm>
        </p:spPr>
        <p:txBody>
          <a:bodyPr/>
          <a:lstStyle/>
          <a:p>
            <a:r>
              <a:rPr lang="uk-UA" dirty="0" smtClean="0">
                <a:solidFill>
                  <a:srgbClr val="FF6600"/>
                </a:solidFill>
              </a:rPr>
              <a:t>Після перемоги також продовжували діяти ідеологічні обмеження у </a:t>
            </a:r>
            <a:r>
              <a:rPr lang="uk-UA" dirty="0" smtClean="0">
                <a:solidFill>
                  <a:srgbClr val="FF6600"/>
                </a:solidFill>
              </a:rPr>
              <a:t>радянській </a:t>
            </a:r>
            <a:r>
              <a:rPr lang="uk-UA" dirty="0" smtClean="0">
                <a:solidFill>
                  <a:srgbClr val="FF6600"/>
                </a:solidFill>
              </a:rPr>
              <a:t>культурі, стримуючи національно-культурний розвиток.</a:t>
            </a:r>
            <a:endParaRPr lang="ru-RU" dirty="0" smtClean="0">
              <a:solidFill>
                <a:srgbClr val="FF6600"/>
              </a:solidFill>
            </a:endParaRPr>
          </a:p>
          <a:p>
            <a:r>
              <a:rPr lang="uk-UA" dirty="0" smtClean="0">
                <a:solidFill>
                  <a:srgbClr val="FF6600"/>
                </a:solidFill>
              </a:rPr>
              <a:t>Уважається, що український театр 1930-х — початку 1960-х рр</a:t>
            </a:r>
            <a:r>
              <a:rPr lang="uk-UA" dirty="0" smtClean="0">
                <a:solidFill>
                  <a:srgbClr val="FF6600"/>
                </a:solidFill>
              </a:rPr>
              <a:t>. — </a:t>
            </a:r>
            <a:r>
              <a:rPr lang="uk-UA" dirty="0" smtClean="0">
                <a:solidFill>
                  <a:srgbClr val="FF6600"/>
                </a:solidFill>
              </a:rPr>
              <a:t>це насамперед театр визначних </a:t>
            </a:r>
            <a:r>
              <a:rPr lang="uk-UA" dirty="0" smtClean="0">
                <a:solidFill>
                  <a:srgbClr val="FF6600"/>
                </a:solidFill>
              </a:rPr>
              <a:t>акторів. Таких, як…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995210_Buch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65796" cy="4106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21481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Амвросій </a:t>
            </a:r>
            <a:r>
              <a:rPr lang="uk-UA" dirty="0" smtClean="0">
                <a:solidFill>
                  <a:srgbClr val="FF6600"/>
                </a:solidFill>
              </a:rPr>
              <a:t>Бучма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6" name="Рисунок 5" descr="dictatura-uzhvij-berez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0"/>
            <a:ext cx="3324218" cy="4100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Наталія </a:t>
            </a:r>
            <a:r>
              <a:rPr lang="uk-UA" dirty="0" smtClean="0">
                <a:solidFill>
                  <a:srgbClr val="FF6600"/>
                </a:solidFill>
              </a:rPr>
              <a:t>Ужвій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8" name="Рисунок 7" descr="antonov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2750" y="0"/>
            <a:ext cx="2381250" cy="3114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321468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Данило </a:t>
            </a:r>
            <a:r>
              <a:rPr lang="uk-UA" dirty="0" smtClean="0">
                <a:solidFill>
                  <a:srgbClr val="FF6600"/>
                </a:solidFill>
              </a:rPr>
              <a:t>Антонович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" name="Рисунок 9" descr="Безимени-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31016"/>
            <a:ext cx="9144000" cy="172698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31016"/>
            <a:ext cx="9144000" cy="1726984"/>
          </a:xfrm>
          <a:prstGeom prst="rect">
            <a:avLst/>
          </a:prstGeom>
        </p:spPr>
      </p:pic>
      <p:pic>
        <p:nvPicPr>
          <p:cNvPr id="5" name="Рисунок 4" descr="KL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2357422" cy="3430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71876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Валентина </a:t>
            </a:r>
            <a:r>
              <a:rPr lang="uk-UA" dirty="0" err="1" smtClean="0">
                <a:solidFill>
                  <a:srgbClr val="FF6600"/>
                </a:solidFill>
              </a:rPr>
              <a:t>Чистякова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7" name="Рисунок 6" descr="02234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0"/>
            <a:ext cx="2540000" cy="347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36" y="364331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FF6600"/>
                </a:solidFill>
              </a:rPr>
              <a:t>Мар</a:t>
            </a:r>
            <a:r>
              <a:rPr lang="uk-UA" dirty="0" err="1" smtClean="0">
                <a:solidFill>
                  <a:srgbClr val="FF6600"/>
                </a:solidFill>
              </a:rPr>
              <a:t>'</a:t>
            </a:r>
            <a:r>
              <a:rPr lang="ru-RU" dirty="0" smtClean="0">
                <a:solidFill>
                  <a:srgbClr val="FF6600"/>
                </a:solidFill>
              </a:rPr>
              <a:t>я</a:t>
            </a:r>
            <a:r>
              <a:rPr lang="uk-UA" dirty="0" smtClean="0">
                <a:solidFill>
                  <a:srgbClr val="FF6600"/>
                </a:solidFill>
              </a:rPr>
              <a:t>н </a:t>
            </a:r>
            <a:r>
              <a:rPr lang="uk-UA" dirty="0" err="1" smtClean="0">
                <a:solidFill>
                  <a:srgbClr val="FF6600"/>
                </a:solidFill>
              </a:rPr>
              <a:t>Крушельницький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9" name="Рисунок 8" descr="61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0"/>
            <a:ext cx="2889504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0694" y="37861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Надія </a:t>
            </a:r>
            <a:r>
              <a:rPr lang="uk-UA" dirty="0" smtClean="0">
                <a:solidFill>
                  <a:srgbClr val="FF6600"/>
                </a:solidFill>
              </a:rPr>
              <a:t>Титаренко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имени-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259106"/>
            <a:ext cx="9144000" cy="1598894"/>
          </a:xfrm>
        </p:spPr>
      </p:pic>
      <p:pic>
        <p:nvPicPr>
          <p:cNvPr id="5" name="Рисунок 4" descr="75066855_maryan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56553" cy="5052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21495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Іван </a:t>
            </a:r>
            <a:r>
              <a:rPr lang="uk-UA" dirty="0" err="1" smtClean="0">
                <a:solidFill>
                  <a:srgbClr val="FF6600"/>
                </a:solidFill>
              </a:rPr>
              <a:t>Мар'яненко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7" name="Рисунок 6" descr="y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0"/>
            <a:ext cx="2894641" cy="3786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9058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Гнат Юра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9" name="Рисунок 8" descr="274159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0"/>
            <a:ext cx="2571736" cy="3522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16" y="378619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6600"/>
                </a:solidFill>
              </a:rPr>
              <a:t>Олександр </a:t>
            </a:r>
            <a:r>
              <a:rPr lang="uk-UA" dirty="0" smtClean="0">
                <a:solidFill>
                  <a:srgbClr val="FF6600"/>
                </a:solidFill>
              </a:rPr>
              <a:t>Сердюк 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ризон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82200"/>
            <a:ext cx="9144000" cy="1575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5"/>
            <a:ext cx="8229600" cy="6043635"/>
          </a:xfrm>
        </p:spPr>
        <p:txBody>
          <a:bodyPr/>
          <a:lstStyle/>
          <a:p>
            <a:r>
              <a:rPr lang="uk-UA" dirty="0" smtClean="0">
                <a:solidFill>
                  <a:srgbClr val="FF6600"/>
                </a:solidFill>
              </a:rPr>
              <a:t>Більшість із них працювали в Київському театрі ім. І. Франка, Харківському театрі ім. Т. Г. Шевченка, були або учнями, або сподвижниками Л. Курбаса, а створені ними образи мали глибокий гуманістичний зміст</a:t>
            </a:r>
            <a:r>
              <a:rPr lang="uk-UA" dirty="0" smtClean="0">
                <a:solidFill>
                  <a:srgbClr val="FF6600"/>
                </a:solidFill>
              </a:rPr>
              <a:t>.</a:t>
            </a:r>
          </a:p>
          <a:p>
            <a:r>
              <a:rPr lang="uk-UA" dirty="0" smtClean="0">
                <a:solidFill>
                  <a:srgbClr val="FF6600"/>
                </a:solidFill>
              </a:rPr>
              <a:t>Сьогодні в Україні працюють драматичні, музичні та лялькові театри. </a:t>
            </a:r>
            <a:r>
              <a:rPr lang="uk-UA" dirty="0" smtClean="0">
                <a:solidFill>
                  <a:srgbClr val="FF6600"/>
                </a:solidFill>
              </a:rPr>
              <a:t>Серед </a:t>
            </a:r>
            <a:r>
              <a:rPr lang="uk-UA" dirty="0" smtClean="0">
                <a:solidFill>
                  <a:srgbClr val="FF6600"/>
                </a:solidFill>
              </a:rPr>
              <a:t>них: Академічний драматичний театр ім. Івана Франка (Указом </a:t>
            </a:r>
            <a:r>
              <a:rPr lang="uk-UA" dirty="0" smtClean="0">
                <a:solidFill>
                  <a:srgbClr val="FF6600"/>
                </a:solidFill>
              </a:rPr>
              <a:t>Президента </a:t>
            </a:r>
            <a:r>
              <a:rPr lang="uk-UA" dirty="0" smtClean="0">
                <a:solidFill>
                  <a:srgbClr val="FF6600"/>
                </a:solidFill>
              </a:rPr>
              <a:t>України театру надано статус Національного.</a:t>
            </a:r>
            <a:endParaRPr lang="ru-RU" dirty="0" smtClean="0">
              <a:solidFill>
                <a:srgbClr val="FF6600"/>
              </a:solidFill>
            </a:endParaRPr>
          </a:p>
          <a:p>
            <a:endParaRPr lang="ru-RU" dirty="0" smtClean="0">
              <a:solidFill>
                <a:srgbClr val="FF66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</TotalTime>
  <Words>350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“ Видатні актори й режисери українського театру хх століття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Видатні актори й режисери українського театру хх століття ”</dc:title>
  <dc:creator>Администратор</dc:creator>
  <cp:lastModifiedBy>BEST</cp:lastModifiedBy>
  <cp:revision>6</cp:revision>
  <dcterms:created xsi:type="dcterms:W3CDTF">2013-05-16T20:06:32Z</dcterms:created>
  <dcterms:modified xsi:type="dcterms:W3CDTF">2013-05-16T21:00:09Z</dcterms:modified>
</cp:coreProperties>
</file>