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59" r:id="rId9"/>
    <p:sldId id="264" r:id="rId10"/>
    <p:sldId id="265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81" r:id="rId19"/>
    <p:sldId id="280" r:id="rId20"/>
    <p:sldId id="273" r:id="rId21"/>
    <p:sldId id="279" r:id="rId22"/>
    <p:sldId id="278" r:id="rId23"/>
    <p:sldId id="277" r:id="rId24"/>
    <p:sldId id="276" r:id="rId25"/>
    <p:sldId id="275" r:id="rId26"/>
    <p:sldId id="285" r:id="rId27"/>
    <p:sldId id="284" r:id="rId28"/>
    <p:sldId id="283" r:id="rId29"/>
    <p:sldId id="282" r:id="rId30"/>
    <p:sldId id="274" r:id="rId31"/>
    <p:sldId id="286" r:id="rId32"/>
    <p:sldId id="291" r:id="rId33"/>
    <p:sldId id="290" r:id="rId34"/>
    <p:sldId id="289" r:id="rId35"/>
    <p:sldId id="288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0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1.9362186788154902E-2"/>
          <c:y val="0.32372881355932226"/>
          <c:w val="0.6047835990888385"/>
          <c:h val="0.3576271186440678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Структура зайнятості населення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explosion val="1"/>
          <c:dPt>
            <c:idx val="1"/>
            <c:spPr>
              <a:solidFill>
                <a:srgbClr val="FFCC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5797573039399726"/>
                  <c:y val="-9.2804320990225609E-3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4123006833712992"/>
                  <c:y val="-0.18386550662211171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6.3248560997194739E-2"/>
                  <c:y val="-5.9914219184407071E-2"/>
                </c:manualLayout>
              </c:layout>
              <c:dLblPos val="bestFit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100" b="1" i="0" u="none" strike="noStrike" baseline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Sheet1!$B$1:$D$1</c:f>
              <c:strCache>
                <c:ptCount val="3"/>
                <c:pt idx="0">
                  <c:v>Промисловість</c:v>
                </c:pt>
                <c:pt idx="1">
                  <c:v>Сфера послуг</c:v>
                </c:pt>
                <c:pt idx="2">
                  <c:v>Сільське господарство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0.34300000000000025</c:v>
                </c:pt>
                <c:pt idx="1">
                  <c:v>0.5980000000000002</c:v>
                </c:pt>
                <c:pt idx="2">
                  <c:v>5.9000000000000018E-2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explosion val="1"/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Промисловість</c:v>
                </c:pt>
                <c:pt idx="1">
                  <c:v>Сфера послуг</c:v>
                </c:pt>
                <c:pt idx="2">
                  <c:v>Сільське господарство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explosion val="1"/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3"/>
                <c:pt idx="0">
                  <c:v>Промисловість</c:v>
                </c:pt>
                <c:pt idx="1">
                  <c:v>Сфера послуг</c:v>
                </c:pt>
                <c:pt idx="2">
                  <c:v>Сільське господарство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83143507972663"/>
          <c:y val="0.33728813559322046"/>
          <c:w val="0.34168564920273364"/>
          <c:h val="0.42776354962336616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2020" b="0" i="0" u="none" strike="noStrike" cap="none" spc="0" baseline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Comic Sans MS"/>
              <a:cs typeface="Comic Sans MS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3750000000000001"/>
          <c:y val="0.39152542372881377"/>
          <c:w val="0.54886363636363655"/>
          <c:h val="0.325423728813559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Релігія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FFCC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7555134798221905"/>
                  <c:y val="-3.0505590116152583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7564149023983489"/>
                  <c:y val="-0.17458603057144309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8.3660535437412285E-4"/>
                  <c:y val="-2.8833729897443816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.14371352725405848"/>
                  <c:y val="8.8448135386767369E-3"/>
                </c:manualLayout>
              </c:layout>
              <c:dLblPos val="bestFit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25" b="1" i="0" u="none" strike="noStrike" baseline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Синтоїсти</c:v>
                </c:pt>
                <c:pt idx="1">
                  <c:v>Буддисти</c:v>
                </c:pt>
                <c:pt idx="2">
                  <c:v>Християни</c:v>
                </c:pt>
                <c:pt idx="3">
                  <c:v>Інші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0.39500000000000013</c:v>
                </c:pt>
                <c:pt idx="1">
                  <c:v>0.38300000000000012</c:v>
                </c:pt>
                <c:pt idx="2">
                  <c:v>3.9000000000000014E-2</c:v>
                </c:pt>
                <c:pt idx="3">
                  <c:v>0.18300000000000005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Синтоїсти</c:v>
                </c:pt>
                <c:pt idx="1">
                  <c:v>Буддисти</c:v>
                </c:pt>
                <c:pt idx="2">
                  <c:v>Християни</c:v>
                </c:pt>
                <c:pt idx="3">
                  <c:v>Інші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Синтоїсти</c:v>
                </c:pt>
                <c:pt idx="1">
                  <c:v>Буддисти</c:v>
                </c:pt>
                <c:pt idx="2">
                  <c:v>Християни</c:v>
                </c:pt>
                <c:pt idx="3">
                  <c:v>Інші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20" b="0" i="0" u="none" strike="noStrike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omic Sans MS"/>
                <a:cs typeface="Comic Sans M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20" b="0" i="0" u="none" strike="noStrike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omic Sans MS"/>
                <a:cs typeface="Comic Sans M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20" b="0" i="0" u="none" strike="noStrike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omic Sans MS"/>
                <a:cs typeface="Comic Sans MS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20" b="0" i="0" u="none" strike="noStrike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/>
                <a:ea typeface="Comic Sans MS"/>
                <a:cs typeface="Comic Sans M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022727272727271"/>
          <c:y val="0.28135593220338984"/>
          <c:w val="0.27272727272727282"/>
          <c:h val="0.44067796610169491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0" i="0" u="none" strike="noStrike" cap="none" spc="0" baseline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/>
              <a:ea typeface="Comic Sans MS"/>
              <a:cs typeface="Comic Sans MS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1;&#1085;&#1072;\Downloads\10100_&#1043;&#166;&#1084;&#1085;%20&#1071;&#1087;&#1086;&#1085;&#166;&#172;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211147_08_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920880" cy="1800200"/>
          </a:xfrm>
        </p:spPr>
        <p:txBody>
          <a:bodyPr>
            <a:noAutofit/>
          </a:bodyPr>
          <a:lstStyle/>
          <a:p>
            <a:r>
              <a:rPr lang="ru-RU" sz="11500" b="1" dirty="0" err="1" smtClean="0">
                <a:ln w="1905"/>
                <a:solidFill>
                  <a:srgbClr val="D7600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Япон</a:t>
            </a:r>
            <a:r>
              <a:rPr lang="uk-UA" sz="11500" b="1" dirty="0" err="1" smtClean="0">
                <a:ln w="1905"/>
                <a:solidFill>
                  <a:srgbClr val="D7600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ія</a:t>
            </a:r>
            <a:endParaRPr lang="ru-RU" sz="11500" b="1" dirty="0">
              <a:ln w="1905"/>
              <a:solidFill>
                <a:srgbClr val="D7600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uk-UA" sz="2400" dirty="0" err="1" smtClean="0">
                <a:solidFill>
                  <a:schemeClr val="bg1"/>
                </a:solidFill>
              </a:rPr>
              <a:t>Пдіготувала</a:t>
            </a:r>
            <a:r>
              <a:rPr lang="uk-UA" sz="2400" dirty="0" smtClean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Учениця 10 класу</a:t>
            </a:r>
          </a:p>
          <a:p>
            <a:pPr algn="r"/>
            <a:r>
              <a:rPr lang="uk-UA" sz="2400" dirty="0" err="1" smtClean="0">
                <a:solidFill>
                  <a:schemeClr val="bg1"/>
                </a:solidFill>
              </a:rPr>
              <a:t>Колпакчі</a:t>
            </a:r>
            <a:r>
              <a:rPr lang="uk-UA" sz="2400" dirty="0" smtClean="0">
                <a:solidFill>
                  <a:schemeClr val="bg1"/>
                </a:solidFill>
              </a:rPr>
              <a:t> Яна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Клімат: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56357"/>
            <a:ext cx="8676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Клімат морський. На півночі країни </a:t>
            </a:r>
            <a:r>
              <a:rPr lang="uk-UA" sz="2400" b="1" dirty="0" err="1" smtClean="0">
                <a:solidFill>
                  <a:schemeClr val="bg1"/>
                </a:solidFill>
                <a:latin typeface="Comic Sans MS" pitchFamily="66" charset="0"/>
              </a:rPr>
              <a:t>-помірний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, а на півдні – субтропічний і тропічний мусонний. Літо достатньо жарке: від +30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°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С на півночі до +38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°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С на півдні. Влітку випадає максимальна кількість опадів – від 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700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мм на півночі до 1200мм – на півдні,  часті тайфуни.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Дощi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живлять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численнi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рiчки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мають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значний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енергетичний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потенцiал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, воду 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ї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х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використовують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для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зро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ш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ення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Японiя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— зелена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кра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ї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на. 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Її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гори на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пiвднi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вкритi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субтропiчними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центральнiй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частинi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мiшаними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, а на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пiвночi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-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хвойними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лiсами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Проте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бiльшiсть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лiсiв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кра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ї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ни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 —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штучнi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насадження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, а 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ландшафти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дуже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змінені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діяьністю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людини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b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Стихійні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лиха –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хвилі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цунамі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моретрусів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тропічні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шторми –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тайфуни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влітку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чи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на початку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осені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),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зливи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Населення: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• Населення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– 126 млн. осіб (2000р.) 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• Густота –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336 о/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км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²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(18-те місце)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                      </a:t>
            </a:r>
            <a:r>
              <a:rPr lang="uk-UA" sz="1400" dirty="0" smtClean="0">
                <a:solidFill>
                  <a:schemeClr val="bg1"/>
                </a:solidFill>
                <a:latin typeface="Comic Sans MS" pitchFamily="66" charset="0"/>
              </a:rPr>
              <a:t>Пн. -70 о/км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²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; </a:t>
            </a:r>
            <a:r>
              <a:rPr lang="uk-UA" sz="1400" dirty="0" smtClean="0">
                <a:solidFill>
                  <a:schemeClr val="bg1"/>
                </a:solidFill>
                <a:latin typeface="Comic Sans MS" pitchFamily="66" charset="0"/>
              </a:rPr>
              <a:t>Пд. – 500 о/ км</a:t>
            </a:r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²</a:t>
            </a:r>
            <a:r>
              <a:rPr lang="uk-UA" sz="1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uk-UA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•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І тип відтворення</a:t>
            </a:r>
            <a:b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• Природний приріст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– 1,8 ‰.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• Тривалість життя: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чоловіки – 78,3 р.   (2002р.)                                       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        жінки – 85,2 р. 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• Жінки –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52%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• Урбанізація –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80%;       </a:t>
            </a: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Міста-мільйонери: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(13)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i="1" dirty="0" smtClean="0">
                <a:solidFill>
                  <a:schemeClr val="bg1"/>
                </a:solidFill>
                <a:latin typeface="Comic Sans MS" pitchFamily="66" charset="0"/>
              </a:rPr>
              <a:t>Токіо (11,9 млн. осіб), Йокогама, Осака, Нагоя, Кобе, Кіото …</a:t>
            </a:r>
            <a:br>
              <a:rPr lang="uk-UA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• Столична агломерація: </a:t>
            </a:r>
            <a:r>
              <a:rPr lang="uk-UA" i="1" dirty="0" err="1" smtClean="0">
                <a:solidFill>
                  <a:schemeClr val="bg1"/>
                </a:solidFill>
                <a:latin typeface="Comic Sans MS" pitchFamily="66" charset="0"/>
              </a:rPr>
              <a:t>Кейхин</a:t>
            </a:r>
            <a:r>
              <a:rPr lang="uk-UA" i="1" dirty="0" smtClean="0">
                <a:solidFill>
                  <a:schemeClr val="bg1"/>
                </a:solidFill>
                <a:latin typeface="Comic Sans MS" pitchFamily="66" charset="0"/>
              </a:rPr>
              <a:t> – 30 млн. осіб</a:t>
            </a:r>
            <a:br>
              <a:rPr lang="uk-UA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i="1" dirty="0" smtClean="0">
                <a:solidFill>
                  <a:schemeClr val="bg1"/>
                </a:solidFill>
                <a:latin typeface="Comic Sans MS" pitchFamily="66" charset="0"/>
              </a:rPr>
              <a:t>                Токіо - Йокогама – Кавасакі – </a:t>
            </a:r>
            <a:r>
              <a:rPr lang="uk-UA" i="1" dirty="0" err="1" smtClean="0">
                <a:solidFill>
                  <a:schemeClr val="bg1"/>
                </a:solidFill>
                <a:latin typeface="Comic Sans MS" pitchFamily="66" charset="0"/>
              </a:rPr>
              <a:t>Тіба</a:t>
            </a:r>
            <a:r>
              <a:rPr lang="uk-UA" i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i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• </a:t>
            </a:r>
            <a:r>
              <a:rPr lang="uk-UA" b="1" dirty="0" err="1" smtClean="0">
                <a:solidFill>
                  <a:schemeClr val="bg1"/>
                </a:solidFill>
                <a:latin typeface="Comic Sans MS" pitchFamily="66" charset="0"/>
              </a:rPr>
              <a:t>Мегалопол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с: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Токайдо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&gt;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6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0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млн. осіб),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Ток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о — Кобе </a:t>
            </a: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• Національний склад: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японці</a:t>
            </a:r>
            <a:r>
              <a:rPr lang="uk-UA" i="1" dirty="0" smtClean="0">
                <a:solidFill>
                  <a:schemeClr val="bg1"/>
                </a:solidFill>
                <a:latin typeface="Comic Sans MS" pitchFamily="66" charset="0"/>
              </a:rPr>
              <a:t> -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99,4%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• Державна мова -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японська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 • Релігії: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си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то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ї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зм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i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бу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дд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изм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х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р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истияни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292742399_velichestvennyj-simvol-yaponii-gora-fudz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</a:t>
            </a:r>
            <a:r>
              <a:rPr lang="ru-RU" dirty="0" err="1" smtClean="0"/>
              <a:t>зайнятості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93700" y="1196751"/>
          <a:ext cx="8356600" cy="518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освіти Японії: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205"/>
            <a:ext cx="9144000" cy="49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0"/>
            <a:ext cx="3131840" cy="2506290"/>
          </a:xfrm>
        </p:spPr>
        <p:txBody>
          <a:bodyPr>
            <a:normAutofit/>
          </a:bodyPr>
          <a:lstStyle/>
          <a:p>
            <a:r>
              <a:rPr lang="uk-UA" dirty="0" smtClean="0"/>
              <a:t>Числа японською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-74863"/>
            <a:ext cx="4320480" cy="693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292742399_velichestvennyj-simvol-yaponii-gora-fudz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Релігійна структура:</a:t>
            </a:r>
            <a:endParaRPr lang="ru-RU" dirty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11250"/>
          <a:ext cx="8375650" cy="574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Показники економічного розвитку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І місце в світі за виробництвом: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	- суден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	- побутової електронної апаратури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	- тракторів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	- автомобілів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	- металообробного обладнання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	- чорних металів</a:t>
            </a:r>
            <a:endParaRPr lang="uk-UA" sz="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  Виробництво високотехнологічної продукції: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	- 90 % світових інтегральних схем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	- більша частина робототехніки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	- синтетичних волокон</a:t>
            </a:r>
            <a:endParaRPr lang="uk-UA" sz="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uk-UA" sz="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  Банки Японії здійснюють 40 % усіх міжнародних кредитних операцій.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  Золотовалютні резерви перевищують аналогічні резерви будь-якої іншої країни</a:t>
            </a:r>
          </a:p>
          <a:p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graphicFrame>
        <p:nvGraphicFramePr>
          <p:cNvPr id="5" name="Group 761"/>
          <p:cNvGraphicFramePr>
            <a:graphicFrameLocks/>
          </p:cNvGraphicFramePr>
          <p:nvPr/>
        </p:nvGraphicFramePr>
        <p:xfrm>
          <a:off x="0" y="1124744"/>
          <a:ext cx="9144000" cy="5413248"/>
        </p:xfrm>
        <a:graphic>
          <a:graphicData uri="http://schemas.openxmlformats.org/drawingml/2006/table">
            <a:tbl>
              <a:tblPr/>
              <a:tblGrid>
                <a:gridCol w="2265363"/>
                <a:gridCol w="2459037"/>
                <a:gridCol w="2316163"/>
                <a:gridCol w="2103437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Енергетика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Машино-будування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Металургія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Хімічна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Орієнтується на імпортні нафту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(57%) та 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природ-</a:t>
                      </a:r>
                      <a:endParaRPr kumimoji="0" lang="uk-UA" sz="18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ний газ (10%)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3-тє місце у світі за 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в-вом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електроенергії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ТЕС - 68%,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  ГЕС - 9,5%,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  АЕС -  9 %,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інші - 13,5 %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Упровадження 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енергозберігаю-чих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технологій</a:t>
                      </a:r>
                      <a:endParaRPr kumimoji="0" lang="ru-RU" sz="18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 10 % світового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в-ва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продукції м/б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 1/4 продукції    експортується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 </a:t>
                      </a:r>
                      <a:r>
                        <a:rPr kumimoji="0" lang="en-US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-ше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місце у світі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за 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в-вом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суден</a:t>
                      </a:r>
                      <a:r>
                        <a:rPr kumimoji="0" lang="en-US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(52%) та автомобілів (23,9%)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Основою галузі є наукоємні в</a:t>
                      </a:r>
                      <a:r>
                        <a:rPr kumimoji="0" lang="en-US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-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ва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Зосереджене у межах 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Тихо-</a:t>
                      </a:r>
                      <a:endParaRPr kumimoji="0" lang="uk-UA" sz="18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океанського промислового поясу</a:t>
                      </a:r>
                      <a:endParaRPr kumimoji="0" lang="ru-RU" sz="18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1-ге місце у світі за 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в-вом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сталі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Орієнтується переважно на імпортну сировину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Впроваджуються ресурсозберігаючі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технології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Зростає значення виробництв з 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пере-робки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вторинної сировини</a:t>
                      </a:r>
                      <a:endParaRPr kumimoji="0" lang="ru-RU" sz="18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2-ге місце у світі (після США) за обсягами 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в-ва</a:t>
                      </a:r>
                      <a:endParaRPr kumimoji="0" lang="uk-UA" sz="18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   16 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нафтохі</a:t>
                      </a:r>
                      <a:r>
                        <a:rPr kumimoji="0" lang="en-US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-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мічних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ком</a:t>
                      </a:r>
                      <a:r>
                        <a:rPr kumimoji="0" lang="en-US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-</a:t>
                      </a:r>
                      <a:r>
                        <a:rPr kumimoji="0" lang="uk-UA" sz="1800" b="0" i="0" u="none" strike="noStrike" cap="none" spc="0" normalizeH="0" baseline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плексів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•</a:t>
                      </a:r>
                      <a:r>
                        <a:rPr kumimoji="0" lang="en-US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Спеціалізується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на нафтохімії, виробництві синтетичного каучуку, хімічних волокон, пластмас, композиційних матеріалів</a:t>
                      </a:r>
                      <a:endParaRPr kumimoji="0" lang="ru-RU" sz="18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Picture 2" descr="infex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</p:spPr>
      </p:pic>
      <p:pic>
        <p:nvPicPr>
          <p:cNvPr id="6" name="Picture 3" descr="hond2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343400" cy="3429000"/>
          </a:xfrm>
          <a:prstGeom prst="rect">
            <a:avLst/>
          </a:prstGeom>
          <a:noFill/>
        </p:spPr>
      </p:pic>
      <p:pic>
        <p:nvPicPr>
          <p:cNvPr id="7" name="Picture 4" descr="honda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43400" cy="3429000"/>
          </a:xfrm>
          <a:prstGeom prst="rect">
            <a:avLst/>
          </a:prstGeom>
          <a:noFill/>
        </p:spPr>
      </p:pic>
      <p:pic>
        <p:nvPicPr>
          <p:cNvPr id="8" name="Picture 5" descr="hondl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0"/>
            <a:ext cx="48006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Picture 2" descr="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3282384" cy="3094928"/>
          </a:xfrm>
          <a:prstGeom prst="rect">
            <a:avLst/>
          </a:prstGeom>
          <a:noFill/>
        </p:spPr>
      </p:pic>
      <p:pic>
        <p:nvPicPr>
          <p:cNvPr id="6" name="Picture 3" descr="japan_robo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232084" cy="3036912"/>
          </a:xfrm>
          <a:prstGeom prst="rect">
            <a:avLst/>
          </a:prstGeom>
          <a:noFill/>
        </p:spPr>
      </p:pic>
      <p:pic>
        <p:nvPicPr>
          <p:cNvPr id="7" name="Picture 4" descr="japy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364" y="3356992"/>
            <a:ext cx="4227824" cy="3223716"/>
          </a:xfrm>
          <a:prstGeom prst="rect">
            <a:avLst/>
          </a:prstGeom>
          <a:noFill/>
        </p:spPr>
      </p:pic>
      <p:pic>
        <p:nvPicPr>
          <p:cNvPr id="8" name="Picture 5" descr="999c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8640"/>
            <a:ext cx="418795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План: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6246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. Загальні відомості.</a:t>
            </a:r>
          </a:p>
          <a:p>
            <a:pPr marL="342900" indent="-342900"/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2. Географічне положення.</a:t>
            </a:r>
            <a:endParaRPr lang="ru-RU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/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3. Природні умови і ресурси.</a:t>
            </a:r>
            <a:endParaRPr lang="ru-RU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/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4. Населення.</a:t>
            </a:r>
            <a:endParaRPr lang="ru-RU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/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5. Загальна характеристика господарства:</a:t>
            </a:r>
            <a:endParaRPr lang="ru-RU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00100" lvl="1" indent="-342900"/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 - промисловість;</a:t>
            </a:r>
          </a:p>
          <a:p>
            <a:pPr marL="800100" lvl="1" indent="-342900"/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 - сільське господарство;</a:t>
            </a:r>
          </a:p>
          <a:p>
            <a:pPr marL="800100" lvl="1" indent="-342900"/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 - транспорт.</a:t>
            </a:r>
            <a:endParaRPr lang="ru-RU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/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6. Зовнішньоекономічні зв’язки. </a:t>
            </a:r>
          </a:p>
          <a:p>
            <a:pPr marL="342900" indent="-342900"/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7. Традиції.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Сільське господарство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61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• 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Дрібне селянське землеволодіння;</a:t>
            </a:r>
            <a:b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• Земель, придатних для землеробства вкрай мало (11%);    </a:t>
            </a:r>
            <a:b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• Забезпечує власні потреби на 75%; </a:t>
            </a:r>
            <a:b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• Найбільший імпортер сільськогосподарської продукції у світі;</a:t>
            </a:r>
            <a:b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• Провідна галузь – рослинництво;	</a:t>
            </a:r>
            <a:b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	Виділяється три галузі спеціалізації: рисосіяння, плодоовочівництво, тваринництво. 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Group 22"/>
          <p:cNvGraphicFramePr>
            <a:graphicFrameLocks/>
          </p:cNvGraphicFramePr>
          <p:nvPr/>
        </p:nvGraphicFramePr>
        <p:xfrm>
          <a:off x="0" y="3905672"/>
          <a:ext cx="9144000" cy="295232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51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Рослинництво</a:t>
                      </a:r>
                      <a:endParaRPr kumimoji="0" lang="ru-RU" sz="20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spc="0" normalizeH="0" baseline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Тваринництво</a:t>
                      </a:r>
                      <a:endParaRPr kumimoji="0" lang="ru-RU" sz="2000" b="0" i="0" u="none" strike="noStrike" cap="none" spc="0" normalizeH="0" baseline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Зернові: рис (100% власних потреб), пшениця, ячмінь, кукурудза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Овочівництво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Садівництво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Вирощування водоростей</a:t>
                      </a:r>
                      <a:endParaRPr kumimoji="0" lang="ru-RU" sz="20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Більшість кормів імпортується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Свинарство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Птахівництво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Рибальство ( 1 місце в світі за виловом риби)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Вирощування молюсків</a:t>
                      </a:r>
                      <a:endParaRPr kumimoji="0" lang="ru-RU" sz="20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Транспорт: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Транспорт Японії виконує великий обсяг роботи як у внутрішніх, так і в міжнародних перевезеннях. Практично всі </a:t>
            </a:r>
            <a:r>
              <a:rPr lang="uk-UA" sz="2800" i="1" u="sng" dirty="0" smtClean="0">
                <a:solidFill>
                  <a:schemeClr val="bg1"/>
                </a:solidFill>
                <a:latin typeface="Comic Sans MS" pitchFamily="66" charset="0"/>
              </a:rPr>
              <a:t>внутрішні перевезення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забезпечуються трьома видами транспорту: автомобільним, залізничним та морським каботажним; </a:t>
            </a:r>
            <a:r>
              <a:rPr lang="uk-UA" sz="2800" i="1" u="sng" dirty="0" smtClean="0">
                <a:solidFill>
                  <a:schemeClr val="bg1"/>
                </a:solidFill>
                <a:latin typeface="Comic Sans MS" pitchFamily="66" charset="0"/>
              </a:rPr>
              <a:t>зовнішні вантажні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– винятково морським, а пасажирські – повітряним.</a:t>
            </a:r>
            <a:r>
              <a:rPr lang="uk-UA" sz="9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sz="9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	Найбільші морські порти: </a:t>
            </a:r>
            <a:b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uk-UA" sz="2800" dirty="0" err="1" smtClean="0">
                <a:solidFill>
                  <a:schemeClr val="bg1"/>
                </a:solidFill>
                <a:latin typeface="Comic Sans MS" pitchFamily="66" charset="0"/>
              </a:rPr>
              <a:t>Осакській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затоці – Кобе, Осака, </a:t>
            </a:r>
            <a:r>
              <a:rPr lang="uk-UA" sz="2800" dirty="0" err="1" smtClean="0">
                <a:solidFill>
                  <a:schemeClr val="bg1"/>
                </a:solidFill>
                <a:latin typeface="Comic Sans MS" pitchFamily="66" charset="0"/>
              </a:rPr>
              <a:t>Сакаї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; </a:t>
            </a:r>
            <a:b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в Токійській затоці – Йокогама, </a:t>
            </a:r>
            <a:r>
              <a:rPr lang="uk-UA" sz="2800" dirty="0" err="1" smtClean="0">
                <a:solidFill>
                  <a:schemeClr val="bg1"/>
                </a:solidFill>
                <a:latin typeface="Comic Sans MS" pitchFamily="66" charset="0"/>
              </a:rPr>
              <a:t>Тіба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, Кавасакі, Токіо; інші важливі – Нагоя, </a:t>
            </a:r>
            <a:r>
              <a:rPr lang="uk-UA" sz="2800" dirty="0" err="1" smtClean="0">
                <a:solidFill>
                  <a:schemeClr val="bg1"/>
                </a:solidFill>
                <a:latin typeface="Comic Sans MS" pitchFamily="66" charset="0"/>
              </a:rPr>
              <a:t>Сімідзу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, Хіросіма, Фукуока, Нагасакі тощо.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Picture 2" descr="26192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4572000" cy="5943600"/>
          </a:xfrm>
          <a:prstGeom prst="rect">
            <a:avLst/>
          </a:prstGeom>
          <a:noFill/>
        </p:spPr>
      </p:pic>
      <p:pic>
        <p:nvPicPr>
          <p:cNvPr id="6" name="Picture 3" descr="Dscf05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"/>
            <a:ext cx="3873500" cy="2895600"/>
          </a:xfrm>
          <a:prstGeom prst="rect">
            <a:avLst/>
          </a:prstGeom>
          <a:noFill/>
        </p:spPr>
      </p:pic>
      <p:pic>
        <p:nvPicPr>
          <p:cNvPr id="7" name="Picture 4" descr="p1261-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05200"/>
            <a:ext cx="38100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Picture 2" descr="341363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495800" cy="3375025"/>
          </a:xfrm>
          <a:prstGeom prst="rect">
            <a:avLst/>
          </a:prstGeom>
          <a:noFill/>
        </p:spPr>
      </p:pic>
      <p:pic>
        <p:nvPicPr>
          <p:cNvPr id="6" name="Picture 3" descr="1177413717_japan_train_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533900" cy="3019425"/>
          </a:xfrm>
          <a:prstGeom prst="rect">
            <a:avLst/>
          </a:prstGeom>
          <a:noFill/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5486400" y="533400"/>
            <a:ext cx="32813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latin typeface="Comic Sans MS"/>
              </a:rPr>
              <a:t>Надшвидкісний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latin typeface="Comic Sans MS"/>
              </a:rPr>
              <a:t> </a:t>
            </a:r>
          </a:p>
          <a:p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latin typeface="Comic Sans MS"/>
              </a:rPr>
              <a:t>поїзд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latin typeface="Comic Sans MS"/>
              </a:rPr>
              <a:t> </a:t>
            </a:r>
          </a:p>
          <a:p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latin typeface="Comic Sans MS"/>
              </a:rPr>
              <a:t>Сінкансен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>
                  <a:lumMod val="75000"/>
                </a:schemeClr>
              </a:solidFill>
              <a:latin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Picture 4" descr="поїз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10288"/>
          </a:xfrm>
          <a:prstGeom prst="rect">
            <a:avLst/>
          </a:prstGeom>
          <a:noFill/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19200" y="6172200"/>
            <a:ext cx="67818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У </a:t>
            </a:r>
            <a:r>
              <a:rPr lang="ru-RU" sz="1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вагоні</a:t>
            </a:r>
            <a:r>
              <a:rPr lang="ru-RU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1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японського</a:t>
            </a:r>
            <a:r>
              <a:rPr lang="ru-RU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1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поїзда</a:t>
            </a:r>
            <a:endParaRPr lang="ru-RU" sz="1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Зовнішньоекономічні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ru-RU" dirty="0" err="1" smtClean="0"/>
              <a:t>язки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70080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На Японію припадає (2000 р.) понад 5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5% імпорту та понад 7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5% експорту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15% прямих зарубіжних інвестицій світу. Країна в основному довозить сировину,  напівфабрикати, деякі види хімікатів і промислового устаткування з усіх кінців світу, а вивозить промислові товари, науково-технічну інформацію та капітал. </a:t>
            </a:r>
            <a:b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	На світовому ринку науково-технічних знань Японія нині сама стала значним постачальником наукових розробок, особливо в галузях електроніки, </a:t>
            </a:r>
            <a:r>
              <a:rPr lang="uk-UA" sz="2400" dirty="0" err="1" smtClean="0">
                <a:solidFill>
                  <a:schemeClr val="bg1"/>
                </a:solidFill>
                <a:latin typeface="Comic Sans MS" pitchFamily="66" charset="0"/>
              </a:rPr>
              <a:t>автомобіле-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і суднобудування, хімії, матеріалознавства, біотехнологій тощо. На світовому ринку інвестицій японські корпорації активно займаються створенням активних підприємств.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6700" y="764704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292 млрд.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$</a:t>
            </a:r>
            <a:r>
              <a:rPr kumimoji="0" lang="uk-UA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США</a:t>
            </a: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</a:t>
            </a:r>
            <a:r>
              <a:rPr kumimoji="0" lang="uk-UA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383 млрд. 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$</a:t>
            </a:r>
            <a:r>
              <a:rPr kumimoji="0" lang="uk-UA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США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на душу населення –                   на душу населення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2288 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$</a:t>
            </a: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США                                  3002 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$</a:t>
            </a:r>
            <a:r>
              <a:rPr kumimoji="0" lang="uk-UA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США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22806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22806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280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                                            </a:t>
            </a: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rgbClr val="022806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rgbClr val="022806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00" b="0" i="0" u="none" strike="noStrike" kern="1200" cap="none" spc="0" normalizeH="0" baseline="0" noProof="0" dirty="0">
              <a:ln>
                <a:noFill/>
              </a:ln>
              <a:solidFill>
                <a:srgbClr val="022806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6" name="Group 117"/>
          <p:cNvGraphicFramePr>
            <a:graphicFrameLocks/>
          </p:cNvGraphicFramePr>
          <p:nvPr/>
        </p:nvGraphicFramePr>
        <p:xfrm>
          <a:off x="-130175" y="2542032"/>
          <a:ext cx="9274175" cy="5090160"/>
        </p:xfrm>
        <a:graphic>
          <a:graphicData uri="http://schemas.openxmlformats.org/drawingml/2006/table">
            <a:tbl>
              <a:tblPr/>
              <a:tblGrid>
                <a:gridCol w="4414143"/>
                <a:gridCol w="4860032"/>
              </a:tblGrid>
              <a:tr h="4315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Машини, устаткування,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хімічні товари, текстиль,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продовольчі товари,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фосфати, боксити,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вугілля, нафта, залізна руда,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 ліс, вовна, бавовна.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США (18%)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Китай (17%)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Південна Корея (5%)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Індонезія (4%)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Австралія (4%)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судна, автомобілі,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компютери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, годинники, фотоапарати, копіювальна техніка,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теле-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відео-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, радіоапаратура, калькулятори, верстати, сталь, хімічні продукти, текстиль, напівпровідники, офісне устаткування, хімічні товари, метали, інвестиції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США (29%)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Китай (10%)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Південна Корея (7%)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Тайвань (6%)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Сянган (6%)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WordArt 75"/>
          <p:cNvSpPr>
            <a:spLocks noChangeArrowheads="1" noChangeShapeType="1" noTextEdit="1"/>
          </p:cNvSpPr>
          <p:nvPr/>
        </p:nvSpPr>
        <p:spPr bwMode="auto">
          <a:xfrm>
            <a:off x="971600" y="1772816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Імпорт</a:t>
            </a:r>
            <a:endParaRPr lang="ru-RU" sz="3600" b="1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8" name="WordArt 76"/>
          <p:cNvSpPr>
            <a:spLocks noChangeArrowheads="1" noChangeShapeType="1" noTextEdit="1"/>
          </p:cNvSpPr>
          <p:nvPr/>
        </p:nvSpPr>
        <p:spPr bwMode="auto">
          <a:xfrm>
            <a:off x="6156176" y="1844824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Експорт</a:t>
            </a:r>
            <a:endParaRPr lang="ru-RU" sz="3600" b="1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9" name="AutoShape 78"/>
          <p:cNvSpPr>
            <a:spLocks noChangeArrowheads="1"/>
          </p:cNvSpPr>
          <p:nvPr/>
        </p:nvSpPr>
        <p:spPr bwMode="auto">
          <a:xfrm>
            <a:off x="5796136" y="2132856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lin ang="27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79"/>
          <p:cNvSpPr>
            <a:spLocks noChangeArrowheads="1"/>
          </p:cNvSpPr>
          <p:nvPr/>
        </p:nvSpPr>
        <p:spPr bwMode="auto">
          <a:xfrm>
            <a:off x="611560" y="2060848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1600200" cy="99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110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Comic Sans MS"/>
              </a:rPr>
              <a:t>Культура </a:t>
            </a:r>
            <a:r>
              <a:rPr lang="ru-RU" sz="5400" b="1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Comic Sans MS"/>
              </a:rPr>
              <a:t>і</a:t>
            </a:r>
            <a:r>
              <a:rPr lang="ru-RU" sz="5400" b="1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Comic Sans MS"/>
              </a:rPr>
              <a:t> </a:t>
            </a:r>
            <a:r>
              <a:rPr lang="ru-RU" sz="5400" b="1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Comic Sans MS"/>
              </a:rPr>
              <a:t>традиції</a:t>
            </a:r>
            <a:endParaRPr lang="ru-RU" sz="54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ysClr val="windowText" lastClr="000000"/>
              </a:solidFill>
              <a:latin typeface="Comic Sans MS"/>
            </a:endParaRPr>
          </a:p>
        </p:txBody>
      </p:sp>
      <p:pic>
        <p:nvPicPr>
          <p:cNvPr id="6" name="Picture 4" descr="geis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015680" cy="5662109"/>
          </a:xfrm>
          <a:prstGeom prst="rect">
            <a:avLst/>
          </a:prstGeom>
          <a:noFill/>
        </p:spPr>
      </p:pic>
      <p:pic>
        <p:nvPicPr>
          <p:cNvPr id="7" name="Picture 6" descr="wedding_photo_in_jap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0824" y="1244373"/>
            <a:ext cx="3935366" cy="505975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Picture 5" descr="w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19100" y="304800"/>
            <a:ext cx="7848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Єдиний захід, де не можна</a:t>
            </a:r>
          </a:p>
          <a:p>
            <a:r>
              <a:rPr lang="ru-RU" sz="3600" b="1" kern="1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 обійтися без кімоно — весілля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Picture 8" descr="big202_2506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3429000" cy="5105400"/>
          </a:xfrm>
          <a:prstGeom prst="rect">
            <a:avLst/>
          </a:prstGeom>
          <a:noFill/>
        </p:spPr>
      </p:pic>
      <p:pic>
        <p:nvPicPr>
          <p:cNvPr id="6" name="Picture 9" descr="fashion_geish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457200"/>
            <a:ext cx="3962400" cy="5105400"/>
          </a:xfrm>
          <a:prstGeom prst="rect">
            <a:avLst/>
          </a:prstGeom>
          <a:noFill/>
          <a:ln/>
        </p:spPr>
      </p:pic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1371600" y="5715000"/>
            <a:ext cx="6781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Час, проведений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з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 гейшами,- </a:t>
            </a:r>
          </a:p>
          <a:p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це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пам'ятна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подія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99"/>
              </a:solidFill>
              <a:latin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Спільні відомості: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Офіційна назва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Nihon-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koku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Столиця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Токіо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(8 139 000)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Площа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37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8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24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км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²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Населення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126 800 тис. чол.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Форма правління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конституційна монархія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Глава держави</a:t>
            </a:r>
            <a:r>
              <a:rPr lang="uk-UA" sz="2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– імператор – символ єдності нації, реальної 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   влади не має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Вищий законодавчий орган</a:t>
            </a:r>
            <a:r>
              <a:rPr lang="uk-UA" sz="2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– двопалатний парламент  (Палата представників, Палата радників)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Адміністративний поділ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поділяється на 47 префектур, 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   1 столична (Токіо), 2 міські (Осака, Кіото) і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особлива 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   адміністративна область Хоккайдо (14 округів)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Державна мова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японська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</a:t>
            </a:r>
            <a:r>
              <a:rPr lang="uk-UA" sz="2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Релігія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синтоїзм, буддизм, християнство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•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Етнічний склад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99% - японці; 0,5% - корейці; 0,5% - китайці 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   і </a:t>
            </a:r>
            <a:r>
              <a:rPr lang="uk-UA" sz="2000" dirty="0" err="1" smtClean="0">
                <a:solidFill>
                  <a:schemeClr val="bg1"/>
                </a:solidFill>
                <a:latin typeface="Comic Sans MS" pitchFamily="66" charset="0"/>
              </a:rPr>
              <a:t>айни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 (залишки корінного населення)</a:t>
            </a:r>
            <a:b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•</a:t>
            </a:r>
            <a:r>
              <a:rPr lang="uk-UA" sz="2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rgbClr val="00B0F0"/>
                </a:solidFill>
                <a:latin typeface="Comic Sans MS" pitchFamily="66" charset="0"/>
              </a:rPr>
              <a:t>Валюта </a:t>
            </a:r>
            <a:r>
              <a:rPr lang="uk-UA" sz="2000" b="1" dirty="0" smtClean="0"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uk-UA" sz="2000" dirty="0" smtClean="0">
                <a:solidFill>
                  <a:schemeClr val="bg1"/>
                </a:solidFill>
                <a:latin typeface="Comic Sans MS" pitchFamily="66" charset="0"/>
              </a:rPr>
              <a:t>1 єна = 100 </a:t>
            </a:r>
            <a:r>
              <a:rPr lang="uk-UA" sz="2000" dirty="0" err="1" smtClean="0">
                <a:solidFill>
                  <a:schemeClr val="bg1"/>
                </a:solidFill>
                <a:latin typeface="Comic Sans MS" pitchFamily="66" charset="0"/>
              </a:rPr>
              <a:t>сенів</a:t>
            </a:r>
            <a:r>
              <a:rPr lang="uk-UA" dirty="0" smtClean="0">
                <a:latin typeface="Comic Sans MS" pitchFamily="66" charset="0"/>
              </a:rPr>
              <a:t/>
            </a:r>
            <a:br>
              <a:rPr lang="uk-UA" dirty="0" smtClean="0">
                <a:latin typeface="Comic Sans MS" pitchFamily="66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Picture 4" descr="japanesegeis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678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Гейша - </a:t>
            </a:r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людина</a:t>
            </a:r>
            <a:r>
              <a:rPr lang="ru-RU" sz="3600" b="1" kern="10" dirty="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 </a:t>
            </a:r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мистецтва</a:t>
            </a:r>
            <a:r>
              <a:rPr lang="ru-RU" sz="3600" b="1" kern="10" dirty="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Гейша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05601"/>
            <a:ext cx="914400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 - це людина, яка вміє розважати чоловіків, причому не тільки умінням співати, танцювати, але і своєю освіченістю.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		Японці звикли ділити жінок на три категорії: для домашнього вогнища й продовження роду – </a:t>
            </a:r>
            <a:r>
              <a:rPr lang="uk-UA" sz="2800" b="1" i="1" u="sng" dirty="0" smtClean="0">
                <a:solidFill>
                  <a:schemeClr val="bg1"/>
                </a:solidFill>
                <a:latin typeface="Comic Sans MS" pitchFamily="66" charset="0"/>
              </a:rPr>
              <a:t>дружина</a:t>
            </a: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; для душі – </a:t>
            </a:r>
            <a:r>
              <a:rPr lang="uk-UA" sz="2800" b="1" i="1" u="sng" dirty="0" smtClean="0">
                <a:solidFill>
                  <a:schemeClr val="bg1"/>
                </a:solidFill>
                <a:latin typeface="Comic Sans MS" pitchFamily="66" charset="0"/>
              </a:rPr>
              <a:t>гейша </a:t>
            </a: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з її освіченістю; для плоті – </a:t>
            </a:r>
            <a:r>
              <a:rPr lang="uk-UA" sz="2800" b="1" i="1" u="sng" dirty="0" err="1" smtClean="0">
                <a:solidFill>
                  <a:schemeClr val="bg1"/>
                </a:solidFill>
                <a:latin typeface="Comic Sans MS" pitchFamily="66" charset="0"/>
              </a:rPr>
              <a:t>ойран</a:t>
            </a:r>
            <a:r>
              <a:rPr lang="uk-UA" sz="2800" b="1" i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– дівчина з бару.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		У парику і гримі гейша сприймається скоріше як лялька, ніж жива людина. Завжди красуня, молода, не старіша від 20 років, вишукано одягнена. У спеціальних закладах дівчат навчають із 6-7 років, батькам майбутньої гейші хазяйка платить гроші. Зараз в Японії гейші починають працювати після завершення дев’ятирічної освіти (з 15 років)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Японські войни - самураї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5800" y="5486400"/>
            <a:ext cx="7924800" cy="1050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Чайна церемонія: відпочинок душі, краса горнятка, смак чаю, тиха музика, легкі невимушені розмови.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3" descr="565775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248400" cy="4191000"/>
          </a:xfrm>
          <a:prstGeom prst="rect">
            <a:avLst/>
          </a:prstGeom>
          <a:noFill/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848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Тяною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 -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щоденна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чайна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omic Sans MS"/>
              </a:rPr>
              <a:t>церемонія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Державні свята Японії: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73422"/>
            <a:ext cx="8820472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1 січня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– Новий рік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15 січня – День повнолітніх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11 лютого – День заснування імперії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21 березня – День весняного рівнодення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29 квітня – День народження імператора Японії 3 травня – День Конституції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5 травня – День дітей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14 травня – День матері </a:t>
            </a:r>
            <a:r>
              <a:rPr lang="uk-UA" sz="2800" b="1" i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uk-UA" sz="2800" b="1" i="1" dirty="0" err="1" smtClean="0">
                <a:solidFill>
                  <a:schemeClr val="bg1"/>
                </a:solidFill>
                <a:latin typeface="Comic Sans MS" pitchFamily="66" charset="0"/>
              </a:rPr>
              <a:t>“хаха-но</a:t>
            </a:r>
            <a:r>
              <a:rPr lang="uk-UA" sz="28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800" b="1" i="1" dirty="0" err="1" smtClean="0">
                <a:solidFill>
                  <a:schemeClr val="bg1"/>
                </a:solidFill>
                <a:latin typeface="Comic Sans MS" pitchFamily="66" charset="0"/>
              </a:rPr>
              <a:t>хі”</a:t>
            </a:r>
            <a:r>
              <a:rPr lang="uk-UA" sz="2800" b="1" i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18 </a:t>
            </a:r>
            <a:r>
              <a:rPr lang="uk-UA" sz="2800" b="1" dirty="0" err="1" smtClean="0">
                <a:solidFill>
                  <a:schemeClr val="bg1"/>
                </a:solidFill>
                <a:latin typeface="Comic Sans MS" pitchFamily="66" charset="0"/>
              </a:rPr>
              <a:t>червня–</a:t>
            </a: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 День батька</a:t>
            </a:r>
            <a:r>
              <a:rPr lang="uk-UA" sz="2800" b="1" i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uk-UA" sz="2800" b="1" i="1" dirty="0" err="1" smtClean="0">
                <a:solidFill>
                  <a:schemeClr val="bg1"/>
                </a:solidFill>
                <a:latin typeface="Comic Sans MS" pitchFamily="66" charset="0"/>
              </a:rPr>
              <a:t>“тіті-но</a:t>
            </a:r>
            <a:r>
              <a:rPr lang="uk-UA" sz="2800" b="1" i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800" b="1" i="1" dirty="0" err="1" smtClean="0">
                <a:solidFill>
                  <a:schemeClr val="bg1"/>
                </a:solidFill>
                <a:latin typeface="Comic Sans MS" pitchFamily="66" charset="0"/>
              </a:rPr>
              <a:t>хі”</a:t>
            </a:r>
            <a:r>
              <a:rPr lang="uk-UA" sz="2800" b="1" i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15 вересня – День пошани людей похилого віку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23 вересня - День осіннього рівнодення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10 жовтня – День фізкультурника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3 листопада – День культури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omic Sans MS" pitchFamily="66" charset="0"/>
              </a:rPr>
              <a:t>23 листопада – День подяки праці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pз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597352"/>
          </a:xfrm>
        </p:spPr>
        <p:txBody>
          <a:bodyPr anchor="t">
            <a:normAutofit/>
          </a:bodyPr>
          <a:lstStyle/>
          <a:p>
            <a:pPr algn="l"/>
            <a:r>
              <a:rPr lang="uk-UA" dirty="0" smtClean="0"/>
              <a:t>Герб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bg1"/>
                </a:solidFill>
              </a:rPr>
              <a:t>            Прапор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bg1"/>
                </a:solidFill>
              </a:rPr>
              <a:t>Гімн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perialsealofjap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0"/>
            <a:ext cx="2685338" cy="2708920"/>
          </a:xfrm>
          <a:prstGeom prst="rect">
            <a:avLst/>
          </a:prstGeom>
        </p:spPr>
      </p:pic>
      <p:pic>
        <p:nvPicPr>
          <p:cNvPr id="6" name="Рисунок 5" descr="64flgjap.jpg"/>
          <p:cNvPicPr>
            <a:picLocks noChangeAspect="1"/>
          </p:cNvPicPr>
          <p:nvPr/>
        </p:nvPicPr>
        <p:blipFill>
          <a:blip r:embed="rId5" cstate="print"/>
          <a:srcRect t="21340" b="18181"/>
          <a:stretch>
            <a:fillRect/>
          </a:stretch>
        </p:blipFill>
        <p:spPr>
          <a:xfrm>
            <a:off x="3491880" y="2996952"/>
            <a:ext cx="5250160" cy="2736304"/>
          </a:xfrm>
          <a:prstGeom prst="rect">
            <a:avLst/>
          </a:prstGeom>
        </p:spPr>
      </p:pic>
      <p:pic>
        <p:nvPicPr>
          <p:cNvPr id="7" name="10100_Г¦мн Япон¦¬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91680" y="5517232"/>
            <a:ext cx="743744" cy="557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/>
              <a:t> </a:t>
            </a:r>
            <a:r>
              <a:rPr lang="uk-UA" sz="3200" b="1" dirty="0" smtClean="0">
                <a:latin typeface="Comic Sans MS" pitchFamily="66" charset="0"/>
              </a:rPr>
              <a:t>Назва країни походить від </a:t>
            </a:r>
            <a:r>
              <a:rPr lang="uk-UA" sz="3200" b="1" dirty="0" err="1" smtClean="0">
                <a:latin typeface="Comic Sans MS" pitchFamily="66" charset="0"/>
              </a:rPr>
              <a:t>давньояпонського</a:t>
            </a:r>
            <a:r>
              <a:rPr lang="uk-UA" sz="3200" b="1" dirty="0" smtClean="0">
                <a:latin typeface="Comic Sans MS" pitchFamily="66" charset="0"/>
              </a:rPr>
              <a:t> слова</a:t>
            </a:r>
            <a:r>
              <a:rPr lang="uk-UA" sz="3200" dirty="0" smtClean="0">
                <a:latin typeface="Comic Sans MS" pitchFamily="66" charset="0"/>
              </a:rPr>
              <a:t> </a:t>
            </a:r>
            <a:r>
              <a:rPr lang="uk-UA" sz="3200" dirty="0" err="1" smtClean="0">
                <a:latin typeface="Comic Sans MS" pitchFamily="66" charset="0"/>
              </a:rPr>
              <a:t>“</a:t>
            </a:r>
            <a:r>
              <a:rPr lang="uk-UA" sz="3200" b="1" i="1" dirty="0" err="1" smtClean="0">
                <a:latin typeface="Comic Sans MS" pitchFamily="66" charset="0"/>
              </a:rPr>
              <a:t>Ямата”</a:t>
            </a:r>
            <a:r>
              <a:rPr lang="uk-UA" sz="3200" b="1" i="1" dirty="0" smtClean="0">
                <a:latin typeface="Comic Sans MS" pitchFamily="66" charset="0"/>
              </a:rPr>
              <a:t> – </a:t>
            </a:r>
            <a:br>
              <a:rPr lang="uk-UA" sz="3200" b="1" i="1" dirty="0" smtClean="0">
                <a:latin typeface="Comic Sans MS" pitchFamily="66" charset="0"/>
              </a:rPr>
            </a:br>
            <a:r>
              <a:rPr lang="uk-UA" sz="3200" b="1" i="1" dirty="0" err="1" smtClean="0">
                <a:latin typeface="Comic Sans MS" pitchFamily="66" charset="0"/>
              </a:rPr>
              <a:t>“країна</a:t>
            </a:r>
            <a:r>
              <a:rPr lang="uk-UA" sz="3200" b="1" i="1" dirty="0" smtClean="0">
                <a:latin typeface="Comic Sans MS" pitchFamily="66" charset="0"/>
              </a:rPr>
              <a:t> людей </a:t>
            </a:r>
            <a:r>
              <a:rPr lang="uk-UA" sz="3200" b="1" i="1" dirty="0" err="1" smtClean="0">
                <a:latin typeface="Comic Sans MS" pitchFamily="66" charset="0"/>
              </a:rPr>
              <a:t>гір”</a:t>
            </a:r>
            <a:r>
              <a:rPr lang="uk-UA" sz="3200" b="1" i="1" dirty="0" smtClean="0">
                <a:latin typeface="Comic Sans MS" pitchFamily="66" charset="0"/>
              </a:rPr>
              <a:t>.</a:t>
            </a:r>
            <a:endParaRPr lang="ru-RU" sz="3200" dirty="0"/>
          </a:p>
        </p:txBody>
      </p:sp>
      <p:pic>
        <p:nvPicPr>
          <p:cNvPr id="6" name="Picture 4" descr="Jap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995936" cy="29787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30689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Символи</a:t>
            </a:r>
            <a:r>
              <a:rPr lang="ru-RU" sz="28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  </a:t>
            </a:r>
            <a:r>
              <a:rPr lang="ru-RU" sz="28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Японії</a:t>
            </a:r>
            <a:endParaRPr lang="ru-RU" sz="28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14" name="Picture 15" descr="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096344" cy="2786710"/>
          </a:xfrm>
          <a:prstGeom prst="rect">
            <a:avLst/>
          </a:prstGeom>
          <a:noFill/>
        </p:spPr>
      </p:pic>
      <p:pic>
        <p:nvPicPr>
          <p:cNvPr id="15" name="Picture 12" descr="j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645024"/>
            <a:ext cx="3758952" cy="2810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Япония1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-12389"/>
            <a:ext cx="7247710" cy="68703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Географічне положення: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Японія - держава на островах східного узбережжя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Азії, яка розміщена на 4 великих -  </a:t>
            </a:r>
            <a:b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Хоккайдо, Хонсю, Сікоку, </a:t>
            </a:r>
            <a:r>
              <a:rPr lang="uk-UA" sz="2800" dirty="0" err="1" smtClean="0">
                <a:solidFill>
                  <a:schemeClr val="bg1"/>
                </a:solidFill>
                <a:latin typeface="Comic Sans MS" pitchFamily="66" charset="0"/>
              </a:rPr>
              <a:t>Кусю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 і понад 4000 дрібних островах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На півночі омивається Охотським морем, на сході – Тихим океаном, а на заході – Східнокитайським морем, що Корейською протокою сполучене із Японським морем.</a:t>
            </a:r>
            <a:b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6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sz="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	На півночі Японія межує з Росією (о. Сахалін, Курили), з Філіппінами на</a:t>
            </a:r>
            <a:r>
              <a:rPr lang="uk-UA" sz="2800" dirty="0" smtClean="0">
                <a:latin typeface="Comic Sans MS" pitchFamily="66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півдні та на заході і північному-заході – з Китаєм, Південною Кореєю та Кореєю Північною.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Природні умови: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Японія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– гірська країна, розташована у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сейсмiчному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районi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, де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частi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землетруси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75%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площі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займають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гори.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Найвища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вершина –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Фудзіяма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 (3776м). 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На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островах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понад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200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вулканів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серед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них — 40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 діючих.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Найбільша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рівнина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Канто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uk-UA" sz="105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uk-UA" sz="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У 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н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адрах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Японських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островiв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трапляються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хiмiчнi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елемент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и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майже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всi</a:t>
            </a:r>
            <a:r>
              <a:rPr lang="uk-UA" sz="2800" dirty="0" err="1" smtClean="0">
                <a:solidFill>
                  <a:schemeClr val="bg1"/>
                </a:solidFill>
                <a:latin typeface="Comic Sans MS" pitchFamily="66" charset="0"/>
              </a:rPr>
              <a:t>єї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таблицi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Мендел</a:t>
            </a:r>
            <a:r>
              <a:rPr lang="uk-UA" sz="2800" dirty="0" err="1" smtClean="0">
                <a:solidFill>
                  <a:schemeClr val="bg1"/>
                </a:solidFill>
                <a:latin typeface="Comic Sans MS" pitchFamily="66" charset="0"/>
              </a:rPr>
              <a:t>єє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ва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але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родовищ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промислового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значення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вкрай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мало.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Незначні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поклади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Comic Sans MS" pitchFamily="66" charset="0"/>
              </a:rPr>
              <a:t>кам’яного вугілля, міді, поліметалів, вапняків; великі запаси сірки.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Потреби в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мінеральній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сировині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забезпечують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рахунок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імпорту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742399_velichestvennyj-simvol-yaponii-gora-fudzi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5" name="Picture 4" descr="PH1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499992" cy="5456285"/>
          </a:xfrm>
          <a:prstGeom prst="rect">
            <a:avLst/>
          </a:prstGeom>
          <a:noFill/>
        </p:spPr>
      </p:pic>
      <p:pic>
        <p:nvPicPr>
          <p:cNvPr id="6" name="Picture 5" descr="j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343340" cy="54726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789040"/>
            <a:ext cx="4572000" cy="153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Весною - сакура,</a:t>
            </a:r>
          </a:p>
          <a:p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Зозуля </a:t>
            </a:r>
            <a:r>
              <a:rPr lang="ru-RU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влітку</a:t>
            </a:r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,</a:t>
            </a:r>
          </a:p>
          <a:p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Та ясен </a:t>
            </a:r>
            <a:r>
              <a:rPr lang="ru-RU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місяць</a:t>
            </a:r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 </a:t>
            </a:r>
            <a:r>
              <a:rPr lang="ru-RU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восени</a:t>
            </a:r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.</a:t>
            </a:r>
          </a:p>
          <a:p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А </a:t>
            </a:r>
            <a:r>
              <a:rPr lang="ru-RU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взимку</a:t>
            </a:r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 холоди</a:t>
            </a:r>
          </a:p>
          <a:p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І </a:t>
            </a:r>
            <a:r>
              <a:rPr lang="ru-RU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чистий</a:t>
            </a:r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 </a:t>
            </a:r>
            <a:r>
              <a:rPr lang="ru-RU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сніг</a:t>
            </a:r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Comic Sans MS"/>
              </a:rPr>
              <a:t>.</a:t>
            </a:r>
            <a:endParaRPr lang="ru-RU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Comic Sans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805264"/>
            <a:ext cx="5386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Гора </a:t>
            </a:r>
            <a:r>
              <a:rPr lang="ru-RU" sz="28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Фудзіяма</a:t>
            </a:r>
            <a:r>
              <a:rPr lang="ru-RU" sz="28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/>
              </a:rPr>
              <a:t> -Священна гора</a:t>
            </a:r>
            <a:endParaRPr lang="ru-RU" sz="28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973</Words>
  <Application>Microsoft Office PowerPoint</Application>
  <PresentationFormat>Экран (4:3)</PresentationFormat>
  <Paragraphs>168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Японія</vt:lpstr>
      <vt:lpstr>План:</vt:lpstr>
      <vt:lpstr>Спільні відомості:</vt:lpstr>
      <vt:lpstr>Герб                Прапор    Гімн </vt:lpstr>
      <vt:lpstr>Слайд 5</vt:lpstr>
      <vt:lpstr>Слайд 6</vt:lpstr>
      <vt:lpstr>Географічне положення:</vt:lpstr>
      <vt:lpstr>Природні умови:</vt:lpstr>
      <vt:lpstr>Слайд 9</vt:lpstr>
      <vt:lpstr>Клімат:</vt:lpstr>
      <vt:lpstr>Населення:</vt:lpstr>
      <vt:lpstr>Структура зайнятості населення:</vt:lpstr>
      <vt:lpstr>Схема освіти Японії:</vt:lpstr>
      <vt:lpstr>Числа японською</vt:lpstr>
      <vt:lpstr>Релігійна структура:</vt:lpstr>
      <vt:lpstr>Показники економічного розвитку</vt:lpstr>
      <vt:lpstr>Промисловість</vt:lpstr>
      <vt:lpstr>Слайд 18</vt:lpstr>
      <vt:lpstr>Слайд 19</vt:lpstr>
      <vt:lpstr>Сільське господарство</vt:lpstr>
      <vt:lpstr>Транспорт:</vt:lpstr>
      <vt:lpstr>Слайд 22</vt:lpstr>
      <vt:lpstr>Слайд 23</vt:lpstr>
      <vt:lpstr>Слайд 24</vt:lpstr>
      <vt:lpstr>Зовнішньоекономічні зв’язки:</vt:lpstr>
      <vt:lpstr>Слайд 26</vt:lpstr>
      <vt:lpstr>Слайд 27</vt:lpstr>
      <vt:lpstr>Слайд 28</vt:lpstr>
      <vt:lpstr>Слайд 29</vt:lpstr>
      <vt:lpstr>Слайд 30</vt:lpstr>
      <vt:lpstr>Гейша</vt:lpstr>
      <vt:lpstr>Слайд 32</vt:lpstr>
      <vt:lpstr>Слайд 33</vt:lpstr>
      <vt:lpstr>Державні свята Японії:</vt:lpstr>
      <vt:lpstr>Дякую за увагу!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</dc:title>
  <dc:creator>Яна</dc:creator>
  <cp:lastModifiedBy>Яна</cp:lastModifiedBy>
  <cp:revision>57</cp:revision>
  <dcterms:created xsi:type="dcterms:W3CDTF">2014-02-16T18:17:39Z</dcterms:created>
  <dcterms:modified xsi:type="dcterms:W3CDTF">2014-04-06T17:47:31Z</dcterms:modified>
</cp:coreProperties>
</file>