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1" y="3416"/>
            <a:ext cx="91732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340768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vi-VN" sz="3600" dirty="0" smtClean="0">
                <a:solidFill>
                  <a:schemeClr val="bg1"/>
                </a:solidFill>
              </a:rPr>
              <a:t>Сергі́й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vi-VN" sz="3600" dirty="0" smtClean="0">
                <a:solidFill>
                  <a:schemeClr val="bg1"/>
                </a:solidFill>
              </a:rPr>
              <a:t>Олекса́ндрович </a:t>
            </a:r>
            <a:r>
              <a:rPr lang="en-US" sz="3600" dirty="0" smtClean="0">
                <a:solidFill>
                  <a:schemeClr val="bg1"/>
                </a:solidFill>
              </a:rPr>
              <a:t>        </a:t>
            </a:r>
            <a:r>
              <a:rPr lang="vi-VN" sz="3600" dirty="0" smtClean="0">
                <a:solidFill>
                  <a:schemeClr val="bg1"/>
                </a:solidFill>
              </a:rPr>
              <a:t>Єфре́мов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08" y="700720"/>
            <a:ext cx="3728400" cy="55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05877" y="3717032"/>
            <a:ext cx="2670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18 </a:t>
            </a:r>
            <a:r>
              <a:rPr lang="ru-RU" sz="2400" dirty="0" err="1">
                <a:solidFill>
                  <a:schemeClr val="bg1"/>
                </a:solidFill>
              </a:rPr>
              <a:t>жовтня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1876</a:t>
            </a:r>
            <a:r>
              <a:rPr lang="en-US" sz="2400" dirty="0" smtClean="0">
                <a:solidFill>
                  <a:schemeClr val="bg1"/>
                </a:solidFill>
              </a:rPr>
              <a:t> - </a:t>
            </a:r>
            <a:r>
              <a:rPr lang="ru-RU" sz="2400" dirty="0">
                <a:solidFill>
                  <a:schemeClr val="bg1"/>
                </a:solidFill>
              </a:rPr>
              <a:t>10 </a:t>
            </a:r>
            <a:r>
              <a:rPr lang="ru-RU" sz="2400" dirty="0" err="1">
                <a:solidFill>
                  <a:schemeClr val="bg1"/>
                </a:solidFill>
              </a:rPr>
              <a:t>березня</a:t>
            </a:r>
            <a:r>
              <a:rPr lang="ru-RU" sz="2400" dirty="0">
                <a:solidFill>
                  <a:schemeClr val="bg1"/>
                </a:solidFill>
              </a:rPr>
              <a:t> 1939</a:t>
            </a:r>
          </a:p>
        </p:txBody>
      </p:sp>
    </p:spTree>
    <p:extLst>
      <p:ext uri="{BB962C8B-B14F-4D97-AF65-F5344CB8AC3E}">
        <p14:creationId xmlns:p14="http://schemas.microsoft.com/office/powerpoint/2010/main" val="35762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632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Багато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десятиріч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ім'я</a:t>
            </a:r>
            <a:r>
              <a:rPr lang="ru-RU" sz="2000" dirty="0">
                <a:solidFill>
                  <a:schemeClr val="bg1"/>
                </a:solidFill>
              </a:rPr>
              <a:t>   С. </a:t>
            </a:r>
            <a:r>
              <a:rPr lang="ru-RU" sz="2000" dirty="0" err="1">
                <a:solidFill>
                  <a:schemeClr val="bg1"/>
                </a:solidFill>
              </a:rPr>
              <a:t>Єфремова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згадувалось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лише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  з “ </a:t>
            </a:r>
            <a:r>
              <a:rPr lang="ru-RU" sz="2000" dirty="0" err="1">
                <a:solidFill>
                  <a:schemeClr val="bg1"/>
                </a:solidFill>
              </a:rPr>
              <a:t>викривальними</a:t>
            </a:r>
            <a:r>
              <a:rPr lang="ru-RU" sz="2000" dirty="0">
                <a:solidFill>
                  <a:schemeClr val="bg1"/>
                </a:solidFill>
              </a:rPr>
              <a:t>” </a:t>
            </a:r>
            <a:r>
              <a:rPr lang="ru-RU" sz="2000" dirty="0" err="1">
                <a:solidFill>
                  <a:schemeClr val="bg1"/>
                </a:solidFill>
              </a:rPr>
              <a:t>епітетами</a:t>
            </a:r>
            <a:r>
              <a:rPr lang="ru-RU" sz="2000" dirty="0">
                <a:solidFill>
                  <a:schemeClr val="bg1"/>
                </a:solidFill>
              </a:rPr>
              <a:t>.   І   </a:t>
            </a:r>
            <a:r>
              <a:rPr lang="ru-RU" sz="2000" dirty="0" err="1">
                <a:solidFill>
                  <a:schemeClr val="bg1"/>
                </a:solidFill>
              </a:rPr>
              <a:t>лише</a:t>
            </a:r>
            <a:r>
              <a:rPr lang="ru-RU" sz="2000" dirty="0">
                <a:solidFill>
                  <a:schemeClr val="bg1"/>
                </a:solidFill>
              </a:rPr>
              <a:t>    11   </a:t>
            </a:r>
            <a:r>
              <a:rPr lang="ru-RU" sz="2000" dirty="0" err="1">
                <a:solidFill>
                  <a:schemeClr val="bg1"/>
                </a:solidFill>
              </a:rPr>
              <a:t>серпня</a:t>
            </a:r>
            <a:r>
              <a:rPr lang="ru-RU" sz="2000" dirty="0">
                <a:solidFill>
                  <a:schemeClr val="bg1"/>
                </a:solidFill>
              </a:rPr>
              <a:t> 1989 року на </a:t>
            </a:r>
            <a:r>
              <a:rPr lang="ru-RU" sz="2000" dirty="0" err="1">
                <a:solidFill>
                  <a:schemeClr val="bg1"/>
                </a:solidFill>
              </a:rPr>
              <a:t>Пленумі</a:t>
            </a:r>
            <a:r>
              <a:rPr lang="ru-RU" sz="2000" dirty="0">
                <a:solidFill>
                  <a:schemeClr val="bg1"/>
                </a:solidFill>
              </a:rPr>
              <a:t>   Верховного   Суду   УРСР  </a:t>
            </a:r>
            <a:r>
              <a:rPr lang="ru-RU" sz="2000" dirty="0" err="1">
                <a:solidFill>
                  <a:schemeClr val="bg1"/>
                </a:solidFill>
              </a:rPr>
              <a:t>він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повернувся</a:t>
            </a:r>
            <a:r>
              <a:rPr lang="ru-RU" sz="2000" dirty="0">
                <a:solidFill>
                  <a:schemeClr val="bg1"/>
                </a:solidFill>
              </a:rPr>
              <a:t>   до   нас,  як   </a:t>
            </a:r>
            <a:r>
              <a:rPr lang="ru-RU" sz="2000" dirty="0" err="1">
                <a:solidFill>
                  <a:schemeClr val="bg1"/>
                </a:solidFill>
              </a:rPr>
              <a:t>вірний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син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своєї</a:t>
            </a:r>
            <a:r>
              <a:rPr lang="ru-RU" sz="2000" dirty="0">
                <a:solidFill>
                  <a:schemeClr val="bg1"/>
                </a:solidFill>
              </a:rPr>
              <a:t>    </a:t>
            </a:r>
            <a:r>
              <a:rPr lang="ru-RU" sz="2000" dirty="0" err="1">
                <a:solidFill>
                  <a:schemeClr val="bg1"/>
                </a:solidFill>
              </a:rPr>
              <a:t>рідної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України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       </a:t>
            </a:r>
            <a:r>
              <a:rPr lang="ru-RU" sz="2000" dirty="0" err="1">
                <a:solidFill>
                  <a:schemeClr val="bg1"/>
                </a:solidFill>
              </a:rPr>
              <a:t>Його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інших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незаслужено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засуджених</a:t>
            </a:r>
            <a:r>
              <a:rPr lang="ru-RU" sz="2000" dirty="0">
                <a:solidFill>
                  <a:schemeClr val="bg1"/>
                </a:solidFill>
              </a:rPr>
              <a:t> у   </a:t>
            </a:r>
            <a:r>
              <a:rPr lang="ru-RU" sz="2000" dirty="0" err="1">
                <a:solidFill>
                  <a:schemeClr val="bg1"/>
                </a:solidFill>
              </a:rPr>
              <a:t>справі</a:t>
            </a:r>
            <a:r>
              <a:rPr lang="ru-RU" sz="2000" dirty="0">
                <a:solidFill>
                  <a:schemeClr val="bg1"/>
                </a:solidFill>
              </a:rPr>
              <a:t>  СВУ (</a:t>
            </a:r>
            <a:r>
              <a:rPr lang="ru-RU" sz="2000" dirty="0" err="1">
                <a:solidFill>
                  <a:schemeClr val="bg1"/>
                </a:solidFill>
              </a:rPr>
              <a:t>Спілки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визволення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ru-RU" sz="2000" dirty="0" err="1">
                <a:solidFill>
                  <a:schemeClr val="bg1"/>
                </a:solidFill>
              </a:rPr>
              <a:t>України</a:t>
            </a:r>
            <a:r>
              <a:rPr lang="ru-RU" sz="2000" dirty="0">
                <a:solidFill>
                  <a:schemeClr val="bg1"/>
                </a:solidFill>
              </a:rPr>
              <a:t>), </a:t>
            </a:r>
            <a:r>
              <a:rPr lang="ru-RU" sz="2000" dirty="0" err="1">
                <a:solidFill>
                  <a:schemeClr val="bg1"/>
                </a:solidFill>
              </a:rPr>
              <a:t>реабілітували</a:t>
            </a:r>
            <a:r>
              <a:rPr lang="ru-RU" sz="2000" dirty="0">
                <a:solidFill>
                  <a:schemeClr val="bg1"/>
                </a:solidFill>
              </a:rPr>
              <a:t> ,   не   </a:t>
            </a:r>
            <a:r>
              <a:rPr lang="ru-RU" sz="2000" dirty="0" err="1">
                <a:solidFill>
                  <a:schemeClr val="bg1"/>
                </a:solidFill>
              </a:rPr>
              <a:t>виявивши</a:t>
            </a:r>
            <a:r>
              <a:rPr lang="ru-RU" sz="2000" dirty="0">
                <a:solidFill>
                  <a:schemeClr val="bg1"/>
                </a:solidFill>
              </a:rPr>
              <a:t>   в   </a:t>
            </a:r>
            <a:r>
              <a:rPr lang="ru-RU" sz="2000" dirty="0" err="1">
                <a:solidFill>
                  <a:schemeClr val="bg1"/>
                </a:solidFill>
              </a:rPr>
              <a:t>їхніх</a:t>
            </a: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 err="1">
                <a:solidFill>
                  <a:schemeClr val="bg1"/>
                </a:solidFill>
              </a:rPr>
              <a:t>діях</a:t>
            </a:r>
            <a:r>
              <a:rPr lang="ru-RU" sz="2000" dirty="0">
                <a:solidFill>
                  <a:schemeClr val="bg1"/>
                </a:solidFill>
              </a:rPr>
              <a:t>   складу   </a:t>
            </a:r>
            <a:r>
              <a:rPr lang="ru-RU" sz="2000" dirty="0" err="1">
                <a:solidFill>
                  <a:schemeClr val="bg1"/>
                </a:solidFill>
              </a:rPr>
              <a:t>злочину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05" y="2682013"/>
            <a:ext cx="6770390" cy="406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72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232" y="33265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Список </a:t>
            </a:r>
            <a:r>
              <a:rPr lang="ru-RU" sz="2400" dirty="0" err="1">
                <a:solidFill>
                  <a:schemeClr val="bg1"/>
                </a:solidFill>
              </a:rPr>
              <a:t>наукових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публіцистичних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праць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С.Єфремова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складає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понад</a:t>
            </a:r>
            <a:r>
              <a:rPr lang="ru-RU" sz="2400" dirty="0">
                <a:solidFill>
                  <a:schemeClr val="bg1"/>
                </a:solidFill>
              </a:rPr>
              <a:t> три </a:t>
            </a:r>
            <a:r>
              <a:rPr lang="ru-RU" sz="2400" dirty="0" err="1">
                <a:solidFill>
                  <a:schemeClr val="bg1"/>
                </a:solidFill>
              </a:rPr>
              <a:t>тисячі</a:t>
            </a:r>
            <a:r>
              <a:rPr lang="ru-RU" sz="2400" dirty="0">
                <a:solidFill>
                  <a:schemeClr val="bg1"/>
                </a:solidFill>
              </a:rPr>
              <a:t>. За </a:t>
            </a:r>
            <a:r>
              <a:rPr lang="ru-RU" sz="2400" dirty="0" err="1">
                <a:solidFill>
                  <a:schemeClr val="bg1"/>
                </a:solidFill>
              </a:rPr>
              <a:t>обсягом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написаного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він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прирівнюється</a:t>
            </a:r>
            <a:r>
              <a:rPr lang="ru-RU" sz="2400" dirty="0">
                <a:solidFill>
                  <a:schemeClr val="bg1"/>
                </a:solidFill>
              </a:rPr>
              <a:t> до таких </a:t>
            </a:r>
            <a:r>
              <a:rPr lang="ru-RU" sz="2400" dirty="0" err="1">
                <a:solidFill>
                  <a:schemeClr val="bg1"/>
                </a:solidFill>
              </a:rPr>
              <a:t>найбільших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трудівників</a:t>
            </a:r>
            <a:r>
              <a:rPr lang="ru-RU" sz="2400" dirty="0">
                <a:solidFill>
                  <a:schemeClr val="bg1"/>
                </a:solidFill>
              </a:rPr>
              <a:t> ХІХ – початку ХХ </a:t>
            </a:r>
            <a:r>
              <a:rPr lang="ru-RU" sz="2400" dirty="0" err="1">
                <a:solidFill>
                  <a:schemeClr val="bg1"/>
                </a:solidFill>
              </a:rPr>
              <a:t>століття</a:t>
            </a:r>
            <a:r>
              <a:rPr lang="ru-RU" sz="2400" dirty="0">
                <a:solidFill>
                  <a:schemeClr val="bg1"/>
                </a:solidFill>
              </a:rPr>
              <a:t>, як Бальзак, Толстой і Франко. </a:t>
            </a:r>
            <a:r>
              <a:rPr lang="ru-RU" sz="2400" dirty="0" err="1">
                <a:solidFill>
                  <a:schemeClr val="bg1"/>
                </a:solidFill>
              </a:rPr>
              <a:t>Повне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видання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його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праць</a:t>
            </a:r>
            <a:r>
              <a:rPr lang="ru-RU" sz="2400" dirty="0">
                <a:solidFill>
                  <a:schemeClr val="bg1"/>
                </a:solidFill>
              </a:rPr>
              <a:t> могло б </a:t>
            </a:r>
            <a:r>
              <a:rPr lang="ru-RU" sz="2400" dirty="0" err="1">
                <a:solidFill>
                  <a:schemeClr val="bg1"/>
                </a:solidFill>
              </a:rPr>
              <a:t>уміститися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хіба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у 50 - </a:t>
            </a:r>
            <a:r>
              <a:rPr lang="ru-RU" sz="2400" dirty="0" err="1">
                <a:solidFill>
                  <a:schemeClr val="bg1"/>
                </a:solidFill>
              </a:rPr>
              <a:t>ти</a:t>
            </a:r>
            <a:r>
              <a:rPr lang="ru-RU" sz="2400" dirty="0">
                <a:solidFill>
                  <a:schemeClr val="bg1"/>
                </a:solidFill>
              </a:rPr>
              <a:t> томах, а на час </a:t>
            </a:r>
            <a:r>
              <a:rPr lang="ru-RU" sz="2400" dirty="0" err="1">
                <a:solidFill>
                  <a:schemeClr val="bg1"/>
                </a:solidFill>
              </a:rPr>
              <a:t>арешту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справі</a:t>
            </a:r>
            <a:r>
              <a:rPr lang="ru-RU" sz="2400" dirty="0">
                <a:solidFill>
                  <a:schemeClr val="bg1"/>
                </a:solidFill>
              </a:rPr>
              <a:t> СВУ </a:t>
            </a:r>
            <a:r>
              <a:rPr lang="ru-RU" sz="2400" dirty="0" err="1">
                <a:solidFill>
                  <a:schemeClr val="bg1"/>
                </a:solidFill>
              </a:rPr>
              <a:t>Сергієві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Олександровичу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було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всього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лише</a:t>
            </a:r>
            <a:r>
              <a:rPr lang="ru-RU" sz="2400" dirty="0">
                <a:solidFill>
                  <a:schemeClr val="bg1"/>
                </a:solidFill>
              </a:rPr>
              <a:t> 53 роки.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6664" y="3140968"/>
            <a:ext cx="3871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Тому </a:t>
            </a:r>
            <a:r>
              <a:rPr lang="ru-RU" sz="2400" dirty="0" err="1">
                <a:solidFill>
                  <a:schemeClr val="bg1"/>
                </a:solidFill>
              </a:rPr>
              <a:t>навіть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важко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осягнути</a:t>
            </a:r>
            <a:r>
              <a:rPr lang="ru-RU" sz="2400" dirty="0">
                <a:solidFill>
                  <a:schemeClr val="bg1"/>
                </a:solidFill>
              </a:rPr>
              <a:t> нам, </a:t>
            </a:r>
            <a:r>
              <a:rPr lang="ru-RU" sz="2400" dirty="0" err="1">
                <a:solidFill>
                  <a:schemeClr val="bg1"/>
                </a:solidFill>
              </a:rPr>
              <a:t>скільки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він</a:t>
            </a:r>
            <a:r>
              <a:rPr lang="ru-RU" sz="2400" dirty="0">
                <a:solidFill>
                  <a:schemeClr val="bg1"/>
                </a:solidFill>
              </a:rPr>
              <a:t> за </a:t>
            </a:r>
            <a:r>
              <a:rPr lang="ru-RU" sz="2400" dirty="0" err="1">
                <a:solidFill>
                  <a:schemeClr val="bg1"/>
                </a:solidFill>
              </a:rPr>
              <a:t>своє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життя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устиг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би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ще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зробити</a:t>
            </a:r>
            <a:r>
              <a:rPr lang="ru-RU" sz="2400" dirty="0">
                <a:solidFill>
                  <a:schemeClr val="bg1"/>
                </a:solidFill>
              </a:rPr>
              <a:t>, і </a:t>
            </a:r>
            <a:r>
              <a:rPr lang="ru-RU" sz="2400" dirty="0" err="1">
                <a:solidFill>
                  <a:schemeClr val="bg1"/>
                </a:solidFill>
              </a:rPr>
              <a:t>скільки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зміг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ще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створити</a:t>
            </a:r>
            <a:r>
              <a:rPr lang="ru-RU" sz="2400" dirty="0">
                <a:solidFill>
                  <a:schemeClr val="bg1"/>
                </a:solidFill>
              </a:rPr>
              <a:t>,                                 </a:t>
            </a:r>
            <a:r>
              <a:rPr lang="ru-RU" sz="2400" dirty="0" err="1">
                <a:solidFill>
                  <a:schemeClr val="bg1"/>
                </a:solidFill>
              </a:rPr>
              <a:t>якби</a:t>
            </a:r>
            <a:r>
              <a:rPr lang="ru-RU" sz="2400" dirty="0">
                <a:solidFill>
                  <a:schemeClr val="bg1"/>
                </a:solidFill>
              </a:rPr>
              <a:t> прожив до </a:t>
            </a:r>
            <a:r>
              <a:rPr lang="ru-RU" sz="2400" dirty="0" err="1">
                <a:solidFill>
                  <a:schemeClr val="bg1"/>
                </a:solidFill>
              </a:rPr>
              <a:t>старості</a:t>
            </a:r>
            <a:r>
              <a:rPr lang="ru-RU" sz="24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28" y="2996952"/>
            <a:ext cx="407828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7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90334"/>
            <a:ext cx="54726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Пам'ять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</a:rPr>
              <a:t>Меморіальна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дошка</a:t>
            </a:r>
            <a:r>
              <a:rPr lang="ru-RU" sz="2000" dirty="0">
                <a:solidFill>
                  <a:schemeClr val="bg1"/>
                </a:solidFill>
              </a:rPr>
              <a:t> С. </a:t>
            </a:r>
            <a:r>
              <a:rPr lang="ru-RU" sz="2000" dirty="0" err="1">
                <a:solidFill>
                  <a:schemeClr val="bg1"/>
                </a:solidFill>
              </a:rPr>
              <a:t>Єфремову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фасаді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Інституту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філології</a:t>
            </a:r>
            <a:r>
              <a:rPr lang="ru-RU" sz="2000" dirty="0">
                <a:solidFill>
                  <a:schemeClr val="bg1"/>
                </a:solidFill>
              </a:rPr>
              <a:t> КНУ.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</a:rPr>
              <a:t>Пам'ятний</a:t>
            </a:r>
            <a:r>
              <a:rPr lang="ru-RU" sz="2000" dirty="0">
                <a:solidFill>
                  <a:schemeClr val="bg1"/>
                </a:solidFill>
              </a:rPr>
              <a:t> знак у </a:t>
            </a:r>
            <a:r>
              <a:rPr lang="ru-RU" sz="2000" dirty="0" smtClean="0">
                <a:solidFill>
                  <a:schemeClr val="bg1"/>
                </a:solidFill>
              </a:rPr>
              <a:t>Пальчику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За </a:t>
            </a:r>
            <a:r>
              <a:rPr lang="ru-RU" sz="2000" dirty="0" err="1">
                <a:solidFill>
                  <a:schemeClr val="bg1"/>
                </a:solidFill>
              </a:rPr>
              <a:t>часів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незалежності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Україні</a:t>
            </a:r>
            <a:r>
              <a:rPr lang="ru-RU" sz="2000" dirty="0">
                <a:solidFill>
                  <a:schemeClr val="bg1"/>
                </a:solidFill>
              </a:rPr>
              <a:t> видано </a:t>
            </a:r>
            <a:r>
              <a:rPr lang="ru-RU" sz="2000" dirty="0" err="1">
                <a:solidFill>
                  <a:schemeClr val="bg1"/>
                </a:solidFill>
              </a:rPr>
              <a:t>лише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п'ять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книжок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Сергія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Єфремова</a:t>
            </a:r>
            <a:r>
              <a:rPr lang="ru-RU" sz="2000" dirty="0">
                <a:solidFill>
                  <a:schemeClr val="bg1"/>
                </a:solidFill>
              </a:rPr>
              <a:t>, а </a:t>
            </a:r>
            <a:r>
              <a:rPr lang="ru-RU" sz="2000" dirty="0" err="1">
                <a:solidFill>
                  <a:schemeClr val="bg1"/>
                </a:solidFill>
              </a:rPr>
              <a:t>київські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адреси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вченого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ніяк</a:t>
            </a:r>
            <a:r>
              <a:rPr lang="ru-RU" sz="2000" dirty="0">
                <a:solidFill>
                  <a:schemeClr val="bg1"/>
                </a:solidFill>
              </a:rPr>
              <a:t> не </a:t>
            </a:r>
            <a:r>
              <a:rPr lang="ru-RU" sz="2000" dirty="0" err="1">
                <a:solidFill>
                  <a:schemeClr val="bg1"/>
                </a:solidFill>
              </a:rPr>
              <a:t>позначені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сучасній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карті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столиці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</a:rPr>
              <a:t>Барельєф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Єфремова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міститься</a:t>
            </a:r>
            <a:r>
              <a:rPr lang="ru-RU" sz="2000" dirty="0">
                <a:solidFill>
                  <a:schemeClr val="bg1"/>
                </a:solidFill>
              </a:rPr>
              <a:t> у </a:t>
            </a:r>
            <a:r>
              <a:rPr lang="ru-RU" sz="2000" dirty="0" err="1">
                <a:solidFill>
                  <a:schemeClr val="bg1"/>
                </a:solidFill>
              </a:rPr>
              <a:t>вестибюлі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Педагогічного</a:t>
            </a:r>
            <a:r>
              <a:rPr lang="ru-RU" sz="2000" dirty="0">
                <a:solidFill>
                  <a:schemeClr val="bg1"/>
                </a:solidFill>
              </a:rPr>
              <a:t> музею (у </a:t>
            </a:r>
            <a:r>
              <a:rPr lang="ru-RU" sz="2000" dirty="0" err="1">
                <a:solidFill>
                  <a:schemeClr val="bg1"/>
                </a:solidFill>
              </a:rPr>
              <a:t>колективній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композиції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присвяченій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діячам</a:t>
            </a:r>
            <a:r>
              <a:rPr lang="ru-RU" sz="2000" dirty="0">
                <a:solidFill>
                  <a:schemeClr val="bg1"/>
                </a:solidFill>
              </a:rPr>
              <a:t> УНР) та </a:t>
            </a:r>
            <a:r>
              <a:rPr lang="ru-RU" sz="2000" dirty="0" err="1">
                <a:solidFill>
                  <a:schemeClr val="bg1"/>
                </a:solidFill>
              </a:rPr>
              <a:t>персональна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меморіальна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дошка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жовтому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корпусі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Національного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університету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імені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Шевченка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dirty="0" err="1" smtClean="0">
                <a:solidFill>
                  <a:schemeClr val="bg1"/>
                </a:solidFill>
              </a:rPr>
              <a:t>місті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Хмельницькому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навчально-виховне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об'єднання</a:t>
            </a:r>
            <a:r>
              <a:rPr lang="ru-RU" sz="2000" dirty="0">
                <a:solidFill>
                  <a:schemeClr val="bg1"/>
                </a:solidFill>
              </a:rPr>
              <a:t> № 5 </a:t>
            </a:r>
            <a:r>
              <a:rPr lang="ru-RU" sz="2000" dirty="0" err="1">
                <a:solidFill>
                  <a:schemeClr val="bg1"/>
                </a:solidFill>
              </a:rPr>
              <a:t>назване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іменем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Сергія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Єфремова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 </a:t>
            </a:r>
            <a:r>
              <a:rPr lang="ru-RU" sz="2000" dirty="0" err="1">
                <a:solidFill>
                  <a:schemeClr val="bg1"/>
                </a:solidFill>
              </a:rPr>
              <a:t>рідному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селі</a:t>
            </a:r>
            <a:r>
              <a:rPr lang="ru-RU" sz="2000" dirty="0">
                <a:solidFill>
                  <a:schemeClr val="bg1"/>
                </a:solidFill>
              </a:rPr>
              <a:t> Пальчику </a:t>
            </a:r>
            <a:r>
              <a:rPr lang="ru-RU" sz="2000" dirty="0" err="1">
                <a:solidFill>
                  <a:schemeClr val="bg1"/>
                </a:solidFill>
              </a:rPr>
              <a:t>вченому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встановлнний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пам'ятник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048" y="1844824"/>
            <a:ext cx="3441222" cy="485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82067"/>
            <a:ext cx="9036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Сергій</a:t>
            </a:r>
            <a:r>
              <a:rPr lang="ru-RU" sz="2800" dirty="0">
                <a:solidFill>
                  <a:schemeClr val="bg1"/>
                </a:solidFill>
              </a:rPr>
              <a:t>   </a:t>
            </a:r>
            <a:r>
              <a:rPr lang="ru-RU" sz="2800" dirty="0" err="1">
                <a:solidFill>
                  <a:schemeClr val="bg1"/>
                </a:solidFill>
              </a:rPr>
              <a:t>Олександрович</a:t>
            </a:r>
            <a:r>
              <a:rPr lang="ru-RU" sz="2800" dirty="0">
                <a:solidFill>
                  <a:schemeClr val="bg1"/>
                </a:solidFill>
              </a:rPr>
              <a:t>   </a:t>
            </a:r>
            <a:r>
              <a:rPr lang="ru-RU" sz="2800" dirty="0" err="1">
                <a:solidFill>
                  <a:schemeClr val="bg1"/>
                </a:solidFill>
              </a:rPr>
              <a:t>Єфремов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блискучий</a:t>
            </a:r>
            <a:r>
              <a:rPr lang="ru-RU" sz="2800" dirty="0">
                <a:solidFill>
                  <a:srgbClr val="002060"/>
                </a:solidFill>
              </a:rPr>
              <a:t>    </a:t>
            </a:r>
            <a:r>
              <a:rPr lang="ru-RU" sz="2800" dirty="0" err="1">
                <a:solidFill>
                  <a:srgbClr val="002060"/>
                </a:solidFill>
              </a:rPr>
              <a:t>публіцист</a:t>
            </a:r>
            <a:r>
              <a:rPr lang="ru-RU" sz="2800" dirty="0" smtClean="0">
                <a:solidFill>
                  <a:srgbClr val="002060"/>
                </a:solidFill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редактор, 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видавець</a:t>
            </a:r>
            <a:r>
              <a:rPr lang="ru-RU" sz="2800" dirty="0">
                <a:solidFill>
                  <a:srgbClr val="002060"/>
                </a:solidFill>
              </a:rPr>
              <a:t>,  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rgbClr val="002060"/>
                </a:solidFill>
              </a:rPr>
              <a:t>політичний</a:t>
            </a:r>
            <a:r>
              <a:rPr lang="ru-RU" sz="2800" dirty="0" smtClean="0">
                <a:solidFill>
                  <a:srgbClr val="002060"/>
                </a:solidFill>
              </a:rPr>
              <a:t> і  </a:t>
            </a:r>
            <a:r>
              <a:rPr lang="ru-RU" sz="2800" dirty="0" err="1">
                <a:solidFill>
                  <a:srgbClr val="002060"/>
                </a:solidFill>
              </a:rPr>
              <a:t>громадський</a:t>
            </a:r>
            <a:r>
              <a:rPr lang="ru-RU" sz="2800" dirty="0">
                <a:solidFill>
                  <a:srgbClr val="002060"/>
                </a:solidFill>
              </a:rPr>
              <a:t>   </a:t>
            </a:r>
            <a:r>
              <a:rPr lang="ru-RU" sz="2800" dirty="0" err="1">
                <a:solidFill>
                  <a:srgbClr val="002060"/>
                </a:solidFill>
              </a:rPr>
              <a:t>діяч</a:t>
            </a:r>
            <a:r>
              <a:rPr lang="ru-RU" sz="2800" dirty="0">
                <a:solidFill>
                  <a:srgbClr val="002060"/>
                </a:solidFill>
              </a:rPr>
              <a:t>,  </a:t>
            </a:r>
            <a:r>
              <a:rPr lang="ru-RU" sz="2800" dirty="0" err="1" smtClean="0">
                <a:solidFill>
                  <a:srgbClr val="002060"/>
                </a:solidFill>
              </a:rPr>
              <a:t>літературний</a:t>
            </a:r>
            <a:r>
              <a:rPr lang="ru-RU" sz="2800" dirty="0" smtClean="0">
                <a:solidFill>
                  <a:srgbClr val="002060"/>
                </a:solidFill>
              </a:rPr>
              <a:t>  критик</a:t>
            </a:r>
            <a:r>
              <a:rPr lang="ru-RU" sz="2800" dirty="0">
                <a:solidFill>
                  <a:srgbClr val="002060"/>
                </a:solidFill>
              </a:rPr>
              <a:t>, 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вчений</a:t>
            </a:r>
            <a:r>
              <a:rPr lang="ru-RU" sz="2800" dirty="0">
                <a:solidFill>
                  <a:srgbClr val="002060"/>
                </a:solidFill>
              </a:rPr>
              <a:t>, 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академік</a:t>
            </a:r>
            <a:r>
              <a:rPr lang="ru-RU" sz="2800" dirty="0">
                <a:solidFill>
                  <a:srgbClr val="002060"/>
                </a:solidFill>
              </a:rPr>
              <a:t>,  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rgbClr val="002060"/>
                </a:solidFill>
              </a:rPr>
              <a:t>віце</a:t>
            </a:r>
            <a:r>
              <a:rPr lang="ru-RU" sz="2800" dirty="0" smtClean="0">
                <a:solidFill>
                  <a:srgbClr val="002060"/>
                </a:solidFill>
              </a:rPr>
              <a:t>-президент   </a:t>
            </a:r>
            <a:r>
              <a:rPr lang="ru-RU" sz="2800" dirty="0" err="1">
                <a:solidFill>
                  <a:srgbClr val="002060"/>
                </a:solidFill>
              </a:rPr>
              <a:t>Української</a:t>
            </a:r>
            <a:r>
              <a:rPr lang="ru-RU" sz="2800" dirty="0">
                <a:solidFill>
                  <a:srgbClr val="002060"/>
                </a:solidFill>
              </a:rPr>
              <a:t>  </a:t>
            </a:r>
            <a:r>
              <a:rPr lang="ru-RU" sz="2800" dirty="0" err="1">
                <a:solidFill>
                  <a:srgbClr val="002060"/>
                </a:solidFill>
              </a:rPr>
              <a:t>Академії</a:t>
            </a:r>
            <a:r>
              <a:rPr lang="ru-RU" sz="2800" dirty="0">
                <a:solidFill>
                  <a:srgbClr val="002060"/>
                </a:solidFill>
              </a:rPr>
              <a:t>   Наук,  </a:t>
            </a:r>
            <a:r>
              <a:rPr lang="ru-RU" sz="2800" dirty="0" err="1">
                <a:solidFill>
                  <a:srgbClr val="002060"/>
                </a:solidFill>
              </a:rPr>
              <a:t>керівник</a:t>
            </a:r>
            <a:r>
              <a:rPr lang="ru-RU" sz="2800" dirty="0">
                <a:solidFill>
                  <a:srgbClr val="002060"/>
                </a:solidFill>
              </a:rPr>
              <a:t>   </a:t>
            </a:r>
            <a:r>
              <a:rPr lang="ru-RU" sz="2800" dirty="0" err="1">
                <a:solidFill>
                  <a:srgbClr val="002060"/>
                </a:solidFill>
              </a:rPr>
              <a:t>багатьох</a:t>
            </a:r>
            <a:r>
              <a:rPr lang="ru-RU" sz="2800" dirty="0">
                <a:solidFill>
                  <a:srgbClr val="002060"/>
                </a:solidFill>
              </a:rPr>
              <a:t>   </a:t>
            </a:r>
            <a:r>
              <a:rPr lang="ru-RU" sz="2800" dirty="0" err="1">
                <a:solidFill>
                  <a:srgbClr val="002060"/>
                </a:solidFill>
              </a:rPr>
              <a:t>комісій</a:t>
            </a:r>
            <a:r>
              <a:rPr lang="ru-RU" sz="2800" dirty="0">
                <a:solidFill>
                  <a:srgbClr val="002060"/>
                </a:solidFill>
              </a:rPr>
              <a:t>   УАН</a:t>
            </a:r>
            <a:r>
              <a:rPr lang="ru-RU" sz="2800" dirty="0" smtClean="0">
                <a:solidFill>
                  <a:srgbClr val="002060"/>
                </a:solidFill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  </a:t>
            </a:r>
            <a:r>
              <a:rPr lang="ru-RU" sz="2800" dirty="0">
                <a:solidFill>
                  <a:srgbClr val="002060"/>
                </a:solidFill>
              </a:rPr>
              <a:t>автор  </a:t>
            </a:r>
            <a:r>
              <a:rPr lang="ru-RU" sz="2800" dirty="0" err="1">
                <a:solidFill>
                  <a:srgbClr val="002060"/>
                </a:solidFill>
              </a:rPr>
              <a:t>численних</a:t>
            </a:r>
            <a:r>
              <a:rPr lang="ru-RU" sz="2800" dirty="0">
                <a:solidFill>
                  <a:srgbClr val="002060"/>
                </a:solidFill>
              </a:rPr>
              <a:t>   статей,  </a:t>
            </a:r>
            <a:r>
              <a:rPr lang="ru-RU" sz="2800" dirty="0" err="1">
                <a:solidFill>
                  <a:srgbClr val="002060"/>
                </a:solidFill>
              </a:rPr>
              <a:t>літературних</a:t>
            </a:r>
            <a:r>
              <a:rPr lang="ru-RU" sz="2800" dirty="0">
                <a:solidFill>
                  <a:srgbClr val="002060"/>
                </a:solidFill>
              </a:rPr>
              <a:t>    </a:t>
            </a:r>
            <a:r>
              <a:rPr lang="ru-RU" sz="2800" dirty="0" err="1">
                <a:solidFill>
                  <a:srgbClr val="002060"/>
                </a:solidFill>
              </a:rPr>
              <a:t>монографій</a:t>
            </a:r>
            <a:r>
              <a:rPr lang="ru-RU" sz="2800" dirty="0">
                <a:solidFill>
                  <a:srgbClr val="002060"/>
                </a:solidFill>
              </a:rPr>
              <a:t>   і   </a:t>
            </a:r>
            <a:r>
              <a:rPr lang="ru-RU" sz="2800" dirty="0" err="1">
                <a:solidFill>
                  <a:srgbClr val="002060"/>
                </a:solidFill>
              </a:rPr>
              <a:t>славнозвісної</a:t>
            </a:r>
            <a:r>
              <a:rPr lang="ru-RU" sz="2800" dirty="0">
                <a:solidFill>
                  <a:srgbClr val="002060"/>
                </a:solidFill>
              </a:rPr>
              <a:t>   книги,  </a:t>
            </a:r>
            <a:r>
              <a:rPr lang="ru-RU" sz="2800" dirty="0" err="1">
                <a:solidFill>
                  <a:srgbClr val="002060"/>
                </a:solidFill>
              </a:rPr>
              <a:t>що</a:t>
            </a:r>
            <a:r>
              <a:rPr lang="ru-RU" sz="2800" dirty="0">
                <a:solidFill>
                  <a:srgbClr val="002060"/>
                </a:solidFill>
              </a:rPr>
              <a:t>   </a:t>
            </a:r>
            <a:r>
              <a:rPr lang="ru-RU" sz="2800" dirty="0" err="1">
                <a:solidFill>
                  <a:srgbClr val="002060"/>
                </a:solidFill>
              </a:rPr>
              <a:t>називається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 </a:t>
            </a:r>
            <a:r>
              <a:rPr lang="ru-RU" sz="2800" dirty="0">
                <a:solidFill>
                  <a:srgbClr val="002060"/>
                </a:solidFill>
              </a:rPr>
              <a:t>“ </a:t>
            </a:r>
            <a:r>
              <a:rPr lang="ru-RU" sz="2800" dirty="0" err="1">
                <a:solidFill>
                  <a:srgbClr val="002060"/>
                </a:solidFill>
              </a:rPr>
              <a:t>Історія</a:t>
            </a:r>
            <a:r>
              <a:rPr lang="ru-RU" sz="2800" dirty="0">
                <a:solidFill>
                  <a:srgbClr val="002060"/>
                </a:solidFill>
              </a:rPr>
              <a:t>  </a:t>
            </a:r>
            <a:r>
              <a:rPr lang="ru-RU" sz="2800" dirty="0" err="1">
                <a:solidFill>
                  <a:srgbClr val="002060"/>
                </a:solidFill>
              </a:rPr>
              <a:t>українського</a:t>
            </a:r>
            <a:r>
              <a:rPr lang="ru-RU" sz="2800" dirty="0">
                <a:solidFill>
                  <a:srgbClr val="002060"/>
                </a:solidFill>
              </a:rPr>
              <a:t>   </a:t>
            </a:r>
            <a:r>
              <a:rPr lang="ru-RU" sz="2800" dirty="0" err="1">
                <a:solidFill>
                  <a:srgbClr val="002060"/>
                </a:solidFill>
              </a:rPr>
              <a:t>письменства</a:t>
            </a:r>
            <a:r>
              <a:rPr lang="ru-RU" sz="2800" dirty="0">
                <a:solidFill>
                  <a:srgbClr val="002060"/>
                </a:solidFill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93322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136" y="1916832"/>
            <a:ext cx="5323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bg1"/>
                </a:solidFill>
              </a:rPr>
              <a:t>Народився</a:t>
            </a:r>
            <a:r>
              <a:rPr lang="ru-RU" sz="2400" dirty="0">
                <a:solidFill>
                  <a:schemeClr val="bg1"/>
                </a:solidFill>
              </a:rPr>
              <a:t> 6 (18) </a:t>
            </a:r>
            <a:r>
              <a:rPr lang="ru-RU" sz="2400" dirty="0" err="1">
                <a:solidFill>
                  <a:schemeClr val="bg1"/>
                </a:solidFill>
              </a:rPr>
              <a:t>жовтня</a:t>
            </a:r>
            <a:r>
              <a:rPr lang="ru-RU" sz="2400" dirty="0">
                <a:solidFill>
                  <a:schemeClr val="bg1"/>
                </a:solidFill>
              </a:rPr>
              <a:t> 1876 року в </a:t>
            </a:r>
            <a:r>
              <a:rPr lang="ru-RU" sz="2400" dirty="0" err="1">
                <a:solidFill>
                  <a:schemeClr val="bg1"/>
                </a:solidFill>
              </a:rPr>
              <a:t>селі</a:t>
            </a:r>
            <a:r>
              <a:rPr lang="ru-RU" sz="2400" dirty="0">
                <a:solidFill>
                  <a:schemeClr val="bg1"/>
                </a:solidFill>
              </a:rPr>
              <a:t> Пальчику </a:t>
            </a:r>
            <a:r>
              <a:rPr lang="ru-RU" sz="2400" dirty="0" err="1">
                <a:solidFill>
                  <a:schemeClr val="bg1"/>
                </a:solidFill>
              </a:rPr>
              <a:t>Звенигородського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повіту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Київської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губернії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тепер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Катеринопільський</a:t>
            </a:r>
            <a:r>
              <a:rPr lang="ru-RU" sz="2400" dirty="0">
                <a:solidFill>
                  <a:schemeClr val="bg1"/>
                </a:solidFill>
              </a:rPr>
              <a:t> район </a:t>
            </a:r>
            <a:r>
              <a:rPr lang="ru-RU" sz="2400" dirty="0" err="1">
                <a:solidFill>
                  <a:schemeClr val="bg1"/>
                </a:solidFill>
              </a:rPr>
              <a:t>Черкаської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області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України</a:t>
            </a:r>
            <a:r>
              <a:rPr lang="ru-RU" sz="2400" dirty="0">
                <a:solidFill>
                  <a:schemeClr val="bg1"/>
                </a:solidFill>
              </a:rPr>
              <a:t>) у </a:t>
            </a:r>
            <a:r>
              <a:rPr lang="ru-RU" sz="2400" dirty="0" err="1">
                <a:solidFill>
                  <a:schemeClr val="bg1"/>
                </a:solidFill>
              </a:rPr>
              <a:t>родині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священика</a:t>
            </a:r>
            <a:r>
              <a:rPr lang="ru-RU" sz="2400" dirty="0">
                <a:solidFill>
                  <a:schemeClr val="bg1"/>
                </a:solidFill>
              </a:rPr>
              <a:t>. У 1891–1896 роках </a:t>
            </a:r>
            <a:r>
              <a:rPr lang="ru-RU" sz="2400" dirty="0" err="1">
                <a:solidFill>
                  <a:schemeClr val="bg1"/>
                </a:solidFill>
              </a:rPr>
              <a:t>навчався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Київській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духовній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семінарії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згодом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закінчив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юридичний</a:t>
            </a:r>
            <a:r>
              <a:rPr lang="ru-RU" sz="2400" dirty="0">
                <a:solidFill>
                  <a:schemeClr val="bg1"/>
                </a:solidFill>
              </a:rPr>
              <a:t> факультет </a:t>
            </a:r>
            <a:r>
              <a:rPr lang="ru-RU" sz="2400" dirty="0" err="1">
                <a:solidFill>
                  <a:schemeClr val="bg1"/>
                </a:solidFill>
              </a:rPr>
              <a:t>Київського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університету</a:t>
            </a:r>
            <a:r>
              <a:rPr lang="ru-RU" sz="2400" dirty="0">
                <a:solidFill>
                  <a:schemeClr val="bg1"/>
                </a:solidFill>
              </a:rPr>
              <a:t> святого </a:t>
            </a:r>
            <a:r>
              <a:rPr lang="ru-RU" sz="2400" dirty="0" err="1">
                <a:solidFill>
                  <a:schemeClr val="bg1"/>
                </a:solidFill>
              </a:rPr>
              <a:t>Володимира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6672"/>
            <a:ext cx="3020991" cy="409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484784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Справжнє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прізвище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Сергія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Єфремова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Охріменко</a:t>
            </a:r>
            <a:r>
              <a:rPr lang="ru-RU" sz="2400" dirty="0">
                <a:solidFill>
                  <a:schemeClr val="bg1"/>
                </a:solidFill>
              </a:rPr>
              <a:t>. Але коли в </a:t>
            </a:r>
            <a:r>
              <a:rPr lang="ru-RU" sz="2400" dirty="0" err="1">
                <a:solidFill>
                  <a:schemeClr val="bg1"/>
                </a:solidFill>
              </a:rPr>
              <a:t>другій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половині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XIX </a:t>
            </a:r>
            <a:r>
              <a:rPr lang="ru-RU" sz="2400" dirty="0" err="1">
                <a:solidFill>
                  <a:schemeClr val="bg1"/>
                </a:solidFill>
              </a:rPr>
              <a:t>століття</a:t>
            </a:r>
            <a:r>
              <a:rPr lang="ru-RU" sz="2400" dirty="0">
                <a:solidFill>
                  <a:schemeClr val="bg1"/>
                </a:solidFill>
              </a:rPr>
              <a:t> почали </a:t>
            </a:r>
            <a:r>
              <a:rPr lang="ru-RU" sz="2400" dirty="0" err="1">
                <a:solidFill>
                  <a:schemeClr val="bg1"/>
                </a:solidFill>
              </a:rPr>
              <a:t>діяти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валуєвські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ємські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циркуляри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всього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українського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діда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Сергієвого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був</a:t>
            </a:r>
            <a:r>
              <a:rPr lang="ru-RU" sz="2400" dirty="0">
                <a:solidFill>
                  <a:schemeClr val="bg1"/>
                </a:solidFill>
              </a:rPr>
              <a:t> студентом </a:t>
            </a:r>
            <a:r>
              <a:rPr lang="ru-RU" sz="2400" dirty="0" err="1">
                <a:solidFill>
                  <a:schemeClr val="bg1"/>
                </a:solidFill>
              </a:rPr>
              <a:t>духовної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семінарії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змусили</a:t>
            </a:r>
            <a:r>
              <a:rPr lang="ru-RU" sz="2400" dirty="0">
                <a:solidFill>
                  <a:schemeClr val="bg1"/>
                </a:solidFill>
              </a:rPr>
              <a:t> стати </a:t>
            </a:r>
            <a:r>
              <a:rPr lang="ru-RU" sz="2400" dirty="0" err="1">
                <a:solidFill>
                  <a:schemeClr val="bg1"/>
                </a:solidFill>
              </a:rPr>
              <a:t>Єфремовим</a:t>
            </a:r>
            <a:r>
              <a:rPr lang="ru-RU" sz="2400" dirty="0">
                <a:solidFill>
                  <a:schemeClr val="bg1"/>
                </a:solidFill>
              </a:rPr>
              <a:t>: негоже, </a:t>
            </a:r>
            <a:r>
              <a:rPr lang="ru-RU" sz="2400" dirty="0" err="1">
                <a:solidFill>
                  <a:schemeClr val="bg1"/>
                </a:solidFill>
              </a:rPr>
              <a:t>мовляв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ганьбити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поважний</a:t>
            </a:r>
            <a:r>
              <a:rPr lang="ru-RU" sz="2400" dirty="0">
                <a:solidFill>
                  <a:schemeClr val="bg1"/>
                </a:solidFill>
              </a:rPr>
              <a:t> заклад </a:t>
            </a:r>
            <a:r>
              <a:rPr lang="ru-RU" sz="2400" dirty="0" err="1">
                <a:solidFill>
                  <a:schemeClr val="bg1"/>
                </a:solidFill>
              </a:rPr>
              <a:t>мужицьким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малоросійським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прізвищем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Охріменко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69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183" y="548680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</a:rPr>
              <a:t>Політичну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діяльність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розпочав</a:t>
            </a:r>
            <a:r>
              <a:rPr lang="ru-RU" sz="2000" dirty="0">
                <a:solidFill>
                  <a:schemeClr val="bg1"/>
                </a:solidFill>
              </a:rPr>
              <a:t> у </a:t>
            </a:r>
            <a:r>
              <a:rPr lang="ru-RU" sz="2000" dirty="0" err="1">
                <a:solidFill>
                  <a:schemeClr val="bg1"/>
                </a:solidFill>
              </a:rPr>
              <a:t>студентські</a:t>
            </a:r>
            <a:r>
              <a:rPr lang="ru-RU" sz="2000" dirty="0">
                <a:solidFill>
                  <a:schemeClr val="bg1"/>
                </a:solidFill>
              </a:rPr>
              <a:t> роки, ставши членом </a:t>
            </a:r>
            <a:r>
              <a:rPr lang="ru-RU" sz="2000" dirty="0" err="1">
                <a:solidFill>
                  <a:schemeClr val="bg1"/>
                </a:solidFill>
              </a:rPr>
              <a:t>Загальної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української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безпартійної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демократичної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організації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У </a:t>
            </a:r>
            <a:r>
              <a:rPr lang="ru-RU" sz="2000" dirty="0" err="1">
                <a:solidFill>
                  <a:schemeClr val="bg1"/>
                </a:solidFill>
              </a:rPr>
              <a:t>кінці</a:t>
            </a:r>
            <a:r>
              <a:rPr lang="ru-RU" sz="2000" dirty="0">
                <a:solidFill>
                  <a:schemeClr val="bg1"/>
                </a:solidFill>
              </a:rPr>
              <a:t> 1904 року разом </a:t>
            </a:r>
            <a:r>
              <a:rPr lang="ru-RU" sz="2000" dirty="0" err="1">
                <a:solidFill>
                  <a:schemeClr val="bg1"/>
                </a:solidFill>
              </a:rPr>
              <a:t>із</a:t>
            </a:r>
            <a:r>
              <a:rPr lang="ru-RU" sz="2000" dirty="0">
                <a:solidFill>
                  <a:schemeClr val="bg1"/>
                </a:solidFill>
              </a:rPr>
              <a:t> Б. </a:t>
            </a:r>
            <a:r>
              <a:rPr lang="ru-RU" sz="2000" dirty="0" err="1">
                <a:solidFill>
                  <a:schemeClr val="bg1"/>
                </a:solidFill>
              </a:rPr>
              <a:t>Грінченком</a:t>
            </a:r>
            <a:r>
              <a:rPr lang="ru-RU" sz="2000" dirty="0">
                <a:solidFill>
                  <a:schemeClr val="bg1"/>
                </a:solidFill>
              </a:rPr>
              <a:t>, М. </a:t>
            </a:r>
            <a:r>
              <a:rPr lang="ru-RU" sz="2000" dirty="0" err="1">
                <a:solidFill>
                  <a:schemeClr val="bg1"/>
                </a:solidFill>
              </a:rPr>
              <a:t>Левицьким</a:t>
            </a:r>
            <a:r>
              <a:rPr lang="ru-RU" sz="2000" dirty="0">
                <a:solidFill>
                  <a:schemeClr val="bg1"/>
                </a:solidFill>
              </a:rPr>
              <a:t>, Ф. </a:t>
            </a:r>
            <a:r>
              <a:rPr lang="ru-RU" sz="2000" dirty="0" err="1">
                <a:solidFill>
                  <a:schemeClr val="bg1"/>
                </a:solidFill>
              </a:rPr>
              <a:t>Матушевським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іншими</a:t>
            </a:r>
            <a:r>
              <a:rPr lang="ru-RU" sz="2000" dirty="0">
                <a:solidFill>
                  <a:schemeClr val="bg1"/>
                </a:solidFill>
              </a:rPr>
              <a:t> створив </a:t>
            </a:r>
            <a:r>
              <a:rPr lang="ru-RU" sz="2000" dirty="0" err="1">
                <a:solidFill>
                  <a:schemeClr val="bg1"/>
                </a:solidFill>
              </a:rPr>
              <a:t>Українську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радикальну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партію</a:t>
            </a:r>
            <a:r>
              <a:rPr lang="ru-RU" sz="2000" dirty="0">
                <a:solidFill>
                  <a:schemeClr val="bg1"/>
                </a:solidFill>
              </a:rPr>
              <a:t>, яка в 1905 за </a:t>
            </a:r>
            <a:r>
              <a:rPr lang="ru-RU" sz="2000" dirty="0" err="1">
                <a:solidFill>
                  <a:schemeClr val="bg1"/>
                </a:solidFill>
              </a:rPr>
              <a:t>його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ініціативою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об'єдналась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із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Українською</a:t>
            </a:r>
            <a:r>
              <a:rPr lang="ru-RU" sz="2000" dirty="0">
                <a:solidFill>
                  <a:schemeClr val="bg1"/>
                </a:solidFill>
              </a:rPr>
              <a:t> демократичною </a:t>
            </a:r>
            <a:r>
              <a:rPr lang="ru-RU" sz="2000" dirty="0" err="1">
                <a:solidFill>
                  <a:schemeClr val="bg1"/>
                </a:solidFill>
              </a:rPr>
              <a:t>партією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отримавши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назву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Українська</a:t>
            </a:r>
            <a:r>
              <a:rPr lang="ru-RU" sz="2000" dirty="0">
                <a:solidFill>
                  <a:schemeClr val="bg1"/>
                </a:solidFill>
              </a:rPr>
              <a:t> демократично-радикальна </a:t>
            </a:r>
            <a:r>
              <a:rPr lang="ru-RU" sz="2000" dirty="0" err="1">
                <a:solidFill>
                  <a:schemeClr val="bg1"/>
                </a:solidFill>
              </a:rPr>
              <a:t>партія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1905 </a:t>
            </a:r>
            <a:r>
              <a:rPr lang="ru-RU" sz="2000" dirty="0">
                <a:solidFill>
                  <a:schemeClr val="bg1"/>
                </a:solidFill>
              </a:rPr>
              <a:t>року </a:t>
            </a:r>
            <a:r>
              <a:rPr lang="ru-RU" sz="2000" dirty="0" err="1">
                <a:solidFill>
                  <a:schemeClr val="bg1"/>
                </a:solidFill>
              </a:rPr>
              <a:t>очолив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Селянський</a:t>
            </a:r>
            <a:r>
              <a:rPr lang="ru-RU" sz="2000" dirty="0">
                <a:solidFill>
                  <a:schemeClr val="bg1"/>
                </a:solidFill>
              </a:rPr>
              <a:t> Союз. У 1908 став одним </a:t>
            </a:r>
            <a:r>
              <a:rPr lang="ru-RU" sz="2000" dirty="0" err="1">
                <a:solidFill>
                  <a:schemeClr val="bg1"/>
                </a:solidFill>
              </a:rPr>
              <a:t>із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засновників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активним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діячем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Товариства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українських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поступовців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191614" cy="318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2229389" cy="304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19230"/>
            <a:ext cx="2016380" cy="326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2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808" y="146224"/>
            <a:ext cx="54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За </a:t>
            </a:r>
            <a:r>
              <a:rPr lang="ru-RU" dirty="0" err="1">
                <a:solidFill>
                  <a:schemeClr val="bg1"/>
                </a:solidFill>
              </a:rPr>
              <a:t>гострі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публіцистичні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виступи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захист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національної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культури</a:t>
            </a:r>
            <a:r>
              <a:rPr lang="ru-RU" dirty="0">
                <a:solidFill>
                  <a:schemeClr val="bg1"/>
                </a:solidFill>
              </a:rPr>
              <a:t> й </a:t>
            </a:r>
            <a:r>
              <a:rPr lang="ru-RU" dirty="0" err="1">
                <a:solidFill>
                  <a:schemeClr val="bg1"/>
                </a:solidFill>
              </a:rPr>
              <a:t>політичних</a:t>
            </a:r>
            <a:r>
              <a:rPr lang="ru-RU" dirty="0">
                <a:solidFill>
                  <a:schemeClr val="bg1"/>
                </a:solidFill>
              </a:rPr>
              <a:t> свобод у </a:t>
            </a:r>
            <a:r>
              <a:rPr lang="ru-RU" dirty="0" err="1">
                <a:solidFill>
                  <a:schemeClr val="bg1"/>
                </a:solidFill>
              </a:rPr>
              <a:t>дореволюційний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період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неодноразово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заарештовувався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російською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владою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березні</a:t>
            </a:r>
            <a:r>
              <a:rPr lang="ru-RU" dirty="0">
                <a:solidFill>
                  <a:schemeClr val="bg1"/>
                </a:solidFill>
              </a:rPr>
              <a:t> 1917 </a:t>
            </a:r>
            <a:r>
              <a:rPr lang="ru-RU" dirty="0" err="1">
                <a:solidFill>
                  <a:schemeClr val="bg1"/>
                </a:solidFill>
              </a:rPr>
              <a:t>увійшов</a:t>
            </a:r>
            <a:r>
              <a:rPr lang="ru-RU" dirty="0">
                <a:solidFill>
                  <a:schemeClr val="bg1"/>
                </a:solidFill>
              </a:rPr>
              <a:t> до складу </a:t>
            </a:r>
            <a:r>
              <a:rPr lang="ru-RU" dirty="0" err="1">
                <a:solidFill>
                  <a:schemeClr val="bg1"/>
                </a:solidFill>
              </a:rPr>
              <a:t>Української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Центральної</a:t>
            </a:r>
            <a:r>
              <a:rPr lang="ru-RU" dirty="0">
                <a:solidFill>
                  <a:schemeClr val="bg1"/>
                </a:solidFill>
              </a:rPr>
              <a:t> Ради, а в </a:t>
            </a:r>
            <a:r>
              <a:rPr lang="ru-RU" dirty="0" err="1">
                <a:solidFill>
                  <a:schemeClr val="bg1"/>
                </a:solidFill>
              </a:rPr>
              <a:t>квітні</a:t>
            </a:r>
            <a:r>
              <a:rPr lang="ru-RU" dirty="0">
                <a:solidFill>
                  <a:schemeClr val="bg1"/>
                </a:solidFill>
              </a:rPr>
              <a:t> 1917 на </a:t>
            </a:r>
            <a:r>
              <a:rPr lang="ru-RU" dirty="0" err="1">
                <a:solidFill>
                  <a:schemeClr val="bg1"/>
                </a:solidFill>
              </a:rPr>
              <a:t>Українському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Національному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Конгресі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обраний</a:t>
            </a:r>
            <a:r>
              <a:rPr lang="ru-RU" dirty="0">
                <a:solidFill>
                  <a:schemeClr val="bg1"/>
                </a:solidFill>
              </a:rPr>
              <a:t> заступником </a:t>
            </a:r>
            <a:r>
              <a:rPr lang="ru-RU" dirty="0" err="1">
                <a:solidFill>
                  <a:schemeClr val="bg1"/>
                </a:solidFill>
              </a:rPr>
              <a:t>голови</a:t>
            </a:r>
            <a:r>
              <a:rPr lang="ru-RU" dirty="0">
                <a:solidFill>
                  <a:schemeClr val="bg1"/>
                </a:solidFill>
              </a:rPr>
              <a:t> УЦР і членом </a:t>
            </a:r>
            <a:r>
              <a:rPr lang="ru-RU" dirty="0" err="1">
                <a:solidFill>
                  <a:schemeClr val="bg1"/>
                </a:solidFill>
              </a:rPr>
              <a:t>Малої</a:t>
            </a:r>
            <a:r>
              <a:rPr lang="ru-RU" dirty="0">
                <a:solidFill>
                  <a:schemeClr val="bg1"/>
                </a:solidFill>
              </a:rPr>
              <a:t> Ради. 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створення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15.06.1917 </a:t>
            </a:r>
            <a:r>
              <a:rPr lang="ru-RU" dirty="0" err="1">
                <a:solidFill>
                  <a:schemeClr val="bg1"/>
                </a:solidFill>
              </a:rPr>
              <a:t>першого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українського</a:t>
            </a:r>
            <a:r>
              <a:rPr lang="ru-RU" dirty="0">
                <a:solidFill>
                  <a:schemeClr val="bg1"/>
                </a:solidFill>
              </a:rPr>
              <a:t> уряду — Генерального </a:t>
            </a:r>
            <a:r>
              <a:rPr lang="ru-RU" dirty="0" err="1">
                <a:solidFill>
                  <a:schemeClr val="bg1"/>
                </a:solidFill>
              </a:rPr>
              <a:t>Секретаріату</a:t>
            </a:r>
            <a:r>
              <a:rPr lang="ru-RU" dirty="0">
                <a:solidFill>
                  <a:schemeClr val="bg1"/>
                </a:solidFill>
              </a:rPr>
              <a:t> УЦР-УНР </a:t>
            </a:r>
            <a:r>
              <a:rPr lang="ru-RU" dirty="0" err="1">
                <a:solidFill>
                  <a:schemeClr val="bg1"/>
                </a:solidFill>
              </a:rPr>
              <a:t>займав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ньому</a:t>
            </a:r>
            <a:r>
              <a:rPr lang="ru-RU" dirty="0">
                <a:solidFill>
                  <a:schemeClr val="bg1"/>
                </a:solidFill>
              </a:rPr>
              <a:t> посаду генерального секретаря </a:t>
            </a:r>
            <a:r>
              <a:rPr lang="ru-RU" dirty="0" err="1">
                <a:solidFill>
                  <a:schemeClr val="bg1"/>
                </a:solidFill>
              </a:rPr>
              <a:t>міжнаціональних</a:t>
            </a:r>
            <a:r>
              <a:rPr lang="ru-RU" dirty="0">
                <a:solidFill>
                  <a:schemeClr val="bg1"/>
                </a:solidFill>
              </a:rPr>
              <a:t> справ. 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3 </a:t>
            </a:r>
            <a:r>
              <a:rPr lang="ru-RU" dirty="0" err="1">
                <a:solidFill>
                  <a:schemeClr val="bg1"/>
                </a:solidFill>
              </a:rPr>
              <a:t>вересня</a:t>
            </a:r>
            <a:r>
              <a:rPr lang="ru-RU" dirty="0">
                <a:solidFill>
                  <a:schemeClr val="bg1"/>
                </a:solidFill>
              </a:rPr>
              <a:t> 1917 </a:t>
            </a:r>
            <a:r>
              <a:rPr lang="ru-RU" dirty="0" err="1">
                <a:solidFill>
                  <a:schemeClr val="bg1"/>
                </a:solidFill>
              </a:rPr>
              <a:t>очолював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Українську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партію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соціалістів-федералістів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З </a:t>
            </a:r>
            <a:r>
              <a:rPr lang="ru-RU" dirty="0" err="1">
                <a:solidFill>
                  <a:schemeClr val="bg1"/>
                </a:solidFill>
              </a:rPr>
              <a:t>квітня</a:t>
            </a:r>
            <a:r>
              <a:rPr lang="ru-RU" dirty="0">
                <a:solidFill>
                  <a:schemeClr val="bg1"/>
                </a:solidFill>
              </a:rPr>
              <a:t> 1918 до </a:t>
            </a:r>
            <a:r>
              <a:rPr lang="ru-RU" dirty="0" err="1">
                <a:solidFill>
                  <a:schemeClr val="bg1"/>
                </a:solidFill>
              </a:rPr>
              <a:t>травня</a:t>
            </a:r>
            <a:r>
              <a:rPr lang="ru-RU" dirty="0">
                <a:solidFill>
                  <a:schemeClr val="bg1"/>
                </a:solidFill>
              </a:rPr>
              <a:t> 1920 </a:t>
            </a:r>
            <a:r>
              <a:rPr lang="ru-RU" dirty="0" err="1">
                <a:solidFill>
                  <a:schemeClr val="bg1"/>
                </a:solidFill>
              </a:rPr>
              <a:t>офіційних</a:t>
            </a:r>
            <a:r>
              <a:rPr lang="ru-RU" dirty="0">
                <a:solidFill>
                  <a:schemeClr val="bg1"/>
                </a:solidFill>
              </a:rPr>
              <a:t> посад не </a:t>
            </a:r>
            <a:r>
              <a:rPr lang="ru-RU" dirty="0" err="1">
                <a:solidFill>
                  <a:schemeClr val="bg1"/>
                </a:solidFill>
              </a:rPr>
              <a:t>обіймав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266377" cy="426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1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700808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Зі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встановленням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радянської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влади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Україні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змушений</a:t>
            </a:r>
            <a:r>
              <a:rPr lang="ru-RU" sz="2400" dirty="0">
                <a:solidFill>
                  <a:schemeClr val="bg1"/>
                </a:solidFill>
              </a:rPr>
              <a:t> перейти на </a:t>
            </a:r>
            <a:r>
              <a:rPr lang="ru-RU" sz="2400" dirty="0" err="1">
                <a:solidFill>
                  <a:schemeClr val="bg1"/>
                </a:solidFill>
              </a:rPr>
              <a:t>нелегальне</a:t>
            </a:r>
            <a:r>
              <a:rPr lang="ru-RU" sz="2400" dirty="0">
                <a:solidFill>
                  <a:schemeClr val="bg1"/>
                </a:solidFill>
              </a:rPr>
              <a:t> становище й </a:t>
            </a:r>
            <a:r>
              <a:rPr lang="ru-RU" sz="2400" dirty="0" err="1">
                <a:solidFill>
                  <a:schemeClr val="bg1"/>
                </a:solidFill>
              </a:rPr>
              <a:t>переховуватися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Восени</a:t>
            </a:r>
            <a:r>
              <a:rPr lang="ru-RU" sz="2400" dirty="0">
                <a:solidFill>
                  <a:schemeClr val="bg1"/>
                </a:solidFill>
              </a:rPr>
              <a:t> 1919 на </a:t>
            </a:r>
            <a:r>
              <a:rPr lang="ru-RU" sz="2400" dirty="0" err="1">
                <a:solidFill>
                  <a:schemeClr val="bg1"/>
                </a:solidFill>
              </a:rPr>
              <a:t>прохання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Української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академії</a:t>
            </a:r>
            <a:r>
              <a:rPr lang="ru-RU" sz="2400" dirty="0">
                <a:solidFill>
                  <a:schemeClr val="bg1"/>
                </a:solidFill>
              </a:rPr>
              <a:t> наук </a:t>
            </a:r>
            <a:r>
              <a:rPr lang="ru-RU" sz="2400" dirty="0" err="1">
                <a:solidFill>
                  <a:schemeClr val="bg1"/>
                </a:solidFill>
              </a:rPr>
              <a:t>Єфремова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було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амністовано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Позбавлений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можливості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займатися</a:t>
            </a:r>
            <a:r>
              <a:rPr lang="ru-RU" sz="2400" dirty="0">
                <a:solidFill>
                  <a:schemeClr val="bg1"/>
                </a:solidFill>
              </a:rPr>
              <a:t> активною </a:t>
            </a:r>
            <a:r>
              <a:rPr lang="ru-RU" sz="2400" dirty="0" err="1">
                <a:solidFill>
                  <a:schemeClr val="bg1"/>
                </a:solidFill>
              </a:rPr>
              <a:t>політичною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діяльністю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Єфремов</a:t>
            </a:r>
            <a:r>
              <a:rPr lang="ru-RU" sz="2400" dirty="0">
                <a:solidFill>
                  <a:schemeClr val="bg1"/>
                </a:solidFill>
              </a:rPr>
              <a:t> проводив </a:t>
            </a:r>
            <a:r>
              <a:rPr lang="ru-RU" sz="2400" dirty="0" err="1">
                <a:solidFill>
                  <a:schemeClr val="bg1"/>
                </a:solidFill>
              </a:rPr>
              <a:t>велику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наукову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науково-організаційну</a:t>
            </a:r>
            <a:r>
              <a:rPr lang="ru-RU" sz="2400" dirty="0">
                <a:solidFill>
                  <a:schemeClr val="bg1"/>
                </a:solidFill>
              </a:rPr>
              <a:t> роботу. Будучи </a:t>
            </a:r>
            <a:r>
              <a:rPr lang="ru-RU" sz="2400" dirty="0" err="1">
                <a:solidFill>
                  <a:schemeClr val="bg1"/>
                </a:solidFill>
              </a:rPr>
              <a:t>віце</a:t>
            </a:r>
            <a:r>
              <a:rPr lang="ru-RU" sz="2400" dirty="0">
                <a:solidFill>
                  <a:schemeClr val="bg1"/>
                </a:solidFill>
              </a:rPr>
              <a:t>-президентом (1922–1928) і головою </a:t>
            </a:r>
            <a:r>
              <a:rPr lang="ru-RU" sz="2400" dirty="0" err="1">
                <a:solidFill>
                  <a:schemeClr val="bg1"/>
                </a:solidFill>
              </a:rPr>
              <a:t>Управи</a:t>
            </a:r>
            <a:r>
              <a:rPr lang="ru-RU" sz="2400" dirty="0">
                <a:solidFill>
                  <a:schemeClr val="bg1"/>
                </a:solidFill>
              </a:rPr>
              <a:t> (1924–1928) </a:t>
            </a:r>
            <a:r>
              <a:rPr lang="ru-RU" sz="2400" dirty="0" err="1">
                <a:solidFill>
                  <a:schemeClr val="bg1"/>
                </a:solidFill>
              </a:rPr>
              <a:t>Української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Академії</a:t>
            </a:r>
            <a:r>
              <a:rPr lang="ru-RU" sz="2400" dirty="0">
                <a:solidFill>
                  <a:schemeClr val="bg1"/>
                </a:solidFill>
              </a:rPr>
              <a:t> Наук, </a:t>
            </a:r>
            <a:r>
              <a:rPr lang="ru-RU" sz="2400" dirty="0" err="1">
                <a:solidFill>
                  <a:schemeClr val="bg1"/>
                </a:solidFill>
              </a:rPr>
              <a:t>очолював</a:t>
            </a:r>
            <a:r>
              <a:rPr lang="ru-RU" sz="2400" dirty="0">
                <a:solidFill>
                  <a:schemeClr val="bg1"/>
                </a:solidFill>
              </a:rPr>
              <a:t> низку </a:t>
            </a:r>
            <a:r>
              <a:rPr lang="ru-RU" sz="2400" dirty="0" err="1">
                <a:solidFill>
                  <a:schemeClr val="bg1"/>
                </a:solidFill>
              </a:rPr>
              <a:t>наукових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товариств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 smtClean="0">
                <a:solidFill>
                  <a:schemeClr val="bg1"/>
                </a:solidFill>
              </a:rPr>
              <a:t>комісій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Залишаючись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непримиренним</a:t>
            </a:r>
            <a:r>
              <a:rPr lang="ru-RU" sz="2400" dirty="0">
                <a:solidFill>
                  <a:schemeClr val="bg1"/>
                </a:solidFill>
              </a:rPr>
              <a:t> противником </a:t>
            </a:r>
            <a:r>
              <a:rPr lang="ru-RU" sz="2400" dirty="0" err="1">
                <a:solidFill>
                  <a:schemeClr val="bg1"/>
                </a:solidFill>
              </a:rPr>
              <a:t>більшовицького</a:t>
            </a:r>
            <a:r>
              <a:rPr lang="ru-RU" sz="2400" dirty="0">
                <a:solidFill>
                  <a:schemeClr val="bg1"/>
                </a:solidFill>
              </a:rPr>
              <a:t> режиму, </a:t>
            </a:r>
            <a:r>
              <a:rPr lang="ru-RU" sz="2400" dirty="0" err="1">
                <a:solidFill>
                  <a:schemeClr val="bg1"/>
                </a:solidFill>
              </a:rPr>
              <a:t>Єфремов</a:t>
            </a:r>
            <a:r>
              <a:rPr lang="ru-RU" sz="2400" dirty="0">
                <a:solidFill>
                  <a:schemeClr val="bg1"/>
                </a:solidFill>
              </a:rPr>
              <a:t>, на думку </a:t>
            </a:r>
            <a:r>
              <a:rPr lang="ru-RU" sz="2400" dirty="0" err="1">
                <a:solidFill>
                  <a:schemeClr val="bg1"/>
                </a:solidFill>
              </a:rPr>
              <a:t>певних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кіл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української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діаспори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>
                <a:solidFill>
                  <a:schemeClr val="bg1"/>
                </a:solidFill>
              </a:rPr>
              <a:t>1920–1928 створив і </a:t>
            </a:r>
            <a:r>
              <a:rPr lang="ru-RU" sz="2400" dirty="0" err="1">
                <a:solidFill>
                  <a:schemeClr val="bg1"/>
                </a:solidFill>
              </a:rPr>
              <a:t>очолив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діяльність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таємних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опозиційних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організацій</a:t>
            </a:r>
            <a:r>
              <a:rPr lang="ru-RU" sz="2400" dirty="0">
                <a:solidFill>
                  <a:schemeClr val="bg1"/>
                </a:solidFill>
              </a:rPr>
              <a:t> Братство </a:t>
            </a:r>
            <a:r>
              <a:rPr lang="ru-RU" sz="2400" dirty="0" err="1">
                <a:solidFill>
                  <a:schemeClr val="bg1"/>
                </a:solidFill>
              </a:rPr>
              <a:t>української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державності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Спілку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визволення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України</a:t>
            </a:r>
            <a:r>
              <a:rPr lang="ru-RU" sz="2400" dirty="0">
                <a:solidFill>
                  <a:schemeClr val="bg1"/>
                </a:solidFill>
              </a:rPr>
              <a:t> (СВУ),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послідовно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відстоювали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ідею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української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державності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Однак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відкриті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розпадом</a:t>
            </a:r>
            <a:r>
              <a:rPr lang="ru-RU" sz="2400" dirty="0">
                <a:solidFill>
                  <a:schemeClr val="bg1"/>
                </a:solidFill>
              </a:rPr>
              <a:t> СРСР </a:t>
            </a:r>
            <a:r>
              <a:rPr lang="ru-RU" sz="2400" dirty="0" err="1">
                <a:solidFill>
                  <a:schemeClr val="bg1"/>
                </a:solidFill>
              </a:rPr>
              <a:t>архівні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дані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засвідчили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організації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вигадані</a:t>
            </a:r>
            <a:r>
              <a:rPr lang="ru-RU" sz="2400" dirty="0">
                <a:solidFill>
                  <a:schemeClr val="bg1"/>
                </a:solidFill>
              </a:rPr>
              <a:t> ДПУ для </a:t>
            </a:r>
            <a:r>
              <a:rPr lang="ru-RU" sz="2400" dirty="0" err="1">
                <a:solidFill>
                  <a:schemeClr val="bg1"/>
                </a:solidFill>
              </a:rPr>
              <a:t>легітимізації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репресій</a:t>
            </a:r>
            <a:r>
              <a:rPr lang="ru-RU" sz="2400" dirty="0">
                <a:solidFill>
                  <a:schemeClr val="bg1"/>
                </a:solidFill>
              </a:rPr>
              <a:t> над </a:t>
            </a:r>
            <a:r>
              <a:rPr lang="ru-RU" sz="2400" dirty="0" err="1">
                <a:solidFill>
                  <a:schemeClr val="bg1"/>
                </a:solidFill>
              </a:rPr>
              <a:t>українською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інтелігенцією</a:t>
            </a:r>
            <a:r>
              <a:rPr lang="ru-RU" sz="2400" dirty="0">
                <a:solidFill>
                  <a:schemeClr val="bg1"/>
                </a:solidFill>
              </a:rPr>
              <a:t>. 21 </a:t>
            </a:r>
            <a:r>
              <a:rPr lang="ru-RU" sz="2400" dirty="0" err="1">
                <a:solidFill>
                  <a:schemeClr val="bg1"/>
                </a:solidFill>
              </a:rPr>
              <a:t>липня</a:t>
            </a:r>
            <a:r>
              <a:rPr lang="ru-RU" sz="2400" dirty="0">
                <a:solidFill>
                  <a:schemeClr val="bg1"/>
                </a:solidFill>
              </a:rPr>
              <a:t> 1929 в </a:t>
            </a:r>
            <a:r>
              <a:rPr lang="ru-RU" sz="2400" dirty="0" err="1">
                <a:solidFill>
                  <a:schemeClr val="bg1"/>
                </a:solidFill>
              </a:rPr>
              <a:t>Києві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Єфремова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було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заарештовано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звинувачено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організації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керівництві</a:t>
            </a:r>
            <a:r>
              <a:rPr lang="ru-RU" sz="2400" dirty="0">
                <a:solidFill>
                  <a:schemeClr val="bg1"/>
                </a:solidFill>
              </a:rPr>
              <a:t> СВУ. У </a:t>
            </a:r>
            <a:r>
              <a:rPr lang="ru-RU" sz="2400" dirty="0" err="1">
                <a:solidFill>
                  <a:schemeClr val="bg1"/>
                </a:solidFill>
              </a:rPr>
              <a:t>квітні</a:t>
            </a:r>
            <a:r>
              <a:rPr lang="ru-RU" sz="2400" dirty="0">
                <a:solidFill>
                  <a:schemeClr val="bg1"/>
                </a:solidFill>
              </a:rPr>
              <a:t> 1930 </a:t>
            </a:r>
            <a:r>
              <a:rPr lang="ru-RU" sz="2400" dirty="0" err="1">
                <a:solidFill>
                  <a:schemeClr val="bg1"/>
                </a:solidFill>
              </a:rPr>
              <a:t>засуджений</a:t>
            </a:r>
            <a:r>
              <a:rPr lang="ru-RU" sz="2400" dirty="0">
                <a:solidFill>
                  <a:schemeClr val="bg1"/>
                </a:solidFill>
              </a:rPr>
              <a:t> до 10-річного </a:t>
            </a:r>
            <a:r>
              <a:rPr lang="ru-RU" sz="2400" dirty="0" err="1">
                <a:solidFill>
                  <a:schemeClr val="bg1"/>
                </a:solidFill>
              </a:rPr>
              <a:t>ув'язнення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суворою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ізоляцією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Перші</a:t>
            </a:r>
            <a:r>
              <a:rPr lang="ru-RU" sz="2400" dirty="0">
                <a:solidFill>
                  <a:schemeClr val="bg1"/>
                </a:solidFill>
              </a:rPr>
              <a:t> 7 </a:t>
            </a:r>
            <a:r>
              <a:rPr lang="ru-RU" sz="2400" dirty="0" err="1">
                <a:solidFill>
                  <a:schemeClr val="bg1"/>
                </a:solidFill>
              </a:rPr>
              <a:t>років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ув'язнення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відбував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Ярославському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політізоляторі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потім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його</a:t>
            </a:r>
            <a:r>
              <a:rPr lang="ru-RU" sz="2400" dirty="0">
                <a:solidFill>
                  <a:schemeClr val="bg1"/>
                </a:solidFill>
              </a:rPr>
              <a:t> переведено до </a:t>
            </a:r>
            <a:r>
              <a:rPr lang="ru-RU" sz="2400" dirty="0" err="1">
                <a:solidFill>
                  <a:schemeClr val="bg1"/>
                </a:solidFill>
              </a:rPr>
              <a:t>Володимирської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тюрми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4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7809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Загинув</a:t>
            </a:r>
            <a:r>
              <a:rPr lang="ru-RU" sz="2400" dirty="0">
                <a:solidFill>
                  <a:schemeClr val="bg1"/>
                </a:solidFill>
              </a:rPr>
              <a:t> 10 </a:t>
            </a:r>
            <a:r>
              <a:rPr lang="ru-RU" sz="2400" dirty="0" err="1">
                <a:solidFill>
                  <a:schemeClr val="bg1"/>
                </a:solidFill>
              </a:rPr>
              <a:t>березня</a:t>
            </a:r>
            <a:r>
              <a:rPr lang="ru-RU" sz="2400" dirty="0">
                <a:solidFill>
                  <a:schemeClr val="bg1"/>
                </a:solidFill>
              </a:rPr>
              <a:t> 1939 року в одному з </a:t>
            </a:r>
            <a:r>
              <a:rPr lang="ru-RU" sz="2400" dirty="0" err="1">
                <a:solidFill>
                  <a:schemeClr val="bg1"/>
                </a:solidFill>
              </a:rPr>
              <a:t>таборів</a:t>
            </a:r>
            <a:r>
              <a:rPr lang="ru-RU" sz="2400" dirty="0">
                <a:solidFill>
                  <a:schemeClr val="bg1"/>
                </a:solidFill>
              </a:rPr>
              <a:t> ГУЛАГу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4480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9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746</Words>
  <Application>Microsoft Office PowerPoint</Application>
  <PresentationFormat>Экран (4:3)</PresentationFormat>
  <Paragraphs>38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9</cp:revision>
  <dcterms:modified xsi:type="dcterms:W3CDTF">2014-01-13T16:44:03Z</dcterms:modified>
</cp:coreProperties>
</file>