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CD33D-2EC9-4002-942F-03B3E035B18A}" type="datetimeFigureOut">
              <a:rPr lang="uk-UA" smtClean="0"/>
              <a:pPr/>
              <a:t>29.04.2014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D000F-3C22-4576-8453-0213AC5C31D9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івнобедрений трикут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й трикут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івнобедрений трикут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cxnSp>
        <p:nvCxnSpPr>
          <p:cNvPr id="11" name="Пряма сполучна ліні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 сполучна ліні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l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l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l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l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кутний трикут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 сполучна ліні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 сполучна ліні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pull dir="lu"/>
  </p:transition>
  <p:timing>
    <p:tnLst>
      <p:par>
        <p:cTn id="1" dur="indefinite" restart="never" nodeType="tmRoot"/>
      </p:par>
    </p:tnLst>
  </p:timing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14942" y="4826675"/>
            <a:ext cx="392905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Роботу виконала:</a:t>
            </a:r>
            <a:endParaRPr lang="ru-RU" sz="20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Денисюк Олена Миколаївна,</a:t>
            </a:r>
            <a:endParaRPr lang="ru-RU" sz="20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учениця 11 класу</a:t>
            </a:r>
            <a:endParaRPr lang="ru-RU" sz="20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Білоцерківської загальноосвітньої</a:t>
            </a:r>
            <a:endParaRPr lang="ru-RU" sz="20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школи І-ІІІ ступенів № 6</a:t>
            </a:r>
            <a:endParaRPr lang="ru-RU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	</a:t>
            </a:r>
            <a:endParaRPr lang="ru-RU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2571744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Творчий проект з художньої культури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ВЕЛИКИЙ</a:t>
            </a:r>
            <a:r>
              <a:rPr kumimoji="0" lang="uk-UA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ГОЛЛАНСЬКИЙ ЖИВОПИС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9" name="Рисунок 8" descr="палитра-s-ху-ожника-148014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214289"/>
            <a:ext cx="3309950" cy="2217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Рембрандт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ван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Рейн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23554" name="Picture 2" descr="Rembrant Self-Portrait, 16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3714777" cy="5072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6" name="Таблиця 5"/>
          <p:cNvGraphicFramePr>
            <a:graphicFrameLocks noGrp="1"/>
          </p:cNvGraphicFramePr>
          <p:nvPr/>
        </p:nvGraphicFramePr>
        <p:xfrm>
          <a:off x="4714876" y="1285860"/>
          <a:ext cx="4191008" cy="5303520"/>
        </p:xfrm>
        <a:graphic>
          <a:graphicData uri="http://schemas.openxmlformats.org/drawingml/2006/table">
            <a:tbl>
              <a:tblPr/>
              <a:tblGrid>
                <a:gridCol w="2095504"/>
                <a:gridCol w="2095504"/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uk-UA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Ім'я при народженні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Rembrandt Harmenszoon van Rijn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uk-UA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 народження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uk-UA" sz="200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липня</a:t>
                      </a:r>
                      <a:r>
                        <a:rPr lang="uk-UA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uk-UA" sz="200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1606</a:t>
                      </a:r>
                      <a:endParaRPr lang="uk-UA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uk-UA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Місце народження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uk-UA" sz="2000" u="none" strike="noStrike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Лейден</a:t>
                      </a:r>
                      <a:endParaRPr lang="uk-UA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uk-UA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 смерті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ru-RU" sz="2000" u="none" strike="noStrike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жовтня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00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1669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(63 роки)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uk-UA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Місце смерті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uk-UA" sz="200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Амстердам</a:t>
                      </a:r>
                      <a:endParaRPr lang="uk-UA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uk-UA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Громадянство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uk-UA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uk-UA" sz="2000" u="sng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Республіка Об'єднаних провінцій</a:t>
                      </a:r>
                      <a:endParaRPr lang="uk-UA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uk-UA" sz="200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Жанр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uk-UA" sz="200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Живопис</a:t>
                      </a:r>
                      <a:endParaRPr lang="uk-UA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uk-UA" sz="200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Напрямок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uk-UA" sz="200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Реалізм,</a:t>
                      </a:r>
                      <a:r>
                        <a:rPr lang="uk-UA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історизм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Файл:Rembrandt conce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071546"/>
            <a:ext cx="3601399" cy="4345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/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Рембрандт ван Рейн</a:t>
            </a:r>
            <a:r>
              <a:rPr kumimoji="0" lang="uk-UA" sz="4200" b="0" i="0" u="none" strike="noStrike" kern="1200" cap="none" spc="0" normalizeH="0" baseline="0" noProof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4200" b="0" i="0" u="none" strike="noStrike" kern="1200" cap="none" spc="0" normalizeH="0" baseline="0" noProof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uk-UA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4714876" y="5572140"/>
            <a:ext cx="44291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«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Алегорія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музики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» 1626 року — приклад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ластманівського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на юного Рембрандта.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4" descr="Файл:Rembrandt - Rembrandt and Saskia in the Scene of the Prodigal Son - Google Art Projec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071546"/>
            <a:ext cx="3929090" cy="4432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кутник 6"/>
          <p:cNvSpPr/>
          <p:nvPr/>
        </p:nvSpPr>
        <p:spPr>
          <a:xfrm>
            <a:off x="0" y="571501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Дрезден, Автопортрет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Саскією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колінах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(1636)</a:t>
            </a:r>
            <a:endParaRPr lang="uk-UA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399032"/>
          </a:xfrm>
          <a:prstGeom prst="rect">
            <a:avLst/>
          </a:prstGeom>
        </p:spPr>
        <p:txBody>
          <a:bodyPr/>
          <a:lstStyle/>
          <a:p>
            <a:pPr marL="484632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Рембрандт </a:t>
            </a:r>
            <a:r>
              <a:rPr kumimoji="0" lang="uk-UA" sz="4200" b="0" i="0" u="none" strike="noStrike" kern="1200" cap="none" spc="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ван</a:t>
            </a:r>
            <a:r>
              <a:rPr kumimoji="0" lang="uk-UA" sz="4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Рейн</a:t>
            </a:r>
            <a:r>
              <a:rPr kumimoji="0" lang="uk-UA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uk-UA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4357686" y="1071546"/>
            <a:ext cx="47863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Саскія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як богиня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Флора</a:t>
            </a:r>
            <a:endParaRPr lang="uk-UA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0" y="5715016"/>
            <a:ext cx="4286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Похвала </a:t>
            </a:r>
            <a:r>
              <a:rPr lang="uk-UA" sz="2800" b="1" i="1" dirty="0" err="1" smtClean="0">
                <a:latin typeface="Times New Roman" pitchFamily="18" charset="0"/>
                <a:cs typeface="Times New Roman" pitchFamily="18" charset="0"/>
              </a:rPr>
              <a:t>Симеона</a:t>
            </a:r>
            <a:endParaRPr lang="uk-UA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180px-Rembrandt_Harmensz._van_Rijn_1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857232"/>
            <a:ext cx="4000528" cy="47260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Rembrandt_Harmensz._van_Rijn_0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714488"/>
            <a:ext cx="3557119" cy="4429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рямокутник 10"/>
          <p:cNvSpPr/>
          <p:nvPr/>
        </p:nvSpPr>
        <p:spPr>
          <a:xfrm>
            <a:off x="2647434" y="3244334"/>
            <a:ext cx="3849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 smtClean="0"/>
              <a:t>Саскія</a:t>
            </a:r>
            <a:r>
              <a:rPr lang="ru-RU" i="1" dirty="0" smtClean="0"/>
              <a:t> як богиня </a:t>
            </a:r>
            <a:r>
              <a:rPr lang="ru-RU" i="1" dirty="0" err="1" smtClean="0"/>
              <a:t>рослин</a:t>
            </a:r>
            <a:r>
              <a:rPr lang="ru-RU" i="1" dirty="0" smtClean="0"/>
              <a:t> Флора</a:t>
            </a:r>
            <a:endParaRPr lang="uk-UA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399032"/>
          </a:xfrm>
        </p:spPr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Якоб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ван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Рейсдал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3" name="Рисунок 2" descr="f4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928670"/>
            <a:ext cx="4264784" cy="5214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6" name="Таблиця 5"/>
          <p:cNvGraphicFramePr>
            <a:graphicFrameLocks noGrp="1"/>
          </p:cNvGraphicFramePr>
          <p:nvPr/>
        </p:nvGraphicFramePr>
        <p:xfrm>
          <a:off x="142844" y="1071546"/>
          <a:ext cx="4233334" cy="4970780"/>
        </p:xfrm>
        <a:graphic>
          <a:graphicData uri="http://schemas.openxmlformats.org/drawingml/2006/table">
            <a:tbl>
              <a:tblPr/>
              <a:tblGrid>
                <a:gridCol w="2116667"/>
                <a:gridCol w="2116667"/>
              </a:tblGrid>
              <a:tr h="254000">
                <a:tc>
                  <a:txBody>
                    <a:bodyPr/>
                    <a:lstStyle/>
                    <a:p>
                      <a:pPr fontAlgn="t"/>
                      <a:r>
                        <a:rPr lang="uk-UA" sz="16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Ім'я при народженні</a:t>
                      </a:r>
                    </a:p>
                  </a:txBody>
                  <a:tcPr marL="63500" marR="63500" marT="31750" marB="3175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Jacob van Ruisdael</a:t>
                      </a:r>
                    </a:p>
                  </a:txBody>
                  <a:tcPr marL="63500" marR="63500" marT="31750" marB="3175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fontAlgn="t"/>
                      <a:r>
                        <a:rPr lang="uk-UA" sz="16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 народження</a:t>
                      </a:r>
                    </a:p>
                  </a:txBody>
                  <a:tcPr marL="63500" marR="63500" marT="31750" marB="3175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uk-UA" sz="160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1628</a:t>
                      </a:r>
                      <a:endParaRPr lang="uk-UA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31750" marB="3175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fontAlgn="t"/>
                      <a:r>
                        <a:rPr lang="uk-UA" sz="16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Місце народження</a:t>
                      </a:r>
                    </a:p>
                  </a:txBody>
                  <a:tcPr marL="63500" marR="63500" marT="31750" marB="3175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uk-UA" sz="160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Гарлем (Нідерланди)</a:t>
                      </a:r>
                    </a:p>
                  </a:txBody>
                  <a:tcPr marL="63500" marR="63500" marT="31750" marB="3175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fontAlgn="t"/>
                      <a:r>
                        <a:rPr lang="uk-UA" sz="16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 смерті</a:t>
                      </a:r>
                    </a:p>
                  </a:txBody>
                  <a:tcPr marL="63500" marR="63500" marT="31750" marB="3175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uk-UA" sz="160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березня</a:t>
                      </a:r>
                      <a:r>
                        <a:rPr lang="uk-UA" sz="16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uk-UA" sz="160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1682</a:t>
                      </a:r>
                      <a:endParaRPr lang="uk-UA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31750" marB="3175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fontAlgn="t"/>
                      <a:r>
                        <a:rPr lang="uk-UA" sz="16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Місце смерті</a:t>
                      </a:r>
                    </a:p>
                  </a:txBody>
                  <a:tcPr marL="63500" marR="63500" marT="31750" marB="3175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uk-UA" sz="16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Амстердам (Нідерланди)</a:t>
                      </a:r>
                    </a:p>
                  </a:txBody>
                  <a:tcPr marL="63500" marR="63500" marT="31750" marB="3175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fontAlgn="t"/>
                      <a:r>
                        <a:rPr lang="uk-UA" sz="160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Національність</a:t>
                      </a:r>
                    </a:p>
                  </a:txBody>
                  <a:tcPr marL="63500" marR="63500" marT="31750" marB="3175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uk-UA" sz="160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нідерландець</a:t>
                      </a:r>
                    </a:p>
                  </a:txBody>
                  <a:tcPr marL="63500" marR="63500" marT="31750" marB="3175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fontAlgn="t"/>
                      <a:r>
                        <a:rPr lang="uk-UA" sz="160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Громадянство</a:t>
                      </a:r>
                    </a:p>
                  </a:txBody>
                  <a:tcPr marL="63500" marR="63500" marT="31750" marB="3175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uk-UA" sz="16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uk-UA" sz="160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Нідерланди</a:t>
                      </a:r>
                      <a:endParaRPr lang="uk-UA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31750" marB="3175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fontAlgn="t"/>
                      <a:r>
                        <a:rPr lang="uk-UA" sz="160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Жанр</a:t>
                      </a:r>
                    </a:p>
                  </a:txBody>
                  <a:tcPr marL="63500" marR="63500" marT="31750" marB="3175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uk-UA" sz="160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пейзаж</a:t>
                      </a:r>
                    </a:p>
                  </a:txBody>
                  <a:tcPr marL="63500" marR="63500" marT="31750" marB="3175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fontAlgn="t"/>
                      <a:r>
                        <a:rPr lang="uk-UA" sz="160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Навчання</a:t>
                      </a:r>
                    </a:p>
                  </a:txBody>
                  <a:tcPr marL="63500" marR="63500" marT="31750" marB="3175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 батька -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Ісаака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ван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Ресдаля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31750" marB="3175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fontAlgn="t"/>
                      <a:r>
                        <a:rPr lang="uk-UA" sz="160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Напрямок</a:t>
                      </a:r>
                    </a:p>
                  </a:txBody>
                  <a:tcPr marL="63500" marR="63500" marT="31750" marB="3175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uk-UA" sz="16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реалізм</a:t>
                      </a:r>
                    </a:p>
                  </a:txBody>
                  <a:tcPr marL="63500" marR="63500" marT="31750" marB="3175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fontAlgn="t"/>
                      <a:r>
                        <a:rPr lang="uk-UA" sz="160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Роки творчості</a:t>
                      </a:r>
                    </a:p>
                  </a:txBody>
                  <a:tcPr marL="63500" marR="63500" marT="31750" marB="3175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uk-UA" sz="16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1648-1681</a:t>
                      </a:r>
                    </a:p>
                  </a:txBody>
                  <a:tcPr marL="63500" marR="63500" marT="31750" marB="3175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fontAlgn="t"/>
                      <a:r>
                        <a:rPr lang="uk-UA" sz="160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Вплив на</a:t>
                      </a:r>
                    </a:p>
                  </a:txBody>
                  <a:tcPr marL="63500" marR="63500" marT="31750" marB="3175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Мейндерт</a:t>
                      </a:r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u="none" strike="noStrike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Гоббема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на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англійських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художників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18 ст.</a:t>
                      </a:r>
                    </a:p>
                  </a:txBody>
                  <a:tcPr marL="63500" marR="63500" marT="31750" marB="3175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fontAlgn="t"/>
                      <a:r>
                        <a:rPr lang="uk-UA" sz="160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Твори</a:t>
                      </a:r>
                    </a:p>
                  </a:txBody>
                  <a:tcPr marL="63500" marR="63500" marT="31750" marB="3175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uk-UA" sz="16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пейзажі</a:t>
                      </a:r>
                    </a:p>
                  </a:txBody>
                  <a:tcPr marL="63500" marR="63500" marT="31750" marB="3175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399032"/>
          </a:xfrm>
        </p:spPr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Якоб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ван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Рейсдал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3" name="Рисунок 2" descr="Jacob_Isaaksz._van_Ruisdael_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4338" y="714356"/>
            <a:ext cx="4879662" cy="39493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Jacob_Isaacksz._van_Ruisdael_-_Le_Moulin_de_Wijk-bij-Duurste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14686"/>
            <a:ext cx="4494366" cy="3643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кутник 4"/>
          <p:cNvSpPr/>
          <p:nvPr/>
        </p:nvSpPr>
        <p:spPr>
          <a:xfrm>
            <a:off x="1357290" y="928670"/>
            <a:ext cx="46434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Пейзаж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 дюнами 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чагарниками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2-а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трет. XVII ст.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4572000" y="578645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Млин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 у Вейку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поблизу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Дорстеде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., 1670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399032"/>
          </a:xfrm>
        </p:spPr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Якоб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ван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Рейсдал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3" name="Рисунок 2" descr="1200px-Jacob_Isaaksz._van_Ruisdael_0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32"/>
            <a:ext cx="5176411" cy="3670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Jacob_Isaaksz._van_Ruisdael_0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3201224"/>
            <a:ext cx="4786314" cy="3656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кутник 4"/>
          <p:cNvSpPr/>
          <p:nvPr/>
        </p:nvSpPr>
        <p:spPr>
          <a:xfrm>
            <a:off x="5072066" y="857232"/>
            <a:ext cx="40719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Лісовий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пейзаж., бл.1660,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Ворчестер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колледж. 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928662" y="6396335"/>
            <a:ext cx="3461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Пшеничні лани, бл.</a:t>
            </a:r>
            <a:r>
              <a:rPr lang="uk-UA" sz="2400" b="1" i="1" u="sng" dirty="0" smtClean="0">
                <a:latin typeface="Times New Roman" pitchFamily="18" charset="0"/>
                <a:cs typeface="Times New Roman" pitchFamily="18" charset="0"/>
              </a:rPr>
              <a:t>1670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399032"/>
          </a:xfrm>
        </p:spPr>
        <p:txBody>
          <a:bodyPr/>
          <a:lstStyle/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Ян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Вермер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31746" name="Picture 2" descr="http://blogerma.ru/wp-content/uploads/2012/10/Jan-Verme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4271068" cy="5214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4" name="Таблиця 3"/>
          <p:cNvGraphicFramePr>
            <a:graphicFrameLocks noGrp="1"/>
          </p:cNvGraphicFramePr>
          <p:nvPr/>
        </p:nvGraphicFramePr>
        <p:xfrm>
          <a:off x="4643438" y="1071546"/>
          <a:ext cx="4357718" cy="4757742"/>
        </p:xfrm>
        <a:graphic>
          <a:graphicData uri="http://schemas.openxmlformats.org/drawingml/2006/table">
            <a:tbl>
              <a:tblPr/>
              <a:tblGrid>
                <a:gridCol w="2178859"/>
                <a:gridCol w="2178859"/>
              </a:tblGrid>
              <a:tr h="550071">
                <a:tc>
                  <a:txBody>
                    <a:bodyPr/>
                    <a:lstStyle/>
                    <a:p>
                      <a:pPr fontAlgn="t"/>
                      <a:r>
                        <a:rPr lang="uk-UA" sz="2400" b="1" i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 народження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uk-UA" sz="2400" b="1" i="1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жовтня</a:t>
                      </a:r>
                      <a:r>
                        <a:rPr lang="uk-UA" sz="2400" b="1" i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uk-UA" sz="2400" b="1" i="1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1632</a:t>
                      </a:r>
                      <a:endParaRPr lang="uk-UA" sz="2400" b="1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50071">
                <a:tc>
                  <a:txBody>
                    <a:bodyPr/>
                    <a:lstStyle/>
                    <a:p>
                      <a:pPr fontAlgn="t"/>
                      <a:r>
                        <a:rPr lang="uk-UA" sz="2400" b="1" i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Місце народження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uk-UA" sz="2400" b="1" i="1" u="none" strike="noStrike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Делфт</a:t>
                      </a:r>
                      <a:r>
                        <a:rPr lang="uk-UA" sz="2400" b="1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        </a:t>
                      </a:r>
                      <a:r>
                        <a:rPr lang="uk-UA" sz="2400" b="1" i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uk-UA" sz="2400" b="1" i="1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Нідерланди</a:t>
                      </a:r>
                      <a:endParaRPr lang="uk-UA" sz="2400" b="1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990129">
                <a:tc>
                  <a:txBody>
                    <a:bodyPr/>
                    <a:lstStyle/>
                    <a:p>
                      <a:pPr fontAlgn="t"/>
                      <a:r>
                        <a:rPr lang="uk-UA" sz="2400" b="1" i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 смерті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400" b="1" i="1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</a:t>
                      </a:r>
                      <a:r>
                        <a:rPr lang="ru-RU" sz="2400" b="1" i="1" u="none" strike="noStrike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грудня</a:t>
                      </a:r>
                      <a:r>
                        <a:rPr lang="ru-RU" sz="2400" b="1" i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400" b="1" i="1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1675</a:t>
                      </a:r>
                      <a:r>
                        <a:rPr lang="ru-RU" sz="2400" b="1" i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400" b="1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(</a:t>
                      </a:r>
                      <a:r>
                        <a:rPr lang="ru-RU" sz="2400" b="1" i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 роки)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50071">
                <a:tc>
                  <a:txBody>
                    <a:bodyPr/>
                    <a:lstStyle/>
                    <a:p>
                      <a:pPr fontAlgn="t"/>
                      <a:r>
                        <a:rPr lang="uk-UA" sz="2400" b="1" i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Місце смерті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uk-UA" sz="2400" b="1" i="1" u="none" strike="noStrike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Делфт</a:t>
                      </a:r>
                      <a:r>
                        <a:rPr lang="uk-UA" sz="2400" b="1" i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 </a:t>
                      </a:r>
                      <a:r>
                        <a:rPr lang="uk-UA" sz="2400" b="1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uk-UA" sz="2400" b="1" i="1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Нідерланди</a:t>
                      </a:r>
                      <a:endParaRPr lang="uk-UA" sz="2400" b="1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50071">
                <a:tc>
                  <a:txBody>
                    <a:bodyPr/>
                    <a:lstStyle/>
                    <a:p>
                      <a:pPr fontAlgn="t"/>
                      <a:r>
                        <a:rPr lang="uk-UA" sz="2400" b="1" i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Громадянство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uk-UA" sz="2400" b="1" i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uk-UA" sz="2400" b="1" i="1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Нідерланди</a:t>
                      </a:r>
                      <a:endParaRPr lang="uk-UA" sz="2400" b="1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50071">
                <a:tc>
                  <a:txBody>
                    <a:bodyPr/>
                    <a:lstStyle/>
                    <a:p>
                      <a:pPr fontAlgn="t"/>
                      <a:r>
                        <a:rPr lang="uk-UA" sz="2400" b="1" i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Жанр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uk-UA" sz="2400" b="1" i="1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Бароко</a:t>
                      </a:r>
                      <a:endParaRPr lang="uk-UA" sz="2400" b="1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l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/>
          <a:lstStyle/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Ян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Вермер</a:t>
            </a:r>
            <a:endParaRPr lang="uk-UA" dirty="0"/>
          </a:p>
        </p:txBody>
      </p:sp>
      <p:pic>
        <p:nvPicPr>
          <p:cNvPr id="3" name="Рисунок 2" descr="Jan_Vermeer_van_Delft_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928670"/>
            <a:ext cx="4309621" cy="4929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Jan_Vermeer_van_Delft_0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714489"/>
            <a:ext cx="3857652" cy="4859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кутник 4"/>
          <p:cNvSpPr/>
          <p:nvPr/>
        </p:nvSpPr>
        <p:spPr>
          <a:xfrm>
            <a:off x="4682522" y="6072206"/>
            <a:ext cx="44980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Дівчина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перловим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намистом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1665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428596" y="1000108"/>
            <a:ext cx="30862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 err="1" smtClean="0">
                <a:latin typeface="Times New Roman" pitchFamily="18" charset="0"/>
                <a:cs typeface="Times New Roman" pitchFamily="18" charset="0"/>
              </a:rPr>
              <a:t>Аллегорія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живопису. </a:t>
            </a:r>
            <a:endParaRPr lang="uk-UA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1666-67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uk-UA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399032"/>
          </a:xfrm>
        </p:spPr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Ян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Вермер</a:t>
            </a:r>
            <a:endParaRPr lang="uk-UA" dirty="0"/>
          </a:p>
        </p:txBody>
      </p:sp>
      <p:pic>
        <p:nvPicPr>
          <p:cNvPr id="3" name="Рисунок 2" descr="629px-Johannes_Vermeer_(1632-1675)_-_The_Girl_With_The_Pearl_Earring_(166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142852"/>
            <a:ext cx="3917456" cy="5605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кутник 3"/>
          <p:cNvSpPr/>
          <p:nvPr/>
        </p:nvSpPr>
        <p:spPr>
          <a:xfrm>
            <a:off x="4929190" y="571501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Дівчина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перловою сережкою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1665-75</a:t>
            </a:r>
            <a:endParaRPr lang="uk-UA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Vermeer,_Johannes_-_The_Lovelet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214422"/>
            <a:ext cx="3857652" cy="4572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кутник 5"/>
          <p:cNvSpPr/>
          <p:nvPr/>
        </p:nvSpPr>
        <p:spPr>
          <a:xfrm>
            <a:off x="428596" y="5929330"/>
            <a:ext cx="26602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Лист від коханого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571744"/>
            <a:ext cx="8229600" cy="139903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ДЯКУЮ ЗА УВАГУ</a:t>
            </a:r>
            <a:endParaRPr lang="uk-UA" sz="6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палитра-s-ху-ожника-148014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214289"/>
            <a:ext cx="3309950" cy="2217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1381153027_palit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4143380"/>
            <a:ext cx="3714775" cy="24765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l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Утрехтські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караваджисти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Прямокутник 2"/>
          <p:cNvSpPr/>
          <p:nvPr/>
        </p:nvSpPr>
        <p:spPr>
          <a:xfrm>
            <a:off x="0" y="1000108"/>
            <a:ext cx="914400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Особливу групу в мистецтві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Нідерландії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17 століття посіли так звані утрехтські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караваджисти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. На відміну від більшості художників протестантської Голландії, мешканці Утрехта залишились в лоні католицької церкви і довгі роки підтримували зв'язки з осередком католицизму і 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витонченим мистецтвом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 Римом. Тут залюбки працювали представники нідерландського маньєризму попередньої доби, тобто 16 століття. Зв'язок з Римом і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новітною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течією в мистецтві — 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караваджизмом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 — успадкували саме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утрехтці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. Деякі з них десятиліттями жили і працювали в Римі — 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Хонтхорст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Дірк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ван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Бабюрен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, багато обдарований 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Тербрюгген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. До того ж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Тербрюгген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зустрічався в Римі з самим 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Караваджо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 і бачив, вивчав його твори.</a:t>
            </a:r>
            <a:endParaRPr lang="uk-UA" sz="2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399032"/>
          </a:xfrm>
        </p:spPr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Утрехтські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караваджисти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3" name="Рисунок 2" descr="732px-Hendrick_Jansz._Terbrugghen_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2203896"/>
            <a:ext cx="3852000" cy="4654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Gerrit_van_Honthorst_-_De_vrolijke_speelm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785794"/>
            <a:ext cx="4071966" cy="4685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кутник 6"/>
          <p:cNvSpPr/>
          <p:nvPr/>
        </p:nvSpPr>
        <p:spPr>
          <a:xfrm>
            <a:off x="357158" y="5643578"/>
            <a:ext cx="4214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Караваджист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Хонтхорст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 Пьяненький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скрипаль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1623 р.</a:t>
            </a:r>
            <a:endParaRPr lang="uk-UA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4572000" y="857232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Молодий вояк розкурює люльку, 1623, місто </a:t>
            </a:r>
            <a:r>
              <a:rPr lang="uk-UA" sz="2400" b="1" i="1" dirty="0" err="1" smtClean="0"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b="1" i="1" dirty="0" err="1" smtClean="0">
                <a:latin typeface="Times New Roman" pitchFamily="18" charset="0"/>
                <a:cs typeface="Times New Roman" pitchFamily="18" charset="0"/>
              </a:rPr>
              <a:t>Угорщина.худ.Тербрюгген</a:t>
            </a:r>
            <a:endParaRPr lang="uk-UA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Утрехтські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караваджисти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3" name="Рисунок 2" descr="Van_Baburen_-_L'Arrestation_du_Chr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143116"/>
            <a:ext cx="3643338" cy="44766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Terbrugghen_Sebasti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000109"/>
            <a:ext cx="3714776" cy="4143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кутник 4"/>
          <p:cNvSpPr/>
          <p:nvPr/>
        </p:nvSpPr>
        <p:spPr>
          <a:xfrm>
            <a:off x="5000628" y="5357826"/>
            <a:ext cx="3929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Тербрюгген.Свята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Ірина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рятує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Святого Себастьяна</a:t>
            </a:r>
            <a:endParaRPr lang="uk-UA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642910" y="1214422"/>
            <a:ext cx="37110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Бабюрен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Христа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беруть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варту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Утрехтські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караваджисти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7" name="Прямокутник 6"/>
          <p:cNvSpPr/>
          <p:nvPr/>
        </p:nvSpPr>
        <p:spPr>
          <a:xfrm>
            <a:off x="0" y="1714488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Навіть серед талановитих утрехтських живописців особливе місце посів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утаємничний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Матіас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Стомер, католик-фламандець, що переселився в Італію на все життя. А картини Стомера, надзвичайно високих мистецьких якостей, стали надбанням культури двох країн — Італії і Голландії 17 століття.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Утрехтські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караваджисти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6" name="Прямокутник 5"/>
          <p:cNvSpPr/>
          <p:nvPr/>
        </p:nvSpPr>
        <p:spPr>
          <a:xfrm>
            <a:off x="500034" y="1214422"/>
            <a:ext cx="327679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Стомер. </a:t>
            </a:r>
          </a:p>
          <a:p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Поклоніння волхвів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Matthias_stom_the_adoration_of_the_mag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357430"/>
            <a:ext cx="3995918" cy="4143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Matthias_stom_young_man_reading_by_candleligh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142983"/>
            <a:ext cx="4143404" cy="38576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кутник 8"/>
          <p:cNvSpPr/>
          <p:nvPr/>
        </p:nvSpPr>
        <p:spPr>
          <a:xfrm>
            <a:off x="4714876" y="5286388"/>
            <a:ext cx="4286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Стомер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 Юнак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читає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перед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свічкою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 Музей, Утрехт</a:t>
            </a:r>
            <a:endParaRPr lang="uk-UA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399032"/>
          </a:xfrm>
        </p:spPr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Утрехтські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караваджисти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7" name="Прямокутник 6"/>
          <p:cNvSpPr/>
          <p:nvPr/>
        </p:nvSpPr>
        <p:spPr>
          <a:xfrm>
            <a:off x="285720" y="5500702"/>
            <a:ext cx="4214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Стомер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Поклоніння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пастухів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 Музей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мистецтв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Північна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Кароліна</a:t>
            </a:r>
            <a:endParaRPr lang="uk-UA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'Mucius_Scaevola_in_the_Presence_of_Lars_Porsenna',_oil_on_canvas_painting_by_Matthias_Stomer,_early_1640s,_Art_Gallery_of_New_South_Wal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430" y="2357430"/>
            <a:ext cx="4881570" cy="3596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Stomer-ador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857232"/>
            <a:ext cx="4000528" cy="4393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рямокутник 10"/>
          <p:cNvSpPr/>
          <p:nvPr/>
        </p:nvSpPr>
        <p:spPr>
          <a:xfrm>
            <a:off x="4357686" y="107154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Стомер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 Сцевола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спалює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власну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руку перед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загарбником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Порсеною</a:t>
            </a:r>
            <a:endParaRPr lang="uk-UA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2984"/>
          </a:xfrm>
        </p:spPr>
        <p:txBody>
          <a:bodyPr/>
          <a:lstStyle/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Франс Галс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Рисунок 2" descr="Matthias_stom_young_man_reading_by_candlel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071546"/>
            <a:ext cx="4311025" cy="5214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4" name="Таблиця 3"/>
          <p:cNvGraphicFramePr>
            <a:graphicFrameLocks noGrp="1"/>
          </p:cNvGraphicFramePr>
          <p:nvPr/>
        </p:nvGraphicFramePr>
        <p:xfrm>
          <a:off x="4643438" y="1357298"/>
          <a:ext cx="4286248" cy="4846320"/>
        </p:xfrm>
        <a:graphic>
          <a:graphicData uri="http://schemas.openxmlformats.org/drawingml/2006/table">
            <a:tbl>
              <a:tblPr/>
              <a:tblGrid>
                <a:gridCol w="2143124"/>
                <a:gridCol w="2143124"/>
              </a:tblGrid>
              <a:tr h="365444">
                <a:tc>
                  <a:txBody>
                    <a:bodyPr/>
                    <a:lstStyle/>
                    <a:p>
                      <a:pPr fontAlgn="t"/>
                      <a:r>
                        <a:rPr lang="uk-UA" sz="2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Ім'я при народженні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20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Frans Hals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65444">
                <a:tc>
                  <a:txBody>
                    <a:bodyPr/>
                    <a:lstStyle/>
                    <a:p>
                      <a:pPr fontAlgn="t"/>
                      <a:r>
                        <a:rPr lang="uk-UA" sz="2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 народження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uk-UA" sz="220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1582</a:t>
                      </a:r>
                      <a:endParaRPr lang="uk-UA" sz="2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65444">
                <a:tc>
                  <a:txBody>
                    <a:bodyPr/>
                    <a:lstStyle/>
                    <a:p>
                      <a:pPr fontAlgn="t"/>
                      <a:r>
                        <a:rPr lang="uk-UA" sz="2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Місце народження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uk-UA" sz="2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Антверпен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65444">
                <a:tc>
                  <a:txBody>
                    <a:bodyPr/>
                    <a:lstStyle/>
                    <a:p>
                      <a:pPr fontAlgn="t"/>
                      <a:r>
                        <a:rPr lang="uk-UA" sz="2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 смерті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uk-UA" sz="220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серпня</a:t>
                      </a:r>
                      <a:r>
                        <a:rPr lang="uk-UA" sz="2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uk-UA" sz="220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1666</a:t>
                      </a:r>
                      <a:endParaRPr lang="uk-UA" sz="2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65444">
                <a:tc>
                  <a:txBody>
                    <a:bodyPr/>
                    <a:lstStyle/>
                    <a:p>
                      <a:pPr fontAlgn="t"/>
                      <a:r>
                        <a:rPr lang="uk-UA" sz="2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Місце смерті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uk-UA" sz="2200" u="none" strike="noStrike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Гарлем</a:t>
                      </a:r>
                      <a:endParaRPr lang="uk-UA" sz="2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65444">
                <a:tc>
                  <a:txBody>
                    <a:bodyPr/>
                    <a:lstStyle/>
                    <a:p>
                      <a:pPr fontAlgn="t"/>
                      <a:r>
                        <a:rPr lang="uk-UA" sz="220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Національність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uk-UA" sz="2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Нідерландець</a:t>
                      </a:r>
                      <a:endParaRPr lang="uk-UA" sz="2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65444">
                <a:tc>
                  <a:txBody>
                    <a:bodyPr/>
                    <a:lstStyle/>
                    <a:p>
                      <a:pPr fontAlgn="t"/>
                      <a:r>
                        <a:rPr lang="uk-UA" sz="220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Громадянство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uk-UA" sz="2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uk-UA" sz="220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Нідерланди</a:t>
                      </a:r>
                      <a:endParaRPr lang="uk-UA" sz="2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65444">
                <a:tc>
                  <a:txBody>
                    <a:bodyPr/>
                    <a:lstStyle/>
                    <a:p>
                      <a:pPr fontAlgn="t"/>
                      <a:r>
                        <a:rPr lang="uk-UA" sz="220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Жанр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uk-UA" sz="2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портрет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65444">
                <a:tc>
                  <a:txBody>
                    <a:bodyPr/>
                    <a:lstStyle/>
                    <a:p>
                      <a:pPr fontAlgn="t"/>
                      <a:r>
                        <a:rPr lang="uk-UA" sz="220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Напрямок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uk-UA" sz="2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реалізм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399032"/>
          </a:xfrm>
        </p:spPr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Франс Галс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Рисунок 2" descr="Frans_Hals_-_Shrovetide_Revellers_-_WGA110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214290"/>
            <a:ext cx="3857620" cy="5031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Frans_Hals_0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071546"/>
            <a:ext cx="4071966" cy="4572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кутник 5"/>
          <p:cNvSpPr/>
          <p:nvPr/>
        </p:nvSpPr>
        <p:spPr>
          <a:xfrm>
            <a:off x="500034" y="5715016"/>
            <a:ext cx="4286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Портрет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Вердонка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ослячою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щелепою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 1627.</a:t>
            </a:r>
            <a:endParaRPr lang="uk-UA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5000628" y="5357826"/>
            <a:ext cx="41433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Портрет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Вердонка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ослячою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щелепою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 1627.</a:t>
            </a:r>
            <a:endParaRPr lang="uk-UA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крава">
  <a:themeElements>
    <a:clrScheme name="Поті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скрава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скрава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468</TotalTime>
  <Words>362</Words>
  <PresentationFormat>Екран (4:3)</PresentationFormat>
  <Paragraphs>129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0" baseType="lpstr">
      <vt:lpstr>Яскрава</vt:lpstr>
      <vt:lpstr>Слайд 1</vt:lpstr>
      <vt:lpstr>Утрехтські караваджисти </vt:lpstr>
      <vt:lpstr>Утрехтські караваджисти </vt:lpstr>
      <vt:lpstr>Утрехтські караваджисти </vt:lpstr>
      <vt:lpstr>Утрехтські караваджисти </vt:lpstr>
      <vt:lpstr>Утрехтські караваджисти </vt:lpstr>
      <vt:lpstr>Утрехтські караваджисти </vt:lpstr>
      <vt:lpstr>Франс Галс</vt:lpstr>
      <vt:lpstr>Франс Галс</vt:lpstr>
      <vt:lpstr>Рембрандт ван Рейн </vt:lpstr>
      <vt:lpstr>Слайд 11</vt:lpstr>
      <vt:lpstr>Слайд 12</vt:lpstr>
      <vt:lpstr>Якоб ван Рейсдал </vt:lpstr>
      <vt:lpstr>Якоб ван Рейсдал </vt:lpstr>
      <vt:lpstr>Якоб ван Рейсдал </vt:lpstr>
      <vt:lpstr>Ян Вермер </vt:lpstr>
      <vt:lpstr>Ян Вермер</vt:lpstr>
      <vt:lpstr>Ян Вермер</vt:lpstr>
      <vt:lpstr>ДЯКУЮ ЗА УВАГУ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Aliona</dc:creator>
  <cp:lastModifiedBy>Aliona</cp:lastModifiedBy>
  <cp:revision>88</cp:revision>
  <dcterms:modified xsi:type="dcterms:W3CDTF">2014-04-29T20:18:33Z</dcterms:modified>
</cp:coreProperties>
</file>