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41"/>
  </p:notesMasterIdLst>
  <p:sldIdLst>
    <p:sldId id="256" r:id="rId2"/>
    <p:sldId id="276" r:id="rId3"/>
    <p:sldId id="260" r:id="rId4"/>
    <p:sldId id="258" r:id="rId5"/>
    <p:sldId id="264" r:id="rId6"/>
    <p:sldId id="286" r:id="rId7"/>
    <p:sldId id="301" r:id="rId8"/>
    <p:sldId id="284" r:id="rId9"/>
    <p:sldId id="261" r:id="rId10"/>
    <p:sldId id="262" r:id="rId11"/>
    <p:sldId id="302" r:id="rId12"/>
    <p:sldId id="266" r:id="rId13"/>
    <p:sldId id="265" r:id="rId14"/>
    <p:sldId id="283" r:id="rId15"/>
    <p:sldId id="267" r:id="rId16"/>
    <p:sldId id="288" r:id="rId17"/>
    <p:sldId id="273" r:id="rId18"/>
    <p:sldId id="274" r:id="rId19"/>
    <p:sldId id="269" r:id="rId20"/>
    <p:sldId id="270" r:id="rId21"/>
    <p:sldId id="307" r:id="rId22"/>
    <p:sldId id="271" r:id="rId23"/>
    <p:sldId id="275" r:id="rId24"/>
    <p:sldId id="272" r:id="rId25"/>
    <p:sldId id="308" r:id="rId26"/>
    <p:sldId id="289" r:id="rId27"/>
    <p:sldId id="290" r:id="rId28"/>
    <p:sldId id="291" r:id="rId29"/>
    <p:sldId id="259" r:id="rId30"/>
    <p:sldId id="292" r:id="rId31"/>
    <p:sldId id="293" r:id="rId32"/>
    <p:sldId id="298" r:id="rId33"/>
    <p:sldId id="297" r:id="rId34"/>
    <p:sldId id="305" r:id="rId35"/>
    <p:sldId id="295" r:id="rId36"/>
    <p:sldId id="299" r:id="rId37"/>
    <p:sldId id="300" r:id="rId38"/>
    <p:sldId id="306" r:id="rId39"/>
    <p:sldId id="309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8" autoAdjust="0"/>
    <p:restoredTop sz="94660"/>
  </p:normalViewPr>
  <p:slideViewPr>
    <p:cSldViewPr>
      <p:cViewPr>
        <p:scale>
          <a:sx n="82" d="100"/>
          <a:sy n="82" d="100"/>
        </p:scale>
        <p:origin x="-1038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0B5AF67-F9F5-4E4E-865C-6C0CBFC533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5179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3C5B58-E47D-4DC2-9BED-158D29926FB7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07C014-16DC-45FC-9020-983F4F82D7D8}" type="slidenum">
              <a:rPr lang="ru-RU" smtClean="0"/>
              <a:pPr/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046F3D-08EB-425E-BE4B-48E5C6C1F900}" type="slidenum">
              <a:rPr lang="ru-RU" smtClean="0"/>
              <a:pPr/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26A667-DCEE-4AF2-9A42-734E49E9015D}" type="slidenum">
              <a:rPr lang="ru-RU" smtClean="0"/>
              <a:pPr/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5F7B7E-50F1-4BB6-BBDC-4C995AE90602}" type="slidenum">
              <a:rPr lang="ru-RU" smtClean="0"/>
              <a:pPr/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64E69-20D5-4655-A599-17176AA2A5AD}" type="slidenum">
              <a:rPr lang="ru-RU" smtClean="0"/>
              <a:pPr/>
              <a:t>20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D5F435-8C4A-4BF2-9116-FC815B735DBF}" type="slidenum">
              <a:rPr lang="ru-RU" smtClean="0"/>
              <a:pPr/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191C6D-B548-437A-BDBA-C7A6DB8B97B7}" type="slidenum">
              <a:rPr lang="ru-RU" smtClean="0"/>
              <a:pPr/>
              <a:t>23</a:t>
            </a:fld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8FDAB-D2CE-4A7B-B116-32C9D53A0C2C}" type="slidenum">
              <a:rPr lang="ru-RU" smtClean="0"/>
              <a:pPr/>
              <a:t>24</a:t>
            </a:fld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59F9AD-39C0-494A-AD5A-84C5774D63CC}" type="slidenum">
              <a:rPr lang="ru-RU" smtClean="0"/>
              <a:pPr/>
              <a:t>29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822312-0A99-4F12-B894-A7F7EDFB3643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A26DE6-9DF7-4168-B3B5-EE252F1118DC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3C2296-40E5-4A15-8FB7-E4B02BEA0171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F30202-116A-45D8-8484-775A152BDF4C}" type="slidenum">
              <a:rPr lang="ru-RU" smtClean="0"/>
              <a:pPr/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0F8ED-9318-477E-A81F-CDF0943632D1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2D9A7E-E7E2-4497-9D52-139FB41A8E4E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67F671-F9A0-4F1D-A6A7-1F59490668C5}" type="slidenum">
              <a:rPr lang="ru-RU" smtClean="0"/>
              <a:pPr/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218947-758F-48F9-A933-55B3E0693207}" type="slidenum">
              <a:rPr lang="ru-RU" smtClean="0"/>
              <a:pPr/>
              <a:t>13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F4B2D-029D-468F-B61B-EBE0C1F1DB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D65F8-7B3F-4649-9B97-6E0F3B1333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49B2C-11AC-4A05-B8BD-5B6CF95504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DBC26-79F3-4048-ADB9-7D773A1C80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B135-D4E6-41FB-95CD-702E151CA6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72605-C98E-466A-9C5E-CF6E5C97BC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8449E-9B37-4FFB-8D16-0E6A7C61B3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34F9E-5173-4889-9488-2ADFEA100E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25033-4DD8-4C7A-BE2A-C47EF81546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375D0-6BD3-4D41-8D5A-2FE4AC38DF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9D831-A6C5-4320-8254-500A600504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Юпитер 5-я планета Солнечной системы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CC99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CC99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CC99"/>
                </a:solidFill>
              </a:defRPr>
            </a:lvl1pPr>
          </a:lstStyle>
          <a:p>
            <a:pPr>
              <a:defRPr/>
            </a:pPr>
            <a:fld id="{446E2C8E-F10E-4E0F-BFCF-BD6C0068B0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CC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CC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CC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CC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CC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CC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CC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CC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CC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5" descr="Туманность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1563" y="357188"/>
            <a:ext cx="7772400" cy="936625"/>
          </a:xfrm>
        </p:spPr>
        <p:txBody>
          <a:bodyPr/>
          <a:lstStyle/>
          <a:p>
            <a:pPr algn="r" eaLnBrk="1" hangingPunct="1"/>
            <a:r>
              <a:rPr lang="ru-RU" sz="4400" b="1" smtClean="0">
                <a:solidFill>
                  <a:srgbClr val="FF3300"/>
                </a:solidFill>
                <a:latin typeface="Cambria" pitchFamily="18" charset="0"/>
              </a:rPr>
              <a:t>Туманности и </a:t>
            </a:r>
            <a:br>
              <a:rPr lang="ru-RU" sz="4400" b="1" smtClean="0">
                <a:solidFill>
                  <a:srgbClr val="FF3300"/>
                </a:solidFill>
                <a:latin typeface="Cambria" pitchFamily="18" charset="0"/>
              </a:rPr>
            </a:br>
            <a:r>
              <a:rPr lang="ru-RU" sz="4400" b="1" smtClean="0">
                <a:solidFill>
                  <a:srgbClr val="FF3300"/>
                </a:solidFill>
                <a:latin typeface="Cambria" pitchFamily="18" charset="0"/>
              </a:rPr>
              <a:t>звёздные скопления</a:t>
            </a:r>
          </a:p>
        </p:txBody>
      </p:sp>
      <p:sp>
        <p:nvSpPr>
          <p:cNvPr id="2052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4" name="Rectangle 2"/>
          <p:cNvSpPr>
            <a:spLocks noChangeArrowheads="1"/>
          </p:cNvSpPr>
          <p:nvPr/>
        </p:nvSpPr>
        <p:spPr bwMode="auto">
          <a:xfrm flipV="1">
            <a:off x="0" y="16430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225523" y="4941168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Выполнили:</a:t>
            </a:r>
          </a:p>
          <a:p>
            <a:r>
              <a:rPr lang="ru-RU" dirty="0" smtClean="0"/>
              <a:t>Пастушенко Славик</a:t>
            </a:r>
          </a:p>
          <a:p>
            <a:r>
              <a:rPr lang="ru-RU" dirty="0" smtClean="0"/>
              <a:t>Власова Лилия</a:t>
            </a:r>
          </a:p>
          <a:p>
            <a:r>
              <a:rPr lang="ru-RU" dirty="0" smtClean="0"/>
              <a:t>Ученики 11-А класса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7" descr="purple-nebul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2428875"/>
            <a:ext cx="6858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2293" name="Рисунок 8" descr="Horsehead-Hubbl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98825" y="139700"/>
            <a:ext cx="5702300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Прямоугольник 6"/>
          <p:cNvSpPr>
            <a:spLocks noChangeArrowheads="1"/>
          </p:cNvSpPr>
          <p:nvPr/>
        </p:nvSpPr>
        <p:spPr bwMode="auto">
          <a:xfrm>
            <a:off x="142875" y="142875"/>
            <a:ext cx="307181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Поглощают свет частицы межзвёздной пыли, находящиеся в наиболее холодных и плотных частях молекулярных облаков. </a:t>
            </a:r>
          </a:p>
        </p:txBody>
      </p:sp>
      <p:sp>
        <p:nvSpPr>
          <p:cNvPr id="12295" name="Прямоугольник 7"/>
          <p:cNvSpPr>
            <a:spLocks noChangeArrowheads="1"/>
          </p:cNvSpPr>
          <p:nvPr/>
        </p:nvSpPr>
        <p:spPr bwMode="auto">
          <a:xfrm>
            <a:off x="6357938" y="4357688"/>
            <a:ext cx="27146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Скопления и большие комплексы тёмных туманностей связаны с гигантскими молекулярными облаками (ГМО). </a:t>
            </a:r>
            <a:endParaRPr lang="ru-RU"/>
          </a:p>
        </p:txBody>
      </p:sp>
      <p:sp>
        <p:nvSpPr>
          <p:cNvPr id="12296" name="Прямоугольник 7"/>
          <p:cNvSpPr>
            <a:spLocks noChangeArrowheads="1"/>
          </p:cNvSpPr>
          <p:nvPr/>
        </p:nvSpPr>
        <p:spPr bwMode="auto">
          <a:xfrm>
            <a:off x="71438" y="6429375"/>
            <a:ext cx="36560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i="1">
                <a:solidFill>
                  <a:schemeClr val="bg2"/>
                </a:solidFill>
                <a:latin typeface="Cambria" pitchFamily="18" charset="0"/>
              </a:rPr>
              <a:t>Туманность Конская голова, </a:t>
            </a:r>
            <a:r>
              <a:rPr lang="en-US" sz="1600" b="1" i="1">
                <a:solidFill>
                  <a:schemeClr val="bg2"/>
                </a:solidFill>
                <a:latin typeface="Cambria" pitchFamily="18" charset="0"/>
              </a:rPr>
              <a:t>IC 434</a:t>
            </a:r>
            <a:endParaRPr lang="ru-RU" sz="1600" i="1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Содержимое 3" descr="Глобулы Теккерея_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0563" y="188913"/>
            <a:ext cx="4471987" cy="4525962"/>
          </a:xfrm>
          <a:noFill/>
          <a:ln>
            <a:miter lim="800000"/>
            <a:headEnd/>
            <a:tailEnd/>
          </a:ln>
        </p:spPr>
      </p:pic>
      <p:sp>
        <p:nvSpPr>
          <p:cNvPr id="14339" name="Прямоугольник 4"/>
          <p:cNvSpPr>
            <a:spLocks noChangeArrowheads="1"/>
          </p:cNvSpPr>
          <p:nvPr/>
        </p:nvSpPr>
        <p:spPr bwMode="auto">
          <a:xfrm>
            <a:off x="71438" y="71438"/>
            <a:ext cx="6643687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Чаще всего встречаются изолированные тёмные туманности которые называют </a:t>
            </a:r>
            <a:r>
              <a:rPr lang="ru-RU" sz="2000" b="1">
                <a:solidFill>
                  <a:srgbClr val="00B0F0"/>
                </a:solidFill>
                <a:latin typeface="Cambria" pitchFamily="18" charset="0"/>
              </a:rPr>
              <a:t>глобулами Бока.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>
                <a:solidFill>
                  <a:srgbClr val="FF3300"/>
                </a:solidFill>
                <a:latin typeface="Cambria" pitchFamily="18" charset="0"/>
              </a:rPr>
              <a:t>Глобулы</a:t>
            </a:r>
            <a:r>
              <a:rPr lang="ru-RU" sz="2000" b="1">
                <a:solidFill>
                  <a:srgbClr val="FF3300"/>
                </a:solidFill>
                <a:latin typeface="Cambria" pitchFamily="18" charset="0"/>
              </a:rPr>
              <a:t> 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– это </a:t>
            </a:r>
            <a:r>
              <a:rPr lang="ru-RU" sz="2000" b="1" i="1">
                <a:solidFill>
                  <a:schemeClr val="bg1"/>
                </a:solidFill>
                <a:latin typeface="Cambria" pitchFamily="18" charset="0"/>
              </a:rPr>
              <a:t>тёмные газо-пылевые туманности, 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наблюдаемые на фоне светлых туманностей или звёзд. 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429125" y="4786313"/>
            <a:ext cx="464343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Такие облака обладают очень неправильной формой: у них часто нет чётко очерченных границ, иногда они приобретают закрученные змеевидные образы.</a:t>
            </a:r>
          </a:p>
        </p:txBody>
      </p:sp>
      <p:pic>
        <p:nvPicPr>
          <p:cNvPr id="7" name="Рисунок 6" descr="Туманность Змея.jpg"/>
          <p:cNvPicPr>
            <a:picLocks noChangeAspect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214313" y="1785938"/>
            <a:ext cx="4071937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Прямоугольник 7"/>
          <p:cNvSpPr>
            <a:spLocks noChangeArrowheads="1"/>
          </p:cNvSpPr>
          <p:nvPr/>
        </p:nvSpPr>
        <p:spPr bwMode="auto">
          <a:xfrm>
            <a:off x="4957763" y="4143375"/>
            <a:ext cx="4006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1600" b="1" i="1">
                <a:solidFill>
                  <a:schemeClr val="bg1"/>
                </a:solidFill>
                <a:latin typeface="Cambria" pitchFamily="18" charset="0"/>
              </a:rPr>
              <a:t>Глобулы Теккерея </a:t>
            </a:r>
          </a:p>
          <a:p>
            <a:pPr algn="r"/>
            <a:r>
              <a:rPr lang="ru-RU" sz="1600" b="1" i="1">
                <a:solidFill>
                  <a:schemeClr val="bg1"/>
                </a:solidFill>
                <a:latin typeface="Cambria" pitchFamily="18" charset="0"/>
              </a:rPr>
              <a:t>в Туманности Бегущая курица, </a:t>
            </a:r>
            <a:r>
              <a:rPr lang="en-US" sz="1600" b="1" i="1">
                <a:solidFill>
                  <a:schemeClr val="bg1"/>
                </a:solidFill>
                <a:latin typeface="Cambria" pitchFamily="18" charset="0"/>
              </a:rPr>
              <a:t>IC 2944</a:t>
            </a:r>
            <a:endParaRPr lang="ru-RU" sz="1600" b="1" i="1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2875" y="5857875"/>
            <a:ext cx="42370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  <a:latin typeface="Cambria" pitchFamily="18" charset="0"/>
              </a:rPr>
              <a:t>Туманность Змея в созвездии Змееносца</a:t>
            </a:r>
          </a:p>
        </p:txBody>
      </p:sp>
      <p:sp>
        <p:nvSpPr>
          <p:cNvPr id="14344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7" descr="Млечный Путь.jpg"/>
          <p:cNvPicPr>
            <a:picLocks noChangeAspect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5" name="Прямоугольник 8"/>
          <p:cNvSpPr>
            <a:spLocks noChangeArrowheads="1"/>
          </p:cNvSpPr>
          <p:nvPr/>
        </p:nvSpPr>
        <p:spPr bwMode="auto">
          <a:xfrm>
            <a:off x="142875" y="5721350"/>
            <a:ext cx="8858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Самые большие тёмные туманные образования мы можем увидеть даже невооружённым глазом – это участки нашей Галактики.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88913"/>
            <a:ext cx="7772400" cy="936625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FF3300"/>
                </a:solidFill>
                <a:latin typeface="Cambria" pitchFamily="18" charset="0"/>
              </a:rPr>
              <a:t>Характеристики</a:t>
            </a:r>
            <a:r>
              <a:rPr lang="en-US" sz="3600" b="1" smtClean="0">
                <a:solidFill>
                  <a:srgbClr val="FF3300"/>
                </a:solidFill>
                <a:latin typeface="Cambria" pitchFamily="18" charset="0"/>
              </a:rPr>
              <a:t> </a:t>
            </a:r>
            <a:r>
              <a:rPr lang="ru-RU" sz="3600" b="1" smtClean="0">
                <a:solidFill>
                  <a:srgbClr val="FF3300"/>
                </a:solidFill>
                <a:latin typeface="Cambria" pitchFamily="18" charset="0"/>
              </a:rPr>
              <a:t>тёмных туманностей</a:t>
            </a:r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89" name="Прямоугольник 5"/>
          <p:cNvSpPr>
            <a:spLocks noChangeArrowheads="1"/>
          </p:cNvSpPr>
          <p:nvPr/>
        </p:nvSpPr>
        <p:spPr bwMode="auto">
          <a:xfrm>
            <a:off x="142875" y="1357313"/>
            <a:ext cx="8929688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>
                <a:solidFill>
                  <a:srgbClr val="00B0F0"/>
                </a:solidFill>
                <a:latin typeface="Cambria" pitchFamily="18" charset="0"/>
              </a:rPr>
              <a:t>Масса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плотных тёмных образований (глобул) может быть </a:t>
            </a:r>
            <a:r>
              <a:rPr lang="ru-RU" sz="2000" b="1">
                <a:solidFill>
                  <a:srgbClr val="FF3300"/>
                </a:solidFill>
                <a:latin typeface="Cambria" pitchFamily="18" charset="0"/>
              </a:rPr>
              <a:t>от 1 до 100 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солнечных, в тоже время масса более крупных образований не поддаётся точной оценке и значительно превышает тысячи масс Солнца. Однако достаточно большие и плотные глобулы способны сжиматься под действием собственного гравитационного поля, в них возможны процессы образования звёзд.</a:t>
            </a:r>
          </a:p>
          <a:p>
            <a:pPr algn="just">
              <a:buFont typeface="Arial" charset="0"/>
              <a:buChar char="•"/>
            </a:pPr>
            <a:endParaRPr lang="ru-RU" sz="2000" b="1">
              <a:solidFill>
                <a:schemeClr val="bg1"/>
              </a:solidFill>
              <a:latin typeface="Cambria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>
                <a:solidFill>
                  <a:srgbClr val="00B0F0"/>
                </a:solidFill>
                <a:latin typeface="Cambria" pitchFamily="18" charset="0"/>
              </a:rPr>
              <a:t>Температура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глобул как правило очень низкая и редко когда превышает </a:t>
            </a:r>
            <a:r>
              <a:rPr lang="ru-RU" sz="2000" b="1">
                <a:solidFill>
                  <a:srgbClr val="FF3300"/>
                </a:solidFill>
                <a:latin typeface="Cambria" pitchFamily="18" charset="0"/>
              </a:rPr>
              <a:t>30 К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, чаще всего где-то в районе </a:t>
            </a:r>
            <a:r>
              <a:rPr lang="ru-RU" sz="2000" b="1">
                <a:solidFill>
                  <a:srgbClr val="FF3300"/>
                </a:solidFill>
                <a:latin typeface="Cambria" pitchFamily="18" charset="0"/>
              </a:rPr>
              <a:t>8 К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. Более разрежённые области и более холодные.</a:t>
            </a:r>
          </a:p>
          <a:p>
            <a:pPr algn="just">
              <a:buFont typeface="Arial" charset="0"/>
              <a:buChar char="•"/>
            </a:pPr>
            <a:endParaRPr lang="ru-RU" sz="2000" b="1">
              <a:solidFill>
                <a:schemeClr val="bg1"/>
              </a:solidFill>
              <a:latin typeface="Cambria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>
                <a:solidFill>
                  <a:srgbClr val="00B0F0"/>
                </a:solidFill>
                <a:latin typeface="Cambria" pitchFamily="18" charset="0"/>
              </a:rPr>
              <a:t>Химический состав 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тёмных туманносетй типичен для межзвездного вещества: в основном это </a:t>
            </a:r>
            <a:r>
              <a:rPr lang="ru-RU" sz="2000" b="1">
                <a:solidFill>
                  <a:srgbClr val="FF3300"/>
                </a:solidFill>
                <a:latin typeface="Cambria" pitchFamily="18" charset="0"/>
              </a:rPr>
              <a:t>водород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(Н), </a:t>
            </a:r>
            <a:r>
              <a:rPr lang="ru-RU" sz="2000" b="1">
                <a:solidFill>
                  <a:srgbClr val="FF3300"/>
                </a:solidFill>
                <a:latin typeface="Cambria" pitchFamily="18" charset="0"/>
              </a:rPr>
              <a:t>гелий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(Не), </a:t>
            </a:r>
            <a:r>
              <a:rPr lang="ru-RU" sz="2000" b="1">
                <a:solidFill>
                  <a:srgbClr val="FF3300"/>
                </a:solidFill>
                <a:latin typeface="Cambria" pitchFamily="18" charset="0"/>
              </a:rPr>
              <a:t>оксиды углерода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(СО) и небольшая доля </a:t>
            </a:r>
            <a:r>
              <a:rPr lang="ru-RU" sz="2000" b="1">
                <a:solidFill>
                  <a:srgbClr val="FF3300"/>
                </a:solidFill>
                <a:latin typeface="Cambria" pitchFamily="18" charset="0"/>
              </a:rPr>
              <a:t>кремния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(</a:t>
            </a:r>
            <a:r>
              <a:rPr lang="en-US" sz="2000" b="1">
                <a:solidFill>
                  <a:schemeClr val="bg1"/>
                </a:solidFill>
                <a:latin typeface="Cambria" pitchFamily="18" charset="0"/>
              </a:rPr>
              <a:t>Si)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9" descr="Hhead_Lum_Color_H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Содержимое 2"/>
          <p:cNvSpPr>
            <a:spLocks noGrp="1"/>
          </p:cNvSpPr>
          <p:nvPr>
            <p:ph idx="1"/>
          </p:nvPr>
        </p:nvSpPr>
        <p:spPr bwMode="auto">
          <a:xfrm>
            <a:off x="214313" y="5832475"/>
            <a:ext cx="8786812" cy="8112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buFontTx/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Но давайте вернёмся к созвездию Орион. И к нашей голове</a:t>
            </a:r>
            <a:endParaRPr lang="ru-RU" sz="2000" b="1" dirty="0" smtClean="0">
              <a:solidFill>
                <a:schemeClr val="bg1"/>
              </a:solidFill>
              <a:latin typeface="Cambria" pitchFamily="18" charset="0"/>
              <a:sym typeface="Wingdings" pitchFamily="2" charset="2"/>
            </a:endParaRPr>
          </a:p>
        </p:txBody>
      </p:sp>
      <p:sp>
        <p:nvSpPr>
          <p:cNvPr id="17413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357313" y="3714750"/>
            <a:ext cx="2143125" cy="200025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1" descr="Туманность Пламя (Факел)_NGC_202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000125"/>
            <a:ext cx="4186238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88913"/>
            <a:ext cx="7772400" cy="936625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FF3300"/>
                </a:solidFill>
                <a:latin typeface="Cambria" pitchFamily="18" charset="0"/>
              </a:rPr>
              <a:t>Эмиссионные туманности</a:t>
            </a:r>
          </a:p>
        </p:txBody>
      </p:sp>
      <p:sp>
        <p:nvSpPr>
          <p:cNvPr id="18437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8" name="Прямоугольник 7"/>
          <p:cNvSpPr>
            <a:spLocks noChangeArrowheads="1"/>
          </p:cNvSpPr>
          <p:nvPr/>
        </p:nvSpPr>
        <p:spPr bwMode="auto">
          <a:xfrm>
            <a:off x="285750" y="4714875"/>
            <a:ext cx="4143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  <a:latin typeface="Cambria" pitchFamily="18" charset="0"/>
              </a:rPr>
              <a:t>Туманность Пламя (Факел или Танковый след), </a:t>
            </a:r>
            <a:r>
              <a:rPr lang="en-US" sz="1600" b="1" i="1">
                <a:solidFill>
                  <a:schemeClr val="bg1"/>
                </a:solidFill>
                <a:latin typeface="Cambria" pitchFamily="18" charset="0"/>
              </a:rPr>
              <a:t>NGC</a:t>
            </a:r>
            <a:r>
              <a:rPr lang="ru-RU" sz="1600" b="1" i="1">
                <a:solidFill>
                  <a:schemeClr val="bg1"/>
                </a:solidFill>
                <a:latin typeface="Cambria" pitchFamily="18" charset="0"/>
              </a:rPr>
              <a:t> 2024</a:t>
            </a:r>
          </a:p>
        </p:txBody>
      </p:sp>
      <p:sp>
        <p:nvSpPr>
          <p:cNvPr id="18439" name="Прямоугольник 12"/>
          <p:cNvSpPr>
            <a:spLocks noChangeArrowheads="1"/>
          </p:cNvSpPr>
          <p:nvPr/>
        </p:nvSpPr>
        <p:spPr bwMode="auto">
          <a:xfrm>
            <a:off x="4500563" y="10001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rgbClr val="00B0F0"/>
                </a:solidFill>
                <a:latin typeface="Cambria" pitchFamily="18" charset="0"/>
              </a:rPr>
              <a:t>Эмиссионная туманность</a:t>
            </a:r>
            <a:r>
              <a:rPr lang="en-US" sz="2000" b="1">
                <a:solidFill>
                  <a:schemeClr val="bg1"/>
                </a:solidFill>
                <a:latin typeface="Cambria" pitchFamily="18" charset="0"/>
              </a:rPr>
              <a:t> – 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облако ионизированного газа (</a:t>
            </a:r>
            <a:r>
              <a:rPr lang="ru-RU" sz="2000" b="1" i="1">
                <a:solidFill>
                  <a:schemeClr val="bg1"/>
                </a:solidFill>
                <a:latin typeface="Cambria" pitchFamily="18" charset="0"/>
              </a:rPr>
              <a:t>плазмы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), излучающее в видимом цветовом диапазоне спектра</a:t>
            </a:r>
            <a:r>
              <a:rPr lang="en-US" sz="2000" b="1">
                <a:solidFill>
                  <a:schemeClr val="bg1"/>
                </a:solidFill>
                <a:latin typeface="Cambria" pitchFamily="18" charset="0"/>
              </a:rPr>
              <a:t>.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</a:t>
            </a:r>
          </a:p>
          <a:p>
            <a:pPr algn="just"/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Ионизация</a:t>
            </a:r>
            <a:r>
              <a:rPr lang="en-US" sz="2000" b="1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происходит за счёт высокоэнергетических фотонов, излучаемых ближайшей горячей звездой. На фото видно, что эта звезда (</a:t>
            </a:r>
            <a:r>
              <a:rPr lang="ru-RU" sz="2000" b="1" i="1">
                <a:solidFill>
                  <a:schemeClr val="bg1"/>
                </a:solidFill>
                <a:latin typeface="Cambria" pitchFamily="18" charset="0"/>
              </a:rPr>
              <a:t>или звёзды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), находятся внутри туманности.</a:t>
            </a:r>
          </a:p>
          <a:p>
            <a:pPr algn="just"/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Различают несколько видов эмиссионных туманностей. </a:t>
            </a:r>
          </a:p>
        </p:txBody>
      </p:sp>
      <p:sp>
        <p:nvSpPr>
          <p:cNvPr id="18440" name="Прямоугольник 13"/>
          <p:cNvSpPr>
            <a:spLocks noChangeArrowheads="1"/>
          </p:cNvSpPr>
          <p:nvPr/>
        </p:nvSpPr>
        <p:spPr bwMode="auto">
          <a:xfrm>
            <a:off x="142875" y="5357813"/>
            <a:ext cx="87868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Те, в которых происходит формирование </a:t>
            </a:r>
            <a:r>
              <a:rPr lang="ru-RU" sz="2000" b="1" i="1">
                <a:solidFill>
                  <a:srgbClr val="FF3300"/>
                </a:solidFill>
                <a:latin typeface="Cambria" pitchFamily="18" charset="0"/>
              </a:rPr>
              <a:t>новых звёзд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, и те, в которых источниками ионизированных фотонов являются </a:t>
            </a:r>
            <a:r>
              <a:rPr lang="ru-RU" sz="2000" b="1">
                <a:solidFill>
                  <a:srgbClr val="FF3300"/>
                </a:solidFill>
                <a:latin typeface="Cambria" pitchFamily="18" charset="0"/>
              </a:rPr>
              <a:t>планетарные туманности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, в которых </a:t>
            </a:r>
            <a:r>
              <a:rPr lang="ru-RU" sz="2000" b="1" i="1">
                <a:solidFill>
                  <a:srgbClr val="FF3300"/>
                </a:solidFill>
                <a:latin typeface="Cambria" pitchFamily="18" charset="0"/>
              </a:rPr>
              <a:t>умирающая звезда 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отбросила свои верхние слои, и обнажившееся горячее ядро их ионизирует.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9460" name="Рисунок 6" descr="orione_mallart_ful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46609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Прямоугольник 7"/>
          <p:cNvSpPr>
            <a:spLocks noChangeArrowheads="1"/>
          </p:cNvSpPr>
          <p:nvPr/>
        </p:nvSpPr>
        <p:spPr bwMode="auto">
          <a:xfrm>
            <a:off x="5000625" y="214313"/>
            <a:ext cx="4000500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Но давайте вернёмся к нашему Ориону. В нём ведь есть ещё одна </a:t>
            </a:r>
            <a:r>
              <a:rPr lang="ru-RU" sz="2000" b="1" i="1">
                <a:solidFill>
                  <a:schemeClr val="bg1"/>
                </a:solidFill>
                <a:latin typeface="Cambria" pitchFamily="18" charset="0"/>
              </a:rPr>
              <a:t>эмиссионная туманность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. Более того, она считается одной из самых красивейших туманностей в любительской астрономии.</a:t>
            </a:r>
          </a:p>
          <a:p>
            <a:pPr algn="r"/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Точнее это даже две туманности вместе, которые образовали большую туманность.</a:t>
            </a:r>
            <a:endParaRPr lang="ru-RU" sz="2000"/>
          </a:p>
        </p:txBody>
      </p:sp>
      <p:cxnSp>
        <p:nvCxnSpPr>
          <p:cNvPr id="10" name="Прямая со стрелкой 9"/>
          <p:cNvCxnSpPr/>
          <p:nvPr/>
        </p:nvCxnSpPr>
        <p:spPr>
          <a:xfrm rot="10800000" flipV="1">
            <a:off x="3214688" y="4000500"/>
            <a:ext cx="1785937" cy="857250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0800000" flipV="1">
            <a:off x="3000375" y="4000500"/>
            <a:ext cx="2000250" cy="357188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8" descr="М42 и 43_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5" name="Прямоугольник 9"/>
          <p:cNvSpPr>
            <a:spLocks noChangeArrowheads="1"/>
          </p:cNvSpPr>
          <p:nvPr/>
        </p:nvSpPr>
        <p:spPr bwMode="auto">
          <a:xfrm>
            <a:off x="214313" y="214313"/>
            <a:ext cx="8786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chemeClr val="bg1"/>
                </a:solidFill>
                <a:latin typeface="Cambria" pitchFamily="18" charset="0"/>
              </a:rPr>
              <a:t>Вот так мы видим эту Большую туманность Ориона из двух тесных туманностей М42 и М43 в хороший любительский телескоп</a:t>
            </a:r>
            <a:endParaRPr lang="ru-RU" sz="2000" i="1"/>
          </a:p>
        </p:txBody>
      </p:sp>
      <p:sp>
        <p:nvSpPr>
          <p:cNvPr id="20486" name="Прямоугольник 10"/>
          <p:cNvSpPr>
            <a:spLocks noChangeArrowheads="1"/>
          </p:cNvSpPr>
          <p:nvPr/>
        </p:nvSpPr>
        <p:spPr bwMode="auto">
          <a:xfrm>
            <a:off x="107156" y="4614193"/>
            <a:ext cx="90011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Это самая яркая туманность, её поверхность простирается приблизительно на 80 x 60 угловых минут, что более чем в 4 раза превышает площадь полной Луны при блеске около 4 звездной величины – отсюда хорошая видимость на ночном небе и невооружённым глазом, а её положение на небесном экваторе делает эту туманность видимой почти в любой точке Земли.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1508" name="Рисунок 12" descr="М42 и 43_1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42875"/>
            <a:ext cx="4429125" cy="655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13" descr="М42 и 43_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142875"/>
            <a:ext cx="2746375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Прямоугольник 14"/>
          <p:cNvSpPr>
            <a:spLocks noChangeArrowheads="1"/>
          </p:cNvSpPr>
          <p:nvPr/>
        </p:nvSpPr>
        <p:spPr bwMode="auto">
          <a:xfrm>
            <a:off x="4710113" y="4044950"/>
            <a:ext cx="4357687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rgbClr val="00B0F0"/>
                </a:solidFill>
                <a:latin typeface="Cambria" pitchFamily="18" charset="0"/>
              </a:rPr>
              <a:t>Большая туманность Ориона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. И вот так она выглядит в различных длинах волн через телескоп «Хаббл».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М42 находится на расстоянии около 1600 световых лет от Земли и имеет 33 световых года в поперечнике!</a:t>
            </a:r>
          </a:p>
        </p:txBody>
      </p:sp>
      <p:sp>
        <p:nvSpPr>
          <p:cNvPr id="16" name="Прямоугольник 19"/>
          <p:cNvSpPr>
            <a:spLocks noChangeArrowheads="1"/>
          </p:cNvSpPr>
          <p:nvPr/>
        </p:nvSpPr>
        <p:spPr bwMode="auto">
          <a:xfrm>
            <a:off x="7572375" y="987425"/>
            <a:ext cx="652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М42</a:t>
            </a:r>
            <a:endParaRPr lang="ru-RU"/>
          </a:p>
        </p:txBody>
      </p:sp>
      <p:sp>
        <p:nvSpPr>
          <p:cNvPr id="17" name="Прямоугольник 20"/>
          <p:cNvSpPr>
            <a:spLocks noChangeArrowheads="1"/>
          </p:cNvSpPr>
          <p:nvPr/>
        </p:nvSpPr>
        <p:spPr bwMode="auto">
          <a:xfrm>
            <a:off x="7572375" y="285750"/>
            <a:ext cx="652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М43</a:t>
            </a:r>
            <a:endParaRPr lang="ru-RU"/>
          </a:p>
        </p:txBody>
      </p:sp>
      <p:cxnSp>
        <p:nvCxnSpPr>
          <p:cNvPr id="18" name="Прямая со стрелкой 17"/>
          <p:cNvCxnSpPr/>
          <p:nvPr/>
        </p:nvCxnSpPr>
        <p:spPr>
          <a:xfrm rot="10800000" flipV="1">
            <a:off x="6500813" y="1143000"/>
            <a:ext cx="1071562" cy="57150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0800000" flipV="1">
            <a:off x="6429375" y="500063"/>
            <a:ext cx="1143000" cy="642937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7" descr="М42 и 43_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10" descr="Молодые звезды М4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6650" y="0"/>
            <a:ext cx="2927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142875" y="5699125"/>
            <a:ext cx="89296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Особый интерес туманность Ориона привлекла, когда в центральной (</a:t>
            </a:r>
            <a:r>
              <a:rPr lang="ru-RU" sz="2000" b="1" i="1" dirty="0">
                <a:solidFill>
                  <a:schemeClr val="bg1"/>
                </a:solidFill>
                <a:latin typeface="Cambria" pitchFamily="18" charset="0"/>
              </a:rPr>
              <a:t>яркой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) зоне М42 была обнаружена целая «Фабрика Звёзд» - область с десятками молодых и горячих звёзд (</a:t>
            </a:r>
            <a:r>
              <a:rPr lang="ru-RU" sz="2000" b="1" i="1" dirty="0">
                <a:solidFill>
                  <a:schemeClr val="bg1"/>
                </a:solidFill>
                <a:latin typeface="Cambria" pitchFamily="18" charset="0"/>
              </a:rPr>
              <a:t>картинка справа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).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357438" y="2428875"/>
            <a:ext cx="1785937" cy="135731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36" name="Прямоугольник 11"/>
          <p:cNvSpPr>
            <a:spLocks noChangeArrowheads="1"/>
          </p:cNvSpPr>
          <p:nvPr/>
        </p:nvSpPr>
        <p:spPr bwMode="auto">
          <a:xfrm>
            <a:off x="6215063" y="22225"/>
            <a:ext cx="2857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  <a:latin typeface="Cambria" pitchFamily="18" charset="0"/>
              </a:rPr>
              <a:t>Множество ярких точек – молодых звёзд стало видно благодаря фото в рентгеновском и радиодиапазоне.</a:t>
            </a:r>
            <a:endParaRPr lang="ru-RU" sz="1600" i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8" descr="purple-nebul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Прямоугольник 3"/>
          <p:cNvSpPr>
            <a:spLocks noChangeArrowheads="1"/>
          </p:cNvSpPr>
          <p:nvPr/>
        </p:nvSpPr>
        <p:spPr bwMode="auto">
          <a:xfrm>
            <a:off x="285750" y="5572125"/>
            <a:ext cx="857250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rgbClr val="00B0F0"/>
                </a:solidFill>
                <a:latin typeface="Cambria" pitchFamily="18" charset="0"/>
              </a:rPr>
              <a:t>Туманность 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- это участок межзвёздной среды, выделяющейся своим </a:t>
            </a:r>
            <a:r>
              <a:rPr lang="ru-RU" sz="2200" b="1" i="1" dirty="0">
                <a:solidFill>
                  <a:schemeClr val="bg1"/>
                </a:solidFill>
                <a:latin typeface="Cambria" pitchFamily="18" charset="0"/>
              </a:rPr>
              <a:t>излучением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 или </a:t>
            </a:r>
            <a:r>
              <a:rPr lang="ru-RU" sz="2200" b="1" i="1" dirty="0">
                <a:solidFill>
                  <a:schemeClr val="bg1"/>
                </a:solidFill>
                <a:latin typeface="Cambria" pitchFamily="18" charset="0"/>
              </a:rPr>
              <a:t>поглощением</a:t>
            </a:r>
            <a:r>
              <a:rPr lang="ru-RU" sz="22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200" b="1" i="1" dirty="0">
                <a:solidFill>
                  <a:schemeClr val="bg1"/>
                </a:solidFill>
                <a:latin typeface="Cambria" pitchFamily="18" charset="0"/>
              </a:rPr>
              <a:t>излучения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 (</a:t>
            </a:r>
            <a:r>
              <a:rPr lang="ru-RU" sz="2000" b="1" i="1" dirty="0">
                <a:solidFill>
                  <a:schemeClr val="bg1"/>
                </a:solidFill>
                <a:latin typeface="Cambria" pitchFamily="18" charset="0"/>
              </a:rPr>
              <a:t>света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) на общем фоне неба.</a:t>
            </a: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2" name="Прямоугольник 7"/>
          <p:cNvSpPr>
            <a:spLocks noChangeArrowheads="1"/>
          </p:cNvSpPr>
          <p:nvPr/>
        </p:nvSpPr>
        <p:spPr bwMode="auto">
          <a:xfrm>
            <a:off x="0" y="0"/>
            <a:ext cx="2984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i="1">
                <a:solidFill>
                  <a:schemeClr val="bg2"/>
                </a:solidFill>
                <a:latin typeface="Cambria" pitchFamily="18" charset="0"/>
              </a:rPr>
              <a:t>Туманность Конская голова</a:t>
            </a:r>
            <a:endParaRPr lang="ru-RU" sz="1600" i="1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7" descr="М42 и 43_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23" y="2961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Содержимое 3" descr="orion-nebula-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5" y="1071563"/>
            <a:ext cx="4827588" cy="4525962"/>
          </a:xfrm>
          <a:noFill/>
          <a:ln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4213" y="188913"/>
            <a:ext cx="77724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 b="1" kern="0" dirty="0">
                <a:solidFill>
                  <a:srgbClr val="FF3300"/>
                </a:solidFill>
                <a:latin typeface="Cambria" pitchFamily="18" charset="0"/>
                <a:ea typeface="+mj-ea"/>
                <a:cs typeface="+mj-cs"/>
              </a:rPr>
              <a:t>«Фабрики звёзд» Ориона</a:t>
            </a:r>
          </a:p>
        </p:txBody>
      </p:sp>
      <p:sp>
        <p:nvSpPr>
          <p:cNvPr id="24580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4581" name="Рисунок 6" descr="orion-nebula-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6038" y="1047750"/>
            <a:ext cx="3875087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0" descr="Молодые звезды М42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05" name="Прямоугольник 11"/>
          <p:cNvSpPr>
            <a:spLocks noChangeArrowheads="1"/>
          </p:cNvSpPr>
          <p:nvPr/>
        </p:nvSpPr>
        <p:spPr bwMode="auto">
          <a:xfrm>
            <a:off x="331788" y="6335713"/>
            <a:ext cx="83835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i="1">
                <a:solidFill>
                  <a:schemeClr val="bg1"/>
                </a:solidFill>
                <a:latin typeface="Cambria" pitchFamily="18" charset="0"/>
              </a:rPr>
              <a:t>Протопланетные диски - зародыши будущих солнечных систем в сердце туманности Ориона.</a:t>
            </a:r>
            <a:endParaRPr lang="ru-RU" sz="1400" i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6628" name="Содержимое 8" descr="Орион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88" y="142875"/>
            <a:ext cx="5786437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Прямоугольник 8"/>
          <p:cNvSpPr>
            <a:spLocks noChangeArrowheads="1"/>
          </p:cNvSpPr>
          <p:nvPr/>
        </p:nvSpPr>
        <p:spPr bwMode="auto">
          <a:xfrm>
            <a:off x="142875" y="142875"/>
            <a:ext cx="3500438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B0F0"/>
                </a:solidFill>
                <a:latin typeface="Cambria" pitchFamily="18" charset="0"/>
              </a:rPr>
              <a:t>И снова вернёмся к Ориону!</a:t>
            </a:r>
          </a:p>
          <a:p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Ведь мы упомянули ещё один вид туманности который также присутствует в этом созвездии – </a:t>
            </a:r>
            <a:r>
              <a:rPr lang="ru-RU" b="1" i="1">
                <a:solidFill>
                  <a:srgbClr val="FF3300"/>
                </a:solidFill>
                <a:latin typeface="Cambria" pitchFamily="18" charset="0"/>
              </a:rPr>
              <a:t>отражательная туманность</a:t>
            </a:r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.</a:t>
            </a:r>
            <a:endParaRPr lang="ru-RU"/>
          </a:p>
        </p:txBody>
      </p:sp>
      <p:pic>
        <p:nvPicPr>
          <p:cNvPr id="10" name="Рисунок 9" descr="М78_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2268538"/>
            <a:ext cx="28575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 стрелкой 10"/>
          <p:cNvCxnSpPr/>
          <p:nvPr/>
        </p:nvCxnSpPr>
        <p:spPr>
          <a:xfrm rot="10800000">
            <a:off x="3071813" y="2286000"/>
            <a:ext cx="2500312" cy="642938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>
            <a:off x="2500313" y="3500438"/>
            <a:ext cx="3643312" cy="2500312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3286125" y="6215063"/>
            <a:ext cx="46434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  <a:latin typeface="Cambria" pitchFamily="18" charset="0"/>
              </a:rPr>
              <a:t>Туманность М78</a:t>
            </a:r>
            <a:endParaRPr lang="ru-RU" sz="1600" i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9" descr="М78_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143000"/>
            <a:ext cx="5357813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1438"/>
            <a:ext cx="5643563" cy="936625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FF3300"/>
                </a:solidFill>
                <a:latin typeface="Cambria" pitchFamily="18" charset="0"/>
              </a:rPr>
              <a:t>Отражательные туманности</a:t>
            </a:r>
          </a:p>
        </p:txBody>
      </p:sp>
      <p:sp>
        <p:nvSpPr>
          <p:cNvPr id="27654" name="Прямоугольник 7"/>
          <p:cNvSpPr>
            <a:spLocks noChangeArrowheads="1"/>
          </p:cNvSpPr>
          <p:nvPr/>
        </p:nvSpPr>
        <p:spPr bwMode="auto">
          <a:xfrm>
            <a:off x="5500688" y="285750"/>
            <a:ext cx="357187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B0F0"/>
                </a:solidFill>
                <a:latin typeface="Cambria" pitchFamily="18" charset="0"/>
              </a:rPr>
              <a:t>Отражательными туманностями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являются газово-пылевыми облака, </a:t>
            </a:r>
            <a:r>
              <a:rPr lang="ru-RU" sz="2000" b="1" i="1">
                <a:solidFill>
                  <a:schemeClr val="bg1"/>
                </a:solidFill>
                <a:latin typeface="Cambria" pitchFamily="18" charset="0"/>
              </a:rPr>
              <a:t>подсвечиваемые звёздами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.</a:t>
            </a:r>
          </a:p>
          <a:p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Если звезда (</a:t>
            </a:r>
            <a:r>
              <a:rPr lang="ru-RU" sz="2000" b="1" i="1">
                <a:solidFill>
                  <a:schemeClr val="bg1"/>
                </a:solidFill>
                <a:latin typeface="Cambria" pitchFamily="18" charset="0"/>
              </a:rPr>
              <a:t>звёзды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) находятся в межзвёздном облаке или рядом с ним, но недостаточно горяча (</a:t>
            </a:r>
            <a:r>
              <a:rPr lang="ru-RU" sz="2000" b="1" i="1">
                <a:solidFill>
                  <a:schemeClr val="bg1"/>
                </a:solidFill>
                <a:latin typeface="Cambria" pitchFamily="18" charset="0"/>
              </a:rPr>
              <a:t>горячи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), чтобы ионизовать вокруг себя значительное количество межзвёздного водорода (</a:t>
            </a:r>
            <a:r>
              <a:rPr lang="ru-RU" sz="2000" b="1" i="1">
                <a:solidFill>
                  <a:schemeClr val="bg1"/>
                </a:solidFill>
                <a:latin typeface="Cambria" pitchFamily="18" charset="0"/>
              </a:rPr>
              <a:t>и стать тёмной туманностью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), то основным источником оптического излучения туманности оказывается свет самих звёзд, рассеиваемый межзвёздной пылью.</a:t>
            </a:r>
          </a:p>
        </p:txBody>
      </p:sp>
      <p:sp>
        <p:nvSpPr>
          <p:cNvPr id="27655" name="Прямоугольник 10"/>
          <p:cNvSpPr>
            <a:spLocks noChangeArrowheads="1"/>
          </p:cNvSpPr>
          <p:nvPr/>
        </p:nvSpPr>
        <p:spPr bwMode="auto">
          <a:xfrm>
            <a:off x="71438" y="5599113"/>
            <a:ext cx="41433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  <a:latin typeface="Cambria" pitchFamily="18" charset="0"/>
              </a:rPr>
              <a:t>На самом деле М78 содержит сразу три отражательные туманности: </a:t>
            </a:r>
            <a:r>
              <a:rPr lang="en-US" sz="1600" b="1" i="1">
                <a:solidFill>
                  <a:schemeClr val="bg1"/>
                </a:solidFill>
                <a:latin typeface="Cambria" pitchFamily="18" charset="0"/>
              </a:rPr>
              <a:t>NGC 2064, NGC 2067</a:t>
            </a:r>
            <a:r>
              <a:rPr lang="ru-RU" sz="1600" b="1" i="1">
                <a:solidFill>
                  <a:schemeClr val="bg1"/>
                </a:solidFill>
                <a:latin typeface="Cambria" pitchFamily="18" charset="0"/>
              </a:rPr>
              <a:t> и </a:t>
            </a:r>
            <a:r>
              <a:rPr lang="en-US" sz="1600" b="1" i="1">
                <a:solidFill>
                  <a:schemeClr val="bg1"/>
                </a:solidFill>
                <a:latin typeface="Cambria" pitchFamily="18" charset="0"/>
              </a:rPr>
              <a:t>NGC 2071.</a:t>
            </a:r>
            <a:endParaRPr lang="ru-RU" sz="1600" b="1" i="1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Содержимое 3" descr="NGC199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3825" y="3000375"/>
            <a:ext cx="4876800" cy="3657600"/>
          </a:xfrm>
          <a:noFill/>
          <a:ln>
            <a:miter lim="800000"/>
            <a:headEnd/>
            <a:tailEnd/>
          </a:ln>
        </p:spPr>
      </p:pic>
      <p:sp>
        <p:nvSpPr>
          <p:cNvPr id="28675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6" name="Рисунок 5" descr="NGC1999_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3613" y="842963"/>
            <a:ext cx="4227512" cy="430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NGC1999_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25" y="214313"/>
            <a:ext cx="219233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85813" y="3857625"/>
            <a:ext cx="1357312" cy="192881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079298">
            <a:off x="3119438" y="1517650"/>
            <a:ext cx="338137" cy="33178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rot="5400000" flipH="1" flipV="1">
            <a:off x="2107406" y="3607594"/>
            <a:ext cx="2214563" cy="2143125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 flipH="1" flipV="1">
            <a:off x="-357187" y="1357313"/>
            <a:ext cx="3643312" cy="1357312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3214688" y="857250"/>
            <a:ext cx="1571625" cy="642938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6200000" flipH="1">
            <a:off x="2250282" y="2607469"/>
            <a:ext cx="3357562" cy="1714500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4" name="Прямоугольник 11"/>
          <p:cNvSpPr>
            <a:spLocks noChangeArrowheads="1"/>
          </p:cNvSpPr>
          <p:nvPr/>
        </p:nvSpPr>
        <p:spPr bwMode="auto">
          <a:xfrm>
            <a:off x="4357688" y="142875"/>
            <a:ext cx="4643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 i="1">
                <a:solidFill>
                  <a:schemeClr val="bg1"/>
                </a:solidFill>
                <a:latin typeface="Cambria" pitchFamily="18" charset="0"/>
              </a:rPr>
              <a:t>Голубая эмиссионная и отражательная туманность </a:t>
            </a:r>
            <a:r>
              <a:rPr lang="en-US" sz="1600" b="1" i="1">
                <a:solidFill>
                  <a:schemeClr val="bg1"/>
                </a:solidFill>
                <a:latin typeface="Cambria" pitchFamily="18" charset="0"/>
              </a:rPr>
              <a:t>NGC </a:t>
            </a:r>
            <a:r>
              <a:rPr lang="ru-RU" sz="1600" b="1" i="1">
                <a:solidFill>
                  <a:schemeClr val="bg1"/>
                </a:solidFill>
                <a:latin typeface="Cambria" pitchFamily="18" charset="0"/>
              </a:rPr>
              <a:t>1999 в созвездии Ориона.</a:t>
            </a:r>
          </a:p>
        </p:txBody>
      </p:sp>
      <p:sp>
        <p:nvSpPr>
          <p:cNvPr id="28685" name="Прямоугольник 24"/>
          <p:cNvSpPr>
            <a:spLocks noChangeArrowheads="1"/>
          </p:cNvSpPr>
          <p:nvPr/>
        </p:nvSpPr>
        <p:spPr bwMode="auto">
          <a:xfrm>
            <a:off x="4429125" y="5494338"/>
            <a:ext cx="4572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 i="1">
                <a:solidFill>
                  <a:schemeClr val="bg1"/>
                </a:solidFill>
                <a:latin typeface="Cambria" pitchFamily="18" charset="0"/>
              </a:rPr>
              <a:t>Особенность её в том, что тёмная область – это пустое пространство. Это открытие поможет исследователям получить новую информацию о процессах рождения звезд.</a:t>
            </a:r>
            <a:endParaRPr lang="ru-RU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7" descr="Туманность Сетка.jpg"/>
          <p:cNvPicPr>
            <a:picLocks noChangeAspect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815013" y="6556375"/>
            <a:ext cx="2895600" cy="246063"/>
          </a:xfrm>
        </p:spPr>
        <p:txBody>
          <a:bodyPr/>
          <a:lstStyle/>
          <a:p>
            <a:pPr algn="r">
              <a:defRPr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zelobservatory.ru</a:t>
            </a:r>
            <a:endParaRPr lang="ru-RU" sz="11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27653" name="Прямоугольник 8"/>
          <p:cNvSpPr>
            <a:spLocks noChangeArrowheads="1"/>
          </p:cNvSpPr>
          <p:nvPr/>
        </p:nvSpPr>
        <p:spPr bwMode="auto">
          <a:xfrm>
            <a:off x="4286250" y="71438"/>
            <a:ext cx="47863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Туманность Сетка (</a:t>
            </a:r>
            <a:r>
              <a:rPr lang="ru-RU" b="1" i="1" dirty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Вуаль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),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NGC 6992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 – яркий пример ещё одной </a:t>
            </a:r>
            <a:r>
              <a:rPr lang="ru-RU" b="1" i="1" dirty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отражательной туманности 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из созвездия Лебедя.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10" descr="Планетарная туманность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4213" y="188913"/>
            <a:ext cx="77724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 b="1" kern="0" dirty="0">
                <a:solidFill>
                  <a:srgbClr val="FF3300"/>
                </a:solidFill>
                <a:latin typeface="Cambria" pitchFamily="18" charset="0"/>
                <a:ea typeface="+mj-ea"/>
                <a:cs typeface="+mj-cs"/>
              </a:rPr>
              <a:t>Планетарные туманности</a:t>
            </a:r>
          </a:p>
        </p:txBody>
      </p:sp>
      <p:sp>
        <p:nvSpPr>
          <p:cNvPr id="31750" name="Прямоугольник 11"/>
          <p:cNvSpPr>
            <a:spLocks noChangeArrowheads="1"/>
          </p:cNvSpPr>
          <p:nvPr/>
        </p:nvSpPr>
        <p:spPr bwMode="auto">
          <a:xfrm>
            <a:off x="71438" y="5627688"/>
            <a:ext cx="89296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rgbClr val="00B0F0"/>
                </a:solidFill>
                <a:latin typeface="Cambria" pitchFamily="18" charset="0"/>
              </a:rPr>
              <a:t>Планетарная туманность 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– астрономический объект, состоящий из ионизированной </a:t>
            </a:r>
            <a:r>
              <a:rPr lang="ru-RU" sz="2000" b="1" i="1">
                <a:solidFill>
                  <a:schemeClr val="bg1"/>
                </a:solidFill>
                <a:latin typeface="Cambria" pitchFamily="18" charset="0"/>
              </a:rPr>
              <a:t>газовой оболочки 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и </a:t>
            </a:r>
            <a:r>
              <a:rPr lang="ru-RU" sz="2000" b="1" i="1">
                <a:solidFill>
                  <a:schemeClr val="bg1"/>
                </a:solidFill>
                <a:latin typeface="Cambria" pitchFamily="18" charset="0"/>
              </a:rPr>
              <a:t>центральной звезды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, белого карлика.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9" descr="NGC654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248218">
            <a:off x="4911725" y="1433513"/>
            <a:ext cx="3367087" cy="367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14" descr="Туманность Песочные часы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3233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4" name="Прямоугольник 8"/>
          <p:cNvSpPr>
            <a:spLocks noChangeArrowheads="1"/>
          </p:cNvSpPr>
          <p:nvPr/>
        </p:nvSpPr>
        <p:spPr bwMode="auto">
          <a:xfrm>
            <a:off x="4071938" y="142875"/>
            <a:ext cx="4929187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Планетарные туманности образуются при сбросе внешних слоёв (</a:t>
            </a:r>
            <a:r>
              <a:rPr lang="ru-RU" sz="2000" b="1" i="1">
                <a:solidFill>
                  <a:schemeClr val="bg1"/>
                </a:solidFill>
                <a:latin typeface="Cambria" pitchFamily="18" charset="0"/>
              </a:rPr>
              <a:t>оболочек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) красных гигантов и сверхгигантов с массой 2,5-8 солнечных на завершающей стадии их эволюции.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4643438"/>
            <a:ext cx="4286250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Туманность Кошачий глаз, </a:t>
            </a:r>
            <a:r>
              <a:rPr lang="en-US" sz="1600" b="1" i="1" dirty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NGC</a:t>
            </a:r>
            <a:r>
              <a:rPr lang="ru-RU" sz="1600" b="1" i="1" dirty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 6543</a:t>
            </a:r>
            <a:endParaRPr lang="ru-RU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776" name="Прямоугольник 12"/>
          <p:cNvSpPr>
            <a:spLocks noChangeArrowheads="1"/>
          </p:cNvSpPr>
          <p:nvPr/>
        </p:nvSpPr>
        <p:spPr bwMode="auto">
          <a:xfrm>
            <a:off x="142875" y="5072063"/>
            <a:ext cx="88582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Планетарная туманность – быстропротекающее (</a:t>
            </a:r>
            <a:r>
              <a:rPr lang="ru-RU" sz="2000" b="1" i="1">
                <a:solidFill>
                  <a:schemeClr val="bg1"/>
                </a:solidFill>
                <a:latin typeface="Cambria" pitchFamily="18" charset="0"/>
              </a:rPr>
              <a:t>по астрономическим меркам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) явление, длящееся всего несколько десятков тысяч лет, при продолжительности жизни звезды-предка в несколько миллиардов лет. В настоящее время в нашей галактике известно около 1500 планетарных туманностей.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3929063"/>
            <a:ext cx="4286250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Туманность Песочные часы</a:t>
            </a:r>
            <a:endParaRPr lang="ru-RU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" descr="Planetary.Nebula.Formati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42875"/>
            <a:ext cx="3643312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797" name="Прямоугольник 5"/>
          <p:cNvSpPr>
            <a:spLocks noChangeArrowheads="1"/>
          </p:cNvSpPr>
          <p:nvPr/>
        </p:nvSpPr>
        <p:spPr bwMode="auto">
          <a:xfrm>
            <a:off x="142875" y="3643313"/>
            <a:ext cx="885825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В последние годы при помощи снимков, полученных космическим телескопом «Хаббл», удалось выяснить, что многие планетарные туманности имеют очень сложную и своеобразную структуру. Несмотря на то, что приблизительно пятая часть из них имеет </a:t>
            </a:r>
            <a:r>
              <a:rPr lang="ru-RU" sz="2000" b="1" dirty="0" err="1">
                <a:solidFill>
                  <a:schemeClr val="bg1"/>
                </a:solidFill>
                <a:latin typeface="Cambria" pitchFamily="18" charset="0"/>
              </a:rPr>
              <a:t>околосферическую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 форму, большинство не обладает какой бы то ни было сферической симметрией. Механизмы, благодаря которым возможно образование такого многообразия форм, остаются на сегодняшний день до конца не выясненными. Считается, что большую роль в этом могут играть взаимодействие звёздного ветра и двойных звёзд, магнитного поля и межзвёздной среды.</a:t>
            </a:r>
          </a:p>
        </p:txBody>
      </p:sp>
      <p:sp>
        <p:nvSpPr>
          <p:cNvPr id="33798" name="Прямоугольник 7"/>
          <p:cNvSpPr>
            <a:spLocks noChangeArrowheads="1"/>
          </p:cNvSpPr>
          <p:nvPr/>
        </p:nvSpPr>
        <p:spPr bwMode="auto">
          <a:xfrm>
            <a:off x="4071938" y="360363"/>
            <a:ext cx="4929187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chemeClr val="bg1"/>
                </a:solidFill>
                <a:latin typeface="Cambria" pitchFamily="18" charset="0"/>
              </a:rPr>
              <a:t>На картинке: Строение симметричной планетарной туманности. </a:t>
            </a:r>
          </a:p>
          <a:p>
            <a:r>
              <a:rPr lang="ru-RU" b="1" i="1">
                <a:solidFill>
                  <a:schemeClr val="bg1"/>
                </a:solidFill>
                <a:latin typeface="Cambria" pitchFamily="18" charset="0"/>
              </a:rPr>
              <a:t>Быстрый звёздный ветер (голубые стрелки) горячего белого карлика - ядра звезды (в центре), сталкиваясь со сброшенной оболочкой - медленным звёздным ветром красного гиганта (красные стрелки), создаёт плотную оболочку (голубого цвета), светящуюся под воздействием ультрафиолетового излучения ядра.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142875" y="4857750"/>
            <a:ext cx="88582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Ранее </a:t>
            </a:r>
            <a:r>
              <a:rPr lang="ru-RU" sz="2000" b="1" i="1">
                <a:solidFill>
                  <a:schemeClr val="bg1"/>
                </a:solidFill>
                <a:latin typeface="Cambria" pitchFamily="18" charset="0"/>
              </a:rPr>
              <a:t>туманностями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называли практически любые неподвижные объекты на небе. Но в 20-е годы 20-го века выяснилось, что среди </a:t>
            </a:r>
            <a:r>
              <a:rPr lang="ru-RU" sz="2000" b="1" i="1">
                <a:solidFill>
                  <a:schemeClr val="bg1"/>
                </a:solidFill>
                <a:latin typeface="Cambria" pitchFamily="18" charset="0"/>
              </a:rPr>
              <a:t>туманностей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много галактик и звёздных скоплений. После этого термин «туманность» стал пониматься более узко, в указанном выше смысле. Но название </a:t>
            </a:r>
            <a:r>
              <a:rPr lang="ru-RU" sz="2000" b="1">
                <a:solidFill>
                  <a:srgbClr val="FF3300"/>
                </a:solidFill>
                <a:latin typeface="Cambria" pitchFamily="18" charset="0"/>
              </a:rPr>
              <a:t>«Туманность Андромеды» 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за галактикой </a:t>
            </a:r>
            <a:r>
              <a:rPr lang="ru-RU" sz="2000" b="1">
                <a:solidFill>
                  <a:srgbClr val="FF3300"/>
                </a:solidFill>
                <a:latin typeface="Cambria" pitchFamily="18" charset="0"/>
              </a:rPr>
              <a:t>М31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так и закрепилось.</a:t>
            </a: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5125" name="Рисунок 7" descr="М31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44463"/>
            <a:ext cx="4500563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Рисунок 8" descr="М31_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1785938"/>
            <a:ext cx="4214812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Прямоугольник 7"/>
          <p:cNvSpPr>
            <a:spLocks noChangeArrowheads="1"/>
          </p:cNvSpPr>
          <p:nvPr/>
        </p:nvSpPr>
        <p:spPr bwMode="auto">
          <a:xfrm>
            <a:off x="71438" y="3214688"/>
            <a:ext cx="3057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  <a:latin typeface="Cambria" pitchFamily="18" charset="0"/>
              </a:rPr>
              <a:t>М31 невооруженным глазом</a:t>
            </a:r>
            <a:endParaRPr lang="ru-RU" sz="1600" i="1"/>
          </a:p>
        </p:txBody>
      </p:sp>
      <p:sp>
        <p:nvSpPr>
          <p:cNvPr id="5128" name="Прямоугольник 7"/>
          <p:cNvSpPr>
            <a:spLocks noChangeArrowheads="1"/>
          </p:cNvSpPr>
          <p:nvPr/>
        </p:nvSpPr>
        <p:spPr bwMode="auto">
          <a:xfrm>
            <a:off x="4857750" y="1143000"/>
            <a:ext cx="4214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600" b="1" i="1">
                <a:solidFill>
                  <a:schemeClr val="bg1"/>
                </a:solidFill>
                <a:latin typeface="Cambria" pitchFamily="18" charset="0"/>
              </a:rPr>
              <a:t>М31 в хороший телескоп </a:t>
            </a:r>
          </a:p>
          <a:p>
            <a:pPr algn="r"/>
            <a:r>
              <a:rPr lang="ru-RU" sz="1600" b="1" i="1">
                <a:solidFill>
                  <a:schemeClr val="bg1"/>
                </a:solidFill>
                <a:latin typeface="Cambria" pitchFamily="18" charset="0"/>
              </a:rPr>
              <a:t>(фотография сделана с выдержкой)</a:t>
            </a:r>
            <a:endParaRPr lang="ru-RU" sz="1600" i="1"/>
          </a:p>
        </p:txBody>
      </p:sp>
      <p:sp>
        <p:nvSpPr>
          <p:cNvPr id="9" name="Овал 8"/>
          <p:cNvSpPr/>
          <p:nvPr/>
        </p:nvSpPr>
        <p:spPr>
          <a:xfrm>
            <a:off x="2214563" y="1071563"/>
            <a:ext cx="500062" cy="50006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rot="16200000" flipH="1">
            <a:off x="3498850" y="642938"/>
            <a:ext cx="1001713" cy="2573337"/>
          </a:xfrm>
          <a:prstGeom prst="straightConnector1">
            <a:avLst/>
          </a:prstGeom>
          <a:ln w="25400">
            <a:solidFill>
              <a:srgbClr val="00B0F0"/>
            </a:solidFill>
            <a:headEnd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4820" name="Рисунок 10" descr="planetary_ri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14313"/>
            <a:ext cx="3214688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785813" y="3357563"/>
            <a:ext cx="3286125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Туманность Кольцо, М57</a:t>
            </a:r>
            <a:endParaRPr lang="ru-RU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4822" name="Рисунок 12" descr="Туманность Гантель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3" y="214313"/>
            <a:ext cx="3175000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5357813" y="3286125"/>
            <a:ext cx="32861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Туманность Гантель (Огрызок), М27</a:t>
            </a:r>
            <a:endParaRPr lang="ru-RU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4824" name="Прямоугольник 14"/>
          <p:cNvSpPr>
            <a:spLocks noChangeArrowheads="1"/>
          </p:cNvSpPr>
          <p:nvPr/>
        </p:nvSpPr>
        <p:spPr bwMode="auto">
          <a:xfrm>
            <a:off x="285750" y="4857750"/>
            <a:ext cx="86439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Подробнее о происхождении планетарных туманностей и процессах проходящих в них можно узнать по материалам занятия «Эволюция звёзд».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11" descr="Туманность Карина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9" y="95831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846" name="Прямоугольник 12"/>
          <p:cNvSpPr>
            <a:spLocks noChangeArrowheads="1"/>
          </p:cNvSpPr>
          <p:nvPr/>
        </p:nvSpPr>
        <p:spPr bwMode="auto">
          <a:xfrm>
            <a:off x="2195736" y="188640"/>
            <a:ext cx="46085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FF00"/>
                </a:solidFill>
                <a:latin typeface="Cambria" pitchFamily="18" charset="0"/>
              </a:rPr>
              <a:t>Туманность Карина, созвездие Киля</a:t>
            </a:r>
            <a:endParaRPr lang="ru-RU" sz="20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6868" name="Рисунок 9" descr="Туманность Лагуна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0850"/>
            <a:ext cx="91440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Прямоугольник 10"/>
          <p:cNvSpPr>
            <a:spLocks noChangeArrowheads="1"/>
          </p:cNvSpPr>
          <p:nvPr/>
        </p:nvSpPr>
        <p:spPr bwMode="auto">
          <a:xfrm>
            <a:off x="-71438" y="142875"/>
            <a:ext cx="4572001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  <a:latin typeface="Cambria" pitchFamily="18" charset="0"/>
              </a:rPr>
              <a:t>Туманность Лагуна, созвездие Стрельца</a:t>
            </a:r>
            <a:endParaRPr lang="ru-RU" sz="1600" i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0" descr="Туманность Улитка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7893" name="Прямоугольник 11"/>
          <p:cNvSpPr>
            <a:spLocks noChangeArrowheads="1"/>
          </p:cNvSpPr>
          <p:nvPr/>
        </p:nvSpPr>
        <p:spPr bwMode="auto">
          <a:xfrm>
            <a:off x="142875" y="161925"/>
            <a:ext cx="56435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  <a:latin typeface="Cambria" pitchFamily="18" charset="0"/>
              </a:rPr>
              <a:t>Туманность Улитка, </a:t>
            </a:r>
            <a:r>
              <a:rPr lang="en-US" sz="1600" b="1" i="1">
                <a:solidFill>
                  <a:schemeClr val="bg1"/>
                </a:solidFill>
                <a:latin typeface="Cambria" pitchFamily="18" charset="0"/>
              </a:rPr>
              <a:t>NGC 7293</a:t>
            </a:r>
            <a:r>
              <a:rPr lang="ru-RU" sz="1600" b="1" i="1">
                <a:solidFill>
                  <a:schemeClr val="bg1"/>
                </a:solidFill>
                <a:latin typeface="Cambria" pitchFamily="18" charset="0"/>
              </a:rPr>
              <a:t> в созвездии Водолей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4" descr="Crab_Nebul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8916" name="Прямоугольник 5"/>
          <p:cNvSpPr>
            <a:spLocks noChangeArrowheads="1"/>
          </p:cNvSpPr>
          <p:nvPr/>
        </p:nvSpPr>
        <p:spPr bwMode="auto">
          <a:xfrm>
            <a:off x="142875" y="161925"/>
            <a:ext cx="8858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  <a:latin typeface="Cambria" pitchFamily="18" charset="0"/>
              </a:rPr>
              <a:t>Крабовидная туманность М1, </a:t>
            </a:r>
            <a:r>
              <a:rPr lang="en-US" sz="1600" b="1" i="1">
                <a:solidFill>
                  <a:schemeClr val="bg1"/>
                </a:solidFill>
                <a:latin typeface="Cambria" pitchFamily="18" charset="0"/>
              </a:rPr>
              <a:t>NGC</a:t>
            </a:r>
            <a:r>
              <a:rPr lang="ru-RU" sz="1600" b="1" i="1">
                <a:solidFill>
                  <a:schemeClr val="bg1"/>
                </a:solidFill>
                <a:latin typeface="Cambria" pitchFamily="18" charset="0"/>
              </a:rPr>
              <a:t> 1952</a:t>
            </a:r>
            <a:r>
              <a:rPr lang="en-US" sz="1600" b="1" i="1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1600" b="1" i="1">
                <a:solidFill>
                  <a:schemeClr val="bg1"/>
                </a:solidFill>
                <a:latin typeface="Cambria" pitchFamily="18" charset="0"/>
              </a:rPr>
              <a:t>в созвездии Тельца.</a:t>
            </a:r>
          </a:p>
          <a:p>
            <a:r>
              <a:rPr lang="ru-RU" sz="1600" b="1" i="1">
                <a:solidFill>
                  <a:schemeClr val="bg1"/>
                </a:solidFill>
                <a:latin typeface="Cambria" pitchFamily="18" charset="0"/>
              </a:rPr>
              <a:t>Особенностью этой туманности является то, что в центре расположен пульсар, а не белый карлик.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9" descr="Рассеяное скопление Писмис.jpg"/>
          <p:cNvPicPr>
            <a:picLocks noChangeAspect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4259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4213" y="0"/>
            <a:ext cx="77724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 b="1" kern="0" dirty="0">
                <a:solidFill>
                  <a:srgbClr val="FF3300"/>
                </a:solidFill>
                <a:latin typeface="Cambria" pitchFamily="18" charset="0"/>
                <a:ea typeface="+mj-ea"/>
                <a:cs typeface="+mj-cs"/>
              </a:rPr>
              <a:t>Звёздные скопления</a:t>
            </a:r>
          </a:p>
        </p:txBody>
      </p:sp>
      <p:sp>
        <p:nvSpPr>
          <p:cNvPr id="39942" name="Прямоугольник 5"/>
          <p:cNvSpPr>
            <a:spLocks noChangeArrowheads="1"/>
          </p:cNvSpPr>
          <p:nvPr/>
        </p:nvSpPr>
        <p:spPr bwMode="auto">
          <a:xfrm>
            <a:off x="4429125" y="1000125"/>
            <a:ext cx="4500563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rgbClr val="00B0F0"/>
                </a:solidFill>
                <a:latin typeface="Cambria" pitchFamily="18" charset="0"/>
              </a:rPr>
              <a:t>Звёздные скопления 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– это </a:t>
            </a:r>
            <a:r>
              <a:rPr lang="ru-RU" sz="2000" b="1" i="1">
                <a:solidFill>
                  <a:srgbClr val="FF3300"/>
                </a:solidFill>
                <a:latin typeface="Cambria" pitchFamily="18" charset="0"/>
              </a:rPr>
              <a:t>гравитационно-связанная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группа звёзд, </a:t>
            </a:r>
            <a:r>
              <a:rPr lang="ru-RU" sz="2000" b="1" i="1">
                <a:solidFill>
                  <a:srgbClr val="FF3300"/>
                </a:solidFill>
                <a:latin typeface="Cambria" pitchFamily="18" charset="0"/>
              </a:rPr>
              <a:t>имеющая общее происхождение 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и движущаяся в гравитационном поле галактики как единое целое, численностью </a:t>
            </a:r>
            <a:r>
              <a:rPr lang="ru-RU" sz="2000" b="1" i="1">
                <a:solidFill>
                  <a:schemeClr val="bg1"/>
                </a:solidFill>
                <a:latin typeface="Cambria" pitchFamily="18" charset="0"/>
              </a:rPr>
              <a:t>от нескольких десятков до сотен тысяч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звёзд. </a:t>
            </a:r>
          </a:p>
          <a:p>
            <a:pPr algn="just"/>
            <a:endParaRPr lang="ru-RU" sz="2000" b="1">
              <a:solidFill>
                <a:schemeClr val="bg1"/>
              </a:solidFill>
              <a:latin typeface="Cambria" pitchFamily="18" charset="0"/>
            </a:endParaRPr>
          </a:p>
          <a:p>
            <a:pPr algn="just"/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Существуют три основные группы: </a:t>
            </a:r>
            <a:r>
              <a:rPr lang="ru-RU" sz="2000" b="1" i="1">
                <a:solidFill>
                  <a:srgbClr val="FF3300"/>
                </a:solidFill>
                <a:latin typeface="Cambria" pitchFamily="18" charset="0"/>
              </a:rPr>
              <a:t>рассеянные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звёздные скопления, </a:t>
            </a:r>
            <a:r>
              <a:rPr lang="ru-RU" sz="2000" b="1" i="1">
                <a:solidFill>
                  <a:srgbClr val="FF3300"/>
                </a:solidFill>
                <a:latin typeface="Cambria" pitchFamily="18" charset="0"/>
              </a:rPr>
              <a:t>шаровые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звездные скопления и </a:t>
            </a:r>
            <a:r>
              <a:rPr lang="ru-RU" sz="2000" b="1" i="1">
                <a:solidFill>
                  <a:srgbClr val="FF3300"/>
                </a:solidFill>
                <a:latin typeface="Cambria" pitchFamily="18" charset="0"/>
              </a:rPr>
              <a:t>звёздные ассоциации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64" name="Рисунок 8" descr="М45 Плеяды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785813"/>
            <a:ext cx="5072063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4213" y="0"/>
            <a:ext cx="77724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 b="1" kern="0" dirty="0">
                <a:solidFill>
                  <a:srgbClr val="FF3300"/>
                </a:solidFill>
                <a:latin typeface="Cambria" pitchFamily="18" charset="0"/>
                <a:ea typeface="+mj-ea"/>
                <a:cs typeface="+mj-cs"/>
              </a:rPr>
              <a:t>Рассеянные звёздные скопления</a:t>
            </a:r>
          </a:p>
        </p:txBody>
      </p:sp>
      <p:sp>
        <p:nvSpPr>
          <p:cNvPr id="40966" name="Прямоугольник 10"/>
          <p:cNvSpPr>
            <a:spLocks noChangeArrowheads="1"/>
          </p:cNvSpPr>
          <p:nvPr/>
        </p:nvSpPr>
        <p:spPr bwMode="auto">
          <a:xfrm>
            <a:off x="71438" y="5699125"/>
            <a:ext cx="90011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Некоторые звёздные скопления также содержат, кроме звёзд, облака газа и/или пыли. Внешне эти объекты выглядят очень красиво за счет эффекта подсвечивания газового тумана звёздами в скоплении. </a:t>
            </a:r>
          </a:p>
        </p:txBody>
      </p:sp>
      <p:sp>
        <p:nvSpPr>
          <p:cNvPr id="40967" name="Прямоугольник 12"/>
          <p:cNvSpPr>
            <a:spLocks noChangeArrowheads="1"/>
          </p:cNvSpPr>
          <p:nvPr/>
        </p:nvSpPr>
        <p:spPr bwMode="auto">
          <a:xfrm>
            <a:off x="71438" y="4071938"/>
            <a:ext cx="8929687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rgbClr val="00B0F0"/>
                </a:solidFill>
                <a:latin typeface="Cambria" pitchFamily="18" charset="0"/>
              </a:rPr>
              <a:t>Рассеянное звёздное скопление 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– звёздное скопление, в котором, в отличие от </a:t>
            </a:r>
            <a:r>
              <a:rPr lang="ru-RU" sz="2000" b="1" i="1">
                <a:solidFill>
                  <a:schemeClr val="bg1"/>
                </a:solidFill>
                <a:latin typeface="Cambria" pitchFamily="18" charset="0"/>
              </a:rPr>
              <a:t>шарового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, </a:t>
            </a:r>
            <a:r>
              <a:rPr lang="ru-RU" sz="2000" b="1" i="1">
                <a:solidFill>
                  <a:srgbClr val="FF3300"/>
                </a:solidFill>
                <a:latin typeface="Cambria" pitchFamily="18" charset="0"/>
              </a:rPr>
              <a:t>содержится сравнительно немного звёзд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, и часто </a:t>
            </a:r>
            <a:r>
              <a:rPr lang="ru-RU" sz="2000" b="1" i="1">
                <a:solidFill>
                  <a:srgbClr val="FF3300"/>
                </a:solidFill>
                <a:latin typeface="Cambria" pitchFamily="18" charset="0"/>
              </a:rPr>
              <a:t>имеющее неправильную форму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. В нашей и подобных ей галактиках, рассеянные скопления являются коллективными членами и входят в плоскую подсистему диска галактики.</a:t>
            </a:r>
          </a:p>
        </p:txBody>
      </p:sp>
      <p:sp>
        <p:nvSpPr>
          <p:cNvPr id="40968" name="Прямоугольник 4"/>
          <p:cNvSpPr>
            <a:spLocks noChangeArrowheads="1"/>
          </p:cNvSpPr>
          <p:nvPr/>
        </p:nvSpPr>
        <p:spPr bwMode="auto">
          <a:xfrm>
            <a:off x="5429250" y="785813"/>
            <a:ext cx="3500438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00B0F0"/>
                </a:solidFill>
                <a:latin typeface="Cambria" pitchFamily="18" charset="0"/>
              </a:rPr>
              <a:t>Рассеянное звёздное скопление Плеяды, М45 в созвездии Тельца</a:t>
            </a:r>
          </a:p>
          <a:p>
            <a:endParaRPr lang="ru-RU" b="1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Размер: 12 св. лет</a:t>
            </a:r>
          </a:p>
          <a:p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Расстояние: 440 св. лет</a:t>
            </a:r>
          </a:p>
          <a:p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(</a:t>
            </a:r>
            <a:r>
              <a:rPr lang="ru-RU" b="1" i="1">
                <a:solidFill>
                  <a:schemeClr val="bg1"/>
                </a:solidFill>
                <a:latin typeface="Cambria" pitchFamily="18" charset="0"/>
              </a:rPr>
              <a:t>или 135 пк</a:t>
            </a:r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)</a:t>
            </a:r>
          </a:p>
          <a:p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Видимая зв. Величина: +1,6</a:t>
            </a:r>
          </a:p>
          <a:p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Кол-во звёзд: </a:t>
            </a:r>
            <a:r>
              <a:rPr lang="en-US" b="1">
                <a:solidFill>
                  <a:schemeClr val="bg1"/>
                </a:solidFill>
                <a:latin typeface="Cambria" pitchFamily="18" charset="0"/>
              </a:rPr>
              <a:t>~</a:t>
            </a:r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3000</a:t>
            </a:r>
          </a:p>
          <a:p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Возраст: </a:t>
            </a:r>
            <a:r>
              <a:rPr lang="en-US" b="1">
                <a:solidFill>
                  <a:schemeClr val="bg1"/>
                </a:solidFill>
                <a:latin typeface="Cambria" pitchFamily="18" charset="0"/>
              </a:rPr>
              <a:t>~</a:t>
            </a:r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100 млн. лет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8" descr="Messier_13_Hubble_WikiSk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785813"/>
            <a:ext cx="4643437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4213" y="0"/>
            <a:ext cx="77724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 b="1" kern="0" dirty="0">
                <a:solidFill>
                  <a:srgbClr val="FF3300"/>
                </a:solidFill>
                <a:latin typeface="Cambria" pitchFamily="18" charset="0"/>
                <a:ea typeface="+mj-ea"/>
                <a:cs typeface="+mj-cs"/>
              </a:rPr>
              <a:t>Шаровые звёздные скопления</a:t>
            </a:r>
          </a:p>
        </p:txBody>
      </p:sp>
      <p:sp>
        <p:nvSpPr>
          <p:cNvPr id="41990" name="Прямоугольник 4"/>
          <p:cNvSpPr>
            <a:spLocks noChangeArrowheads="1"/>
          </p:cNvSpPr>
          <p:nvPr/>
        </p:nvSpPr>
        <p:spPr bwMode="auto">
          <a:xfrm>
            <a:off x="5429250" y="1057275"/>
            <a:ext cx="35004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00B0F0"/>
                </a:solidFill>
                <a:latin typeface="Cambria" pitchFamily="18" charset="0"/>
              </a:rPr>
              <a:t>Шаровое звёздное скопление М13, в созвездии Геркулеса</a:t>
            </a:r>
          </a:p>
          <a:p>
            <a:endParaRPr lang="ru-RU" b="1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Размер: 160 св. лет</a:t>
            </a:r>
          </a:p>
          <a:p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Расстояние: 25100 св. лет</a:t>
            </a:r>
          </a:p>
          <a:p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(</a:t>
            </a:r>
            <a:r>
              <a:rPr lang="ru-RU" b="1" i="1">
                <a:solidFill>
                  <a:schemeClr val="bg1"/>
                </a:solidFill>
                <a:latin typeface="Cambria" pitchFamily="18" charset="0"/>
              </a:rPr>
              <a:t>или 7600 пк</a:t>
            </a:r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)</a:t>
            </a:r>
          </a:p>
          <a:p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Видимая зв. Величина: +5,8</a:t>
            </a:r>
          </a:p>
          <a:p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Кол-во звёзд: </a:t>
            </a:r>
            <a:r>
              <a:rPr lang="en-US" b="1">
                <a:solidFill>
                  <a:schemeClr val="bg1"/>
                </a:solidFill>
                <a:latin typeface="Cambria" pitchFamily="18" charset="0"/>
              </a:rPr>
              <a:t>~</a:t>
            </a:r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100 000</a:t>
            </a:r>
          </a:p>
          <a:p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Возраст: </a:t>
            </a:r>
            <a:r>
              <a:rPr lang="en-US" b="1">
                <a:solidFill>
                  <a:schemeClr val="bg1"/>
                </a:solidFill>
                <a:latin typeface="Cambria" pitchFamily="18" charset="0"/>
              </a:rPr>
              <a:t>~</a:t>
            </a:r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1,4 млрд. лет</a:t>
            </a:r>
          </a:p>
        </p:txBody>
      </p:sp>
      <p:sp>
        <p:nvSpPr>
          <p:cNvPr id="41991" name="Прямоугольник 10"/>
          <p:cNvSpPr>
            <a:spLocks noChangeArrowheads="1"/>
          </p:cNvSpPr>
          <p:nvPr/>
        </p:nvSpPr>
        <p:spPr bwMode="auto">
          <a:xfrm>
            <a:off x="142875" y="5391150"/>
            <a:ext cx="89296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rgbClr val="00B0F0"/>
                </a:solidFill>
                <a:latin typeface="Cambria" pitchFamily="18" charset="0"/>
              </a:rPr>
              <a:t>Шаровое звёздное скопление 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– звёздное скопление, отличающееся от рассеянного </a:t>
            </a:r>
            <a:r>
              <a:rPr lang="ru-RU" sz="2000" b="1" i="1">
                <a:solidFill>
                  <a:srgbClr val="FF3300"/>
                </a:solidFill>
                <a:latin typeface="Cambria" pitchFamily="18" charset="0"/>
              </a:rPr>
              <a:t>большим количеством звёзд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, </a:t>
            </a:r>
            <a:r>
              <a:rPr lang="ru-RU" sz="2000" b="1" i="1">
                <a:solidFill>
                  <a:srgbClr val="FF3300"/>
                </a:solidFill>
                <a:latin typeface="Cambria" pitchFamily="18" charset="0"/>
              </a:rPr>
              <a:t>чётко очерченной симметричной формой близкой с сферической 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и с увеличением концентрации звёзд к центру скопления.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3011" name="Прямоугольник 4"/>
          <p:cNvSpPr>
            <a:spLocks noChangeArrowheads="1"/>
          </p:cNvSpPr>
          <p:nvPr/>
        </p:nvSpPr>
        <p:spPr bwMode="auto">
          <a:xfrm>
            <a:off x="142875" y="4776788"/>
            <a:ext cx="885825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rgbClr val="00B0F0"/>
                </a:solidFill>
                <a:latin typeface="Cambria" pitchFamily="18" charset="0"/>
              </a:rPr>
              <a:t>Звёздные ассоциации 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- группировки </a:t>
            </a:r>
            <a:r>
              <a:rPr lang="ru-RU" sz="2000" b="1" i="1">
                <a:solidFill>
                  <a:srgbClr val="FF3300"/>
                </a:solidFill>
                <a:latin typeface="Cambria" pitchFamily="18" charset="0"/>
              </a:rPr>
              <a:t>гравитационно-несвязанных звёзд 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или слабосвязанных молодых (</a:t>
            </a:r>
            <a:r>
              <a:rPr lang="ru-RU" sz="2000" b="1" i="1">
                <a:solidFill>
                  <a:schemeClr val="bg1"/>
                </a:solidFill>
                <a:latin typeface="Cambria" pitchFamily="18" charset="0"/>
              </a:rPr>
              <a:t>возраст до нескольких десятков миллионов лет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) звёзд, </a:t>
            </a:r>
            <a:r>
              <a:rPr lang="ru-RU" sz="2000" b="1" i="1">
                <a:solidFill>
                  <a:srgbClr val="FF3300"/>
                </a:solidFill>
                <a:latin typeface="Cambria" pitchFamily="18" charset="0"/>
              </a:rPr>
              <a:t>объединённых общим происхождением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. Звёздные ассоциации обнаружил В. А. Амбарцумян в 1948 году и предсказал их распад и в последствии факт расширения звёздных ассоциаций подтвердился.</a:t>
            </a:r>
            <a:endParaRPr lang="en-US" sz="2000" b="1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4213" y="0"/>
            <a:ext cx="77724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 b="1" kern="0" dirty="0">
                <a:solidFill>
                  <a:srgbClr val="FF3300"/>
                </a:solidFill>
                <a:latin typeface="Cambria" pitchFamily="18" charset="0"/>
                <a:ea typeface="+mj-ea"/>
                <a:cs typeface="+mj-cs"/>
              </a:rPr>
              <a:t>Звёздные ассоциации</a:t>
            </a:r>
          </a:p>
        </p:txBody>
      </p:sp>
      <p:pic>
        <p:nvPicPr>
          <p:cNvPr id="43013" name="Рисунок 6" descr="Трапеция Ориона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785813"/>
            <a:ext cx="3924300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Прямоугольник 7"/>
          <p:cNvSpPr>
            <a:spLocks noChangeArrowheads="1"/>
          </p:cNvSpPr>
          <p:nvPr/>
        </p:nvSpPr>
        <p:spPr bwMode="auto">
          <a:xfrm>
            <a:off x="4286250" y="785813"/>
            <a:ext cx="471487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chemeClr val="bg1"/>
                </a:solidFill>
                <a:latin typeface="Cambria" pitchFamily="18" charset="0"/>
              </a:rPr>
              <a:t>«Трапеция Ориона» входит в состав Большой туманности Ориона, центральная часть которой - ассоциация молодых звёзд-гигантов спектральных классов O и B, погружённая в молекулярное облако.</a:t>
            </a:r>
          </a:p>
          <a:p>
            <a:endParaRPr lang="ru-RU" b="1" i="1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ru-RU" b="1" i="1">
                <a:solidFill>
                  <a:schemeClr val="bg1"/>
                </a:solidFill>
                <a:latin typeface="Cambria" pitchFamily="18" charset="0"/>
              </a:rPr>
              <a:t>На фото в инфракрасном диапазоне видна пыль, рассеивающая их инфракрасное излучение.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4036" name="Прямоугольник 5"/>
          <p:cNvSpPr>
            <a:spLocks noChangeArrowheads="1"/>
          </p:cNvSpPr>
          <p:nvPr/>
        </p:nvSpPr>
        <p:spPr bwMode="auto">
          <a:xfrm>
            <a:off x="107504" y="0"/>
            <a:ext cx="90364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bg1"/>
                </a:solidFill>
                <a:latin typeface="Cambria" pitchFamily="18" charset="0"/>
              </a:rPr>
              <a:t>Благодарим за внимание! </a:t>
            </a:r>
            <a:endParaRPr lang="ru-RU" sz="3600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7" y="727011"/>
            <a:ext cx="7887369" cy="5588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8" descr="Глобулы Теккерея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13" y="1857375"/>
            <a:ext cx="3036887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Рисунок 7" descr="Туманность Ориона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1751013"/>
            <a:ext cx="3300412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88913"/>
            <a:ext cx="7772400" cy="936625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FF3300"/>
                </a:solidFill>
                <a:latin typeface="Cambria" pitchFamily="18" charset="0"/>
              </a:rPr>
              <a:t>Из чего состоят туманности?</a:t>
            </a:r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1" name="Прямоугольник 6"/>
          <p:cNvSpPr>
            <a:spLocks noChangeArrowheads="1"/>
          </p:cNvSpPr>
          <p:nvPr/>
        </p:nvSpPr>
        <p:spPr bwMode="auto">
          <a:xfrm>
            <a:off x="1643063" y="5715000"/>
            <a:ext cx="5857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B0F0"/>
                </a:solidFill>
                <a:latin typeface="Cambria" pitchFamily="18" charset="0"/>
              </a:rPr>
              <a:t>Туманности состоят из пыли, газа и плазмы.</a:t>
            </a:r>
          </a:p>
        </p:txBody>
      </p:sp>
      <p:pic>
        <p:nvPicPr>
          <p:cNvPr id="6152" name="Рисунок 9" descr="Туманность Гнилое яйцо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5225" y="1714500"/>
            <a:ext cx="2009775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Прямоугольник 7"/>
          <p:cNvSpPr>
            <a:spLocks noChangeArrowheads="1"/>
          </p:cNvSpPr>
          <p:nvPr/>
        </p:nvSpPr>
        <p:spPr bwMode="auto">
          <a:xfrm>
            <a:off x="214313" y="4929188"/>
            <a:ext cx="26860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i="1">
                <a:solidFill>
                  <a:schemeClr val="bg2"/>
                </a:solidFill>
                <a:latin typeface="Cambria" pitchFamily="18" charset="0"/>
              </a:rPr>
              <a:t>М42, Туманность Ориона</a:t>
            </a:r>
            <a:endParaRPr lang="ru-RU" sz="1600" i="1">
              <a:solidFill>
                <a:schemeClr val="bg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80138" y="4929188"/>
            <a:ext cx="2820987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1600" b="1" i="1" dirty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Глобулы Теккерея в </a:t>
            </a: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IC 2944</a:t>
            </a:r>
            <a:endParaRPr lang="ru-RU" sz="1600" b="1" i="1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6155" name="Прямоугольник 12"/>
          <p:cNvSpPr>
            <a:spLocks noChangeArrowheads="1"/>
          </p:cNvSpPr>
          <p:nvPr/>
        </p:nvSpPr>
        <p:spPr bwMode="auto">
          <a:xfrm>
            <a:off x="3324225" y="4929188"/>
            <a:ext cx="2676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i="1">
                <a:solidFill>
                  <a:schemeClr val="bg2"/>
                </a:solidFill>
                <a:latin typeface="Cambria" pitchFamily="18" charset="0"/>
              </a:rPr>
              <a:t>Туманность Гнилое Яйцо</a:t>
            </a:r>
            <a:endParaRPr lang="ru-RU" sz="1600" i="1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2" descr="Резонанс.jpg"/>
          <p:cNvPicPr>
            <a:picLocks noChangeAspect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1000125" y="642938"/>
            <a:ext cx="7072313" cy="530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0"/>
            <a:ext cx="7772400" cy="936625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FF3300"/>
                </a:solidFill>
                <a:latin typeface="Cambria" pitchFamily="18" charset="0"/>
              </a:rPr>
              <a:t>Виды туманностей</a:t>
            </a:r>
          </a:p>
        </p:txBody>
      </p:sp>
      <p:sp>
        <p:nvSpPr>
          <p:cNvPr id="7174" name="Прямоугольник 7"/>
          <p:cNvSpPr>
            <a:spLocks noChangeArrowheads="1"/>
          </p:cNvSpPr>
          <p:nvPr/>
        </p:nvSpPr>
        <p:spPr bwMode="auto">
          <a:xfrm>
            <a:off x="71438" y="5572125"/>
            <a:ext cx="89296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Первичный признак, используемый при классификации туманностей -  </a:t>
            </a:r>
            <a:r>
              <a:rPr lang="ru-RU" sz="2000" b="1">
                <a:solidFill>
                  <a:srgbClr val="00B0F0"/>
                </a:solidFill>
                <a:latin typeface="Cambria" pitchFamily="18" charset="0"/>
              </a:rPr>
              <a:t>поглощение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или </a:t>
            </a:r>
            <a:r>
              <a:rPr lang="ru-RU" sz="2000" b="1">
                <a:solidFill>
                  <a:srgbClr val="00B0F0"/>
                </a:solidFill>
                <a:latin typeface="Cambria" pitchFamily="18" charset="0"/>
              </a:rPr>
              <a:t>излучение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(</a:t>
            </a:r>
            <a:r>
              <a:rPr lang="ru-RU" sz="2000" b="1" i="1">
                <a:solidFill>
                  <a:schemeClr val="bg1"/>
                </a:solidFill>
                <a:latin typeface="Cambria" pitchFamily="18" charset="0"/>
              </a:rPr>
              <a:t>рассеивание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) ими света, то есть по этому критерию туманности делятся на </a:t>
            </a:r>
            <a:r>
              <a:rPr lang="ru-RU" sz="2000" b="1">
                <a:solidFill>
                  <a:srgbClr val="FF3300"/>
                </a:solidFill>
                <a:latin typeface="Cambria" pitchFamily="18" charset="0"/>
              </a:rPr>
              <a:t>тёмные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и </a:t>
            </a:r>
            <a:r>
              <a:rPr lang="ru-RU" sz="2000" b="1">
                <a:solidFill>
                  <a:srgbClr val="FF3300"/>
                </a:solidFill>
                <a:latin typeface="Cambria" pitchFamily="18" charset="0"/>
              </a:rPr>
              <a:t>светлые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.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8" descr="Орион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63" y="857250"/>
            <a:ext cx="5786437" cy="5786438"/>
          </a:xfrm>
          <a:noFill/>
          <a:ln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3300"/>
                </a:solidFill>
                <a:latin typeface="Cambria" pitchFamily="18" charset="0"/>
              </a:rPr>
              <a:t>Рассмотрим три разновидности туманностей на примере одного созвездия</a:t>
            </a:r>
          </a:p>
        </p:txBody>
      </p:sp>
      <p:sp>
        <p:nvSpPr>
          <p:cNvPr id="8197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Содержимое 8" descr="Орион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63" y="857250"/>
            <a:ext cx="5786437" cy="5786438"/>
          </a:xfrm>
          <a:noFill/>
          <a:ln>
            <a:miter lim="800000"/>
            <a:headEnd/>
            <a:tailEnd/>
          </a:ln>
        </p:spPr>
      </p:pic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latin typeface="Cambria" pitchFamily="18" charset="0"/>
              </a:rPr>
              <a:t> Созвездия «Орион»</a:t>
            </a:r>
          </a:p>
        </p:txBody>
      </p:sp>
      <p:sp>
        <p:nvSpPr>
          <p:cNvPr id="9221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2" name="Прямоугольник 5"/>
          <p:cNvSpPr>
            <a:spLocks noChangeArrowheads="1"/>
          </p:cNvSpPr>
          <p:nvPr/>
        </p:nvSpPr>
        <p:spPr bwMode="auto">
          <a:xfrm>
            <a:off x="3373438" y="5643563"/>
            <a:ext cx="6334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i="1">
                <a:solidFill>
                  <a:srgbClr val="00B0F0"/>
                </a:solidFill>
                <a:latin typeface="Cambria" pitchFamily="18" charset="0"/>
              </a:rPr>
              <a:t>Саиф</a:t>
            </a:r>
            <a:endParaRPr lang="ru-RU" sz="1400" i="1">
              <a:solidFill>
                <a:srgbClr val="00B0F0"/>
              </a:solidFill>
            </a:endParaRPr>
          </a:p>
        </p:txBody>
      </p:sp>
      <p:sp>
        <p:nvSpPr>
          <p:cNvPr id="9223" name="Прямоугольник 6"/>
          <p:cNvSpPr>
            <a:spLocks noChangeArrowheads="1"/>
          </p:cNvSpPr>
          <p:nvPr/>
        </p:nvSpPr>
        <p:spPr bwMode="auto">
          <a:xfrm>
            <a:off x="3286125" y="3786188"/>
            <a:ext cx="1068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i="1">
                <a:solidFill>
                  <a:srgbClr val="00B0F0"/>
                </a:solidFill>
                <a:latin typeface="Cambria" pitchFamily="18" charset="0"/>
              </a:rPr>
              <a:t>Альнитак</a:t>
            </a:r>
            <a:endParaRPr lang="ru-RU" sz="1400" i="1">
              <a:solidFill>
                <a:srgbClr val="00B0F0"/>
              </a:solidFill>
            </a:endParaRPr>
          </a:p>
        </p:txBody>
      </p:sp>
      <p:sp>
        <p:nvSpPr>
          <p:cNvPr id="9224" name="Прямоугольник 7"/>
          <p:cNvSpPr>
            <a:spLocks noChangeArrowheads="1"/>
          </p:cNvSpPr>
          <p:nvPr/>
        </p:nvSpPr>
        <p:spPr bwMode="auto">
          <a:xfrm>
            <a:off x="3571875" y="3549650"/>
            <a:ext cx="1062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i="1">
                <a:solidFill>
                  <a:srgbClr val="00B0F0"/>
                </a:solidFill>
                <a:latin typeface="Cambria" pitchFamily="18" charset="0"/>
              </a:rPr>
              <a:t>Альнилам</a:t>
            </a:r>
            <a:endParaRPr lang="ru-RU" sz="1400" i="1">
              <a:solidFill>
                <a:srgbClr val="00B0F0"/>
              </a:solidFill>
            </a:endParaRPr>
          </a:p>
        </p:txBody>
      </p:sp>
      <p:sp>
        <p:nvSpPr>
          <p:cNvPr id="9225" name="Прямоугольник 8"/>
          <p:cNvSpPr>
            <a:spLocks noChangeArrowheads="1"/>
          </p:cNvSpPr>
          <p:nvPr/>
        </p:nvSpPr>
        <p:spPr bwMode="auto">
          <a:xfrm>
            <a:off x="3924300" y="3335338"/>
            <a:ext cx="1004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i="1">
                <a:solidFill>
                  <a:srgbClr val="00B0F0"/>
                </a:solidFill>
                <a:latin typeface="Cambria" pitchFamily="18" charset="0"/>
              </a:rPr>
              <a:t>Минтака</a:t>
            </a:r>
            <a:endParaRPr lang="ru-RU" sz="1400" i="1">
              <a:solidFill>
                <a:srgbClr val="00B0F0"/>
              </a:solidFill>
            </a:endParaRPr>
          </a:p>
        </p:txBody>
      </p:sp>
      <p:sp>
        <p:nvSpPr>
          <p:cNvPr id="9226" name="Прямоугольник 9"/>
          <p:cNvSpPr>
            <a:spLocks noChangeArrowheads="1"/>
          </p:cNvSpPr>
          <p:nvPr/>
        </p:nvSpPr>
        <p:spPr bwMode="auto">
          <a:xfrm>
            <a:off x="2143125" y="1549400"/>
            <a:ext cx="1290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i="1">
                <a:solidFill>
                  <a:srgbClr val="00B0F0"/>
                </a:solidFill>
                <a:latin typeface="Cambria" pitchFamily="18" charset="0"/>
              </a:rPr>
              <a:t>Бетельгейзе</a:t>
            </a:r>
            <a:endParaRPr lang="ru-RU" sz="1400" i="1">
              <a:solidFill>
                <a:srgbClr val="00B0F0"/>
              </a:solidFill>
            </a:endParaRPr>
          </a:p>
        </p:txBody>
      </p:sp>
      <p:sp>
        <p:nvSpPr>
          <p:cNvPr id="9227" name="Прямоугольник 10"/>
          <p:cNvSpPr>
            <a:spLocks noChangeArrowheads="1"/>
          </p:cNvSpPr>
          <p:nvPr/>
        </p:nvSpPr>
        <p:spPr bwMode="auto">
          <a:xfrm>
            <a:off x="4000500" y="1763713"/>
            <a:ext cx="1249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i="1">
                <a:solidFill>
                  <a:srgbClr val="00B0F0"/>
                </a:solidFill>
                <a:latin typeface="Cambria" pitchFamily="18" charset="0"/>
              </a:rPr>
              <a:t>Беллатрикс</a:t>
            </a:r>
            <a:endParaRPr lang="ru-RU" sz="1400" i="1">
              <a:solidFill>
                <a:srgbClr val="00B0F0"/>
              </a:solidFill>
            </a:endParaRPr>
          </a:p>
        </p:txBody>
      </p:sp>
      <p:sp>
        <p:nvSpPr>
          <p:cNvPr id="9228" name="Прямоугольник 11"/>
          <p:cNvSpPr>
            <a:spLocks noChangeArrowheads="1"/>
          </p:cNvSpPr>
          <p:nvPr/>
        </p:nvSpPr>
        <p:spPr bwMode="auto">
          <a:xfrm>
            <a:off x="5229225" y="5264150"/>
            <a:ext cx="771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i="1">
                <a:solidFill>
                  <a:srgbClr val="00B0F0"/>
                </a:solidFill>
                <a:latin typeface="Cambria" pitchFamily="18" charset="0"/>
              </a:rPr>
              <a:t>Ригель</a:t>
            </a:r>
            <a:endParaRPr lang="ru-RU" sz="1400" i="1">
              <a:solidFill>
                <a:srgbClr val="00B0F0"/>
              </a:solidFill>
            </a:endParaRPr>
          </a:p>
        </p:txBody>
      </p:sp>
      <p:sp>
        <p:nvSpPr>
          <p:cNvPr id="9229" name="Прямоугольник 12"/>
          <p:cNvSpPr>
            <a:spLocks noChangeArrowheads="1"/>
          </p:cNvSpPr>
          <p:nvPr/>
        </p:nvSpPr>
        <p:spPr bwMode="auto">
          <a:xfrm>
            <a:off x="3857625" y="906463"/>
            <a:ext cx="790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i="1">
                <a:solidFill>
                  <a:srgbClr val="00B0F0"/>
                </a:solidFill>
                <a:latin typeface="Cambria" pitchFamily="18" charset="0"/>
              </a:rPr>
              <a:t>Меисса</a:t>
            </a:r>
            <a:endParaRPr lang="ru-RU" sz="1400" i="1">
              <a:solidFill>
                <a:srgbClr val="00B0F0"/>
              </a:solidFill>
            </a:endParaRPr>
          </a:p>
        </p:txBody>
      </p:sp>
      <p:sp>
        <p:nvSpPr>
          <p:cNvPr id="9230" name="Прямоугольник 13"/>
          <p:cNvSpPr>
            <a:spLocks noChangeArrowheads="1"/>
          </p:cNvSpPr>
          <p:nvPr/>
        </p:nvSpPr>
        <p:spPr bwMode="auto">
          <a:xfrm>
            <a:off x="3881438" y="4714875"/>
            <a:ext cx="833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i="1">
                <a:solidFill>
                  <a:srgbClr val="00B0F0"/>
                </a:solidFill>
                <a:latin typeface="Cambria" pitchFamily="18" charset="0"/>
              </a:rPr>
              <a:t>Хатсия</a:t>
            </a:r>
            <a:endParaRPr lang="ru-RU" sz="1400" i="1">
              <a:solidFill>
                <a:srgbClr val="00B0F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7" name="Содержимое 6" descr="Ори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43116"/>
            <a:ext cx="4525963" cy="4525963"/>
          </a:xfrm>
          <a:prstGeom prst="ellipse">
            <a:avLst/>
          </a:prstGeom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000250" y="4500563"/>
            <a:ext cx="571500" cy="92868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46" name="Рисунок 12" descr="orione_mallart_ful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3" y="214313"/>
            <a:ext cx="3857625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 стрелкой 14"/>
          <p:cNvCxnSpPr/>
          <p:nvPr/>
        </p:nvCxnSpPr>
        <p:spPr>
          <a:xfrm rot="5400000" flipH="1" flipV="1">
            <a:off x="1428750" y="857250"/>
            <a:ext cx="4214813" cy="3071813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571750" y="5429250"/>
            <a:ext cx="2500313" cy="1588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9" name="Прямоугольник 19"/>
          <p:cNvSpPr>
            <a:spLocks noChangeArrowheads="1"/>
          </p:cNvSpPr>
          <p:nvPr/>
        </p:nvSpPr>
        <p:spPr bwMode="auto">
          <a:xfrm>
            <a:off x="8286750" y="3500438"/>
            <a:ext cx="652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М42</a:t>
            </a:r>
            <a:endParaRPr lang="ru-RU"/>
          </a:p>
        </p:txBody>
      </p:sp>
      <p:sp>
        <p:nvSpPr>
          <p:cNvPr id="10250" name="Прямоугольник 20"/>
          <p:cNvSpPr>
            <a:spLocks noChangeArrowheads="1"/>
          </p:cNvSpPr>
          <p:nvPr/>
        </p:nvSpPr>
        <p:spPr bwMode="auto">
          <a:xfrm>
            <a:off x="8072438" y="2857500"/>
            <a:ext cx="652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М43</a:t>
            </a:r>
            <a:endParaRPr lang="ru-RU"/>
          </a:p>
        </p:txBody>
      </p:sp>
      <p:sp>
        <p:nvSpPr>
          <p:cNvPr id="10251" name="Прямоугольник 21"/>
          <p:cNvSpPr>
            <a:spLocks noChangeArrowheads="1"/>
          </p:cNvSpPr>
          <p:nvPr/>
        </p:nvSpPr>
        <p:spPr bwMode="auto">
          <a:xfrm>
            <a:off x="5214938" y="1928813"/>
            <a:ext cx="806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mbria" pitchFamily="18" charset="0"/>
              </a:rPr>
              <a:t>IC434</a:t>
            </a:r>
            <a:endParaRPr lang="ru-RU"/>
          </a:p>
        </p:txBody>
      </p:sp>
      <p:cxnSp>
        <p:nvCxnSpPr>
          <p:cNvPr id="23" name="Прямая со стрелкой 22"/>
          <p:cNvCxnSpPr/>
          <p:nvPr/>
        </p:nvCxnSpPr>
        <p:spPr>
          <a:xfrm rot="10800000" flipV="1">
            <a:off x="7643813" y="3786188"/>
            <a:ext cx="714375" cy="244475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10800000" flipV="1">
            <a:off x="7286625" y="3143250"/>
            <a:ext cx="857250" cy="57150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10251" idx="0"/>
          </p:cNvCxnSpPr>
          <p:nvPr/>
        </p:nvCxnSpPr>
        <p:spPr>
          <a:xfrm rot="5400000" flipH="1" flipV="1">
            <a:off x="5523706" y="1594645"/>
            <a:ext cx="428625" cy="239712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21"/>
          <p:cNvSpPr>
            <a:spLocks noChangeArrowheads="1"/>
          </p:cNvSpPr>
          <p:nvPr/>
        </p:nvSpPr>
        <p:spPr bwMode="auto">
          <a:xfrm>
            <a:off x="6351588" y="285750"/>
            <a:ext cx="1220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mbria" pitchFamily="18" charset="0"/>
              </a:rPr>
              <a:t>NGC</a:t>
            </a:r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Cambria" pitchFamily="18" charset="0"/>
              </a:rPr>
              <a:t>2024</a:t>
            </a:r>
            <a:endParaRPr lang="ru-RU"/>
          </a:p>
        </p:txBody>
      </p:sp>
      <p:cxnSp>
        <p:nvCxnSpPr>
          <p:cNvPr id="18" name="Прямая со стрелкой 17"/>
          <p:cNvCxnSpPr/>
          <p:nvPr/>
        </p:nvCxnSpPr>
        <p:spPr>
          <a:xfrm rot="10800000" flipV="1">
            <a:off x="6072188" y="500063"/>
            <a:ext cx="285750" cy="214312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7" name="Прямоугольник 20"/>
          <p:cNvSpPr>
            <a:spLocks noChangeArrowheads="1"/>
          </p:cNvSpPr>
          <p:nvPr/>
        </p:nvSpPr>
        <p:spPr bwMode="auto">
          <a:xfrm>
            <a:off x="142875" y="71438"/>
            <a:ext cx="435768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Созвездие Орион богато на объекты для наблюдений. И самое приятное для нас то, что в нём представлены все интересующие нас виды туманностей.</a:t>
            </a:r>
          </a:p>
          <a:p>
            <a:r>
              <a:rPr lang="ru-RU" b="1">
                <a:solidFill>
                  <a:schemeClr val="bg1"/>
                </a:solidFill>
                <a:latin typeface="Cambria" pitchFamily="18" charset="0"/>
              </a:rPr>
              <a:t>Давайте их перечислим.</a:t>
            </a:r>
            <a:endParaRPr lang="ru-RU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5786438" y="4286250"/>
            <a:ext cx="833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i="1">
                <a:solidFill>
                  <a:srgbClr val="00B0F0"/>
                </a:solidFill>
                <a:latin typeface="Cambria" pitchFamily="18" charset="0"/>
              </a:rPr>
              <a:t>Хатсия</a:t>
            </a:r>
            <a:endParaRPr lang="ru-RU" sz="1400" i="1">
              <a:solidFill>
                <a:srgbClr val="00B0F0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6715125" y="785813"/>
            <a:ext cx="1068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i="1">
                <a:solidFill>
                  <a:srgbClr val="00B0F0"/>
                </a:solidFill>
                <a:latin typeface="Cambria" pitchFamily="18" charset="0"/>
              </a:rPr>
              <a:t>Альнитак</a:t>
            </a:r>
            <a:endParaRPr lang="ru-RU" sz="1400" i="1">
              <a:solidFill>
                <a:srgbClr val="00B0F0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6572250" y="4500563"/>
            <a:ext cx="428625" cy="71437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0800000" flipV="1">
            <a:off x="6143625" y="928688"/>
            <a:ext cx="642938" cy="0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249" grpId="0"/>
      <p:bldP spid="10250" grpId="0"/>
      <p:bldP spid="10251" grpId="0"/>
      <p:bldP spid="16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 flipV="1">
            <a:off x="0" y="6786563"/>
            <a:ext cx="9144000" cy="71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1268" name="Рисунок 8" descr="Orion_Belt_2009-01-2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3643313"/>
            <a:ext cx="44005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Рисунок 10" descr="Туманность Конская голова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142875"/>
            <a:ext cx="4246563" cy="64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85750" y="4857750"/>
            <a:ext cx="1357313" cy="17145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27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6375"/>
            <a:ext cx="4714875" cy="936625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FF3300"/>
                </a:solidFill>
                <a:latin typeface="Cambria" pitchFamily="18" charset="0"/>
              </a:rPr>
              <a:t>Тёмные </a:t>
            </a:r>
            <a:br>
              <a:rPr lang="ru-RU" sz="3600" b="1" smtClean="0">
                <a:solidFill>
                  <a:srgbClr val="FF3300"/>
                </a:solidFill>
                <a:latin typeface="Cambria" pitchFamily="18" charset="0"/>
              </a:rPr>
            </a:br>
            <a:r>
              <a:rPr lang="ru-RU" sz="3600" b="1" smtClean="0">
                <a:solidFill>
                  <a:srgbClr val="FF3300"/>
                </a:solidFill>
                <a:latin typeface="Cambria" pitchFamily="18" charset="0"/>
              </a:rPr>
              <a:t>туманности</a:t>
            </a:r>
          </a:p>
        </p:txBody>
      </p:sp>
      <p:sp>
        <p:nvSpPr>
          <p:cNvPr id="11272" name="Прямоугольник 8"/>
          <p:cNvSpPr>
            <a:spLocks noChangeArrowheads="1"/>
          </p:cNvSpPr>
          <p:nvPr/>
        </p:nvSpPr>
        <p:spPr bwMode="auto">
          <a:xfrm>
            <a:off x="71438" y="1397000"/>
            <a:ext cx="45720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rgbClr val="00B0F0"/>
                </a:solidFill>
                <a:latin typeface="Cambria" pitchFamily="18" charset="0"/>
              </a:rPr>
              <a:t>Тёмная туманность 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– это межзвёздное облако, настолько плотное, что оно поглощает видимый свет, исходящий от </a:t>
            </a:r>
            <a:r>
              <a:rPr lang="ru-RU" sz="2000" b="1" i="1">
                <a:solidFill>
                  <a:srgbClr val="FF3300"/>
                </a:solidFill>
                <a:latin typeface="Cambria" pitchFamily="18" charset="0"/>
              </a:rPr>
              <a:t>эмиссионных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или </a:t>
            </a:r>
            <a:r>
              <a:rPr lang="ru-RU" sz="2000" b="1" i="1">
                <a:solidFill>
                  <a:srgbClr val="FF3300"/>
                </a:solidFill>
                <a:latin typeface="Cambria" pitchFamily="18" charset="0"/>
              </a:rPr>
              <a:t>отражательных туманностей</a:t>
            </a:r>
            <a:r>
              <a:rPr lang="ru-RU" sz="2000" b="1">
                <a:solidFill>
                  <a:schemeClr val="bg1"/>
                </a:solidFill>
                <a:latin typeface="Cambria" pitchFamily="18" charset="0"/>
              </a:rPr>
              <a:t> или звёзд, находящихся позади неё.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8574</TotalTime>
  <Words>1545</Words>
  <Application>Microsoft Office PowerPoint</Application>
  <PresentationFormat>Экран (4:3)</PresentationFormat>
  <Paragraphs>150</Paragraphs>
  <Slides>39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Специальное оформление</vt:lpstr>
      <vt:lpstr>Туманности и  звёздные скопления</vt:lpstr>
      <vt:lpstr>Презентация PowerPoint</vt:lpstr>
      <vt:lpstr>Презентация PowerPoint</vt:lpstr>
      <vt:lpstr>Из чего состоят туманности?</vt:lpstr>
      <vt:lpstr>Виды туманностей</vt:lpstr>
      <vt:lpstr>Рассмотрим три разновидности туманностей на примере одного созвездия</vt:lpstr>
      <vt:lpstr> Созвездия «Орион»</vt:lpstr>
      <vt:lpstr>Презентация PowerPoint</vt:lpstr>
      <vt:lpstr>Тёмные  туманности</vt:lpstr>
      <vt:lpstr>Презентация PowerPoint</vt:lpstr>
      <vt:lpstr>Презентация PowerPoint</vt:lpstr>
      <vt:lpstr>Презентация PowerPoint</vt:lpstr>
      <vt:lpstr>Характеристики тёмных туманностей</vt:lpstr>
      <vt:lpstr>Презентация PowerPoint</vt:lpstr>
      <vt:lpstr>Эмиссионные туманности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Отражательные туманности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</dc:creator>
  <cp:lastModifiedBy>Alex</cp:lastModifiedBy>
  <cp:revision>233</cp:revision>
  <dcterms:created xsi:type="dcterms:W3CDTF">2010-01-09T22:30:27Z</dcterms:created>
  <dcterms:modified xsi:type="dcterms:W3CDTF">2014-05-04T17:32:07Z</dcterms:modified>
</cp:coreProperties>
</file>