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61" r:id="rId7"/>
    <p:sldId id="262" r:id="rId8"/>
    <p:sldId id="269" r:id="rId9"/>
    <p:sldId id="263" r:id="rId10"/>
    <p:sldId id="270" r:id="rId11"/>
    <p:sldId id="264" r:id="rId12"/>
    <p:sldId id="265" r:id="rId13"/>
    <p:sldId id="266" r:id="rId14"/>
    <p:sldId id="271" r:id="rId15"/>
    <p:sldId id="267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83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592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8869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8931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0788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149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071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5149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7579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8207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731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14A97-018C-45A3-812F-703DA88FA54D}" type="datetimeFigureOut">
              <a:rPr lang="ru-RU" smtClean="0"/>
              <a:t>21.01.2015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BBFF3-4A88-4619-9BB6-22EDA51E23E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854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199" y="476672"/>
            <a:ext cx="8229600" cy="1714202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Ukraine in the Eurovision </a:t>
            </a:r>
            <a: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Song Contest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47" y="2817765"/>
            <a:ext cx="4016475" cy="281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2867698"/>
            <a:ext cx="4291205" cy="2810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96205624"/>
      </p:ext>
    </p:extLst>
  </p:cSld>
  <p:clrMapOvr>
    <a:masterClrMapping/>
  </p:clrMapOvr>
  <p:transition spd="slow" advTm="544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37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"/>
    </mc:Choice>
    <mc:Fallback xmlns="">
      <p:transition spd="slow" advTm="48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4294967295"/>
          </p:nvPr>
        </p:nvSpPr>
        <p:spPr>
          <a:xfrm>
            <a:off x="229543" y="980728"/>
            <a:ext cx="4038600" cy="4525962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  </a:t>
            </a:r>
            <a:r>
              <a:rPr lang="en-US" b="1" dirty="0" smtClean="0"/>
              <a:t>Svetlana </a:t>
            </a:r>
            <a:r>
              <a:rPr lang="en-US" b="1" dirty="0"/>
              <a:t>Loboda </a:t>
            </a:r>
            <a:r>
              <a:rPr lang="ru-RU" b="1" dirty="0" smtClean="0"/>
              <a:t>           </a:t>
            </a:r>
            <a:r>
              <a:rPr lang="ru-RU" dirty="0" smtClean="0"/>
              <a:t> </a:t>
            </a:r>
            <a:r>
              <a:rPr lang="en-US" sz="2400" dirty="0" smtClean="0"/>
              <a:t>performing </a:t>
            </a:r>
            <a:r>
              <a:rPr lang="ru-RU" sz="2400" dirty="0" smtClean="0"/>
              <a:t>«</a:t>
            </a:r>
            <a:r>
              <a:rPr lang="en-US" sz="2400" dirty="0" smtClean="0"/>
              <a:t>Be </a:t>
            </a:r>
            <a:r>
              <a:rPr lang="en-US" sz="2400" dirty="0"/>
              <a:t>My Valentine! (Anti-Crisis Girl</a:t>
            </a:r>
            <a:r>
              <a:rPr lang="en-US" sz="2400" dirty="0" smtClean="0"/>
              <a:t>)</a:t>
            </a:r>
            <a:r>
              <a:rPr lang="ru-RU" sz="2400" dirty="0" smtClean="0"/>
              <a:t>»</a:t>
            </a:r>
            <a:r>
              <a:rPr lang="en-US" sz="2400" dirty="0" smtClean="0"/>
              <a:t> </a:t>
            </a:r>
            <a:r>
              <a:rPr lang="en-US" sz="2400" dirty="0"/>
              <a:t>at Moscow (2009)</a:t>
            </a:r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5004048" y="908720"/>
            <a:ext cx="3894137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          Alyosha</a:t>
            </a:r>
          </a:p>
          <a:p>
            <a:pPr marL="0" indent="0" algn="ctr">
              <a:buNone/>
            </a:pPr>
            <a:r>
              <a:rPr lang="en-US" sz="2400" dirty="0" smtClean="0"/>
              <a:t> performing </a:t>
            </a:r>
            <a:r>
              <a:rPr lang="ru-RU" sz="2400" dirty="0" smtClean="0"/>
              <a:t>«</a:t>
            </a:r>
            <a:r>
              <a:rPr lang="en-US" sz="2400" dirty="0" smtClean="0"/>
              <a:t>Sweet People</a:t>
            </a:r>
            <a:r>
              <a:rPr lang="ru-RU" sz="2400" dirty="0" smtClean="0"/>
              <a:t>»</a:t>
            </a:r>
            <a:r>
              <a:rPr lang="en-US" sz="2400" dirty="0" smtClean="0"/>
              <a:t> at Oslo(2010)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264645"/>
            <a:ext cx="2929508" cy="3904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824717"/>
            <a:ext cx="3728591" cy="2836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3428835"/>
      </p:ext>
    </p:extLst>
  </p:cSld>
  <p:clrMapOvr>
    <a:masterClrMapping/>
  </p:clrMapOvr>
  <p:transition spd="slow" advTm="7679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5024" y="-315416"/>
            <a:ext cx="720080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2295" y="54868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/>
              <a:t>Mika </a:t>
            </a:r>
            <a:r>
              <a:rPr lang="en-US" b="1" dirty="0" smtClean="0"/>
              <a:t>Newton </a:t>
            </a:r>
            <a:r>
              <a:rPr lang="en-US" dirty="0" smtClean="0"/>
              <a:t>performing </a:t>
            </a:r>
            <a:endParaRPr lang="en-US" dirty="0"/>
          </a:p>
          <a:p>
            <a:pPr marL="0" indent="0" algn="ctr">
              <a:buNone/>
            </a:pPr>
            <a:r>
              <a:rPr lang="ru-RU" dirty="0" smtClean="0"/>
              <a:t>«</a:t>
            </a:r>
            <a:r>
              <a:rPr lang="en-US" dirty="0" smtClean="0"/>
              <a:t>Angel</a:t>
            </a:r>
            <a:r>
              <a:rPr lang="ru-RU" dirty="0" smtClean="0"/>
              <a:t>»</a:t>
            </a:r>
            <a:r>
              <a:rPr lang="en-US" dirty="0" smtClean="0"/>
              <a:t> </a:t>
            </a:r>
            <a:r>
              <a:rPr lang="en-US" dirty="0"/>
              <a:t>at </a:t>
            </a:r>
            <a:r>
              <a:rPr lang="en-US" dirty="0" smtClean="0"/>
              <a:t>Dusseldorf(2011)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548680"/>
            <a:ext cx="4038600" cy="4525963"/>
          </a:xfrm>
        </p:spPr>
        <p:txBody>
          <a:bodyPr/>
          <a:lstStyle/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 Gaitana </a:t>
            </a:r>
            <a:r>
              <a:rPr lang="en-US" dirty="0" smtClean="0"/>
              <a:t>performing </a:t>
            </a:r>
            <a:r>
              <a:rPr lang="ru-RU" dirty="0" smtClean="0"/>
              <a:t>«</a:t>
            </a:r>
            <a:r>
              <a:rPr lang="en-US" dirty="0" smtClean="0"/>
              <a:t>Be </a:t>
            </a:r>
            <a:r>
              <a:rPr lang="en-US" dirty="0"/>
              <a:t>My </a:t>
            </a:r>
            <a:r>
              <a:rPr lang="en-US" dirty="0" smtClean="0"/>
              <a:t>Guest</a:t>
            </a:r>
            <a:r>
              <a:rPr lang="ru-RU" dirty="0" smtClean="0"/>
              <a:t>»</a:t>
            </a:r>
            <a:r>
              <a:rPr lang="en-US" dirty="0" smtClean="0"/>
              <a:t> at Baku(2012)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420888"/>
            <a:ext cx="3268022" cy="379288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826" y="2420888"/>
            <a:ext cx="3223959" cy="37928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8168573"/>
      </p:ext>
    </p:extLst>
  </p:cSld>
  <p:clrMapOvr>
    <a:masterClrMapping/>
  </p:clrMapOvr>
  <p:transition spd="slow" advTm="7914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Zlata Ognevich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8965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On 23 December 2012, Zlata made her third </a:t>
            </a:r>
            <a:r>
              <a:rPr lang="en-US" dirty="0" smtClean="0"/>
              <a:t>attempt</a:t>
            </a:r>
            <a:r>
              <a:rPr lang="ru-RU" dirty="0" smtClean="0"/>
              <a:t>  </a:t>
            </a:r>
            <a:r>
              <a:rPr lang="en-US" dirty="0" smtClean="0"/>
              <a:t>to </a:t>
            </a:r>
            <a:r>
              <a:rPr lang="en-US" dirty="0"/>
              <a:t>represent Ukraine at the Eurovision Song </a:t>
            </a:r>
            <a:r>
              <a:rPr lang="en-US" dirty="0" smtClean="0"/>
              <a:t>Contest</a:t>
            </a:r>
            <a:r>
              <a:rPr lang="en-US" dirty="0"/>
              <a:t>. </a:t>
            </a:r>
            <a:r>
              <a:rPr lang="en-US" dirty="0" err="1" smtClean="0"/>
              <a:t>Ognevich</a:t>
            </a:r>
            <a:r>
              <a:rPr lang="en-US" dirty="0" smtClean="0"/>
              <a:t> </a:t>
            </a:r>
            <a:r>
              <a:rPr lang="en-US" dirty="0"/>
              <a:t>won the right to represent Ukraine at the Eurovision Song Contest 2013 in </a:t>
            </a:r>
            <a:r>
              <a:rPr lang="en-US" dirty="0" smtClean="0"/>
              <a:t>Malmo</a:t>
            </a:r>
            <a:r>
              <a:rPr lang="ru-RU" dirty="0" smtClean="0"/>
              <a:t> </a:t>
            </a:r>
            <a:r>
              <a:rPr lang="en-US" dirty="0" smtClean="0"/>
              <a:t>with </a:t>
            </a:r>
            <a:r>
              <a:rPr lang="en-US" dirty="0"/>
              <a:t>song </a:t>
            </a:r>
            <a:r>
              <a:rPr lang="uk-UA" dirty="0" smtClean="0"/>
              <a:t>«</a:t>
            </a:r>
            <a:r>
              <a:rPr lang="en-US" dirty="0" smtClean="0"/>
              <a:t>Gravity</a:t>
            </a:r>
            <a:r>
              <a:rPr lang="uk-UA" dirty="0" smtClean="0"/>
              <a:t>»</a:t>
            </a:r>
            <a:r>
              <a:rPr lang="ru-RU" dirty="0" smtClean="0"/>
              <a:t> </a:t>
            </a:r>
            <a:r>
              <a:rPr lang="en-US" dirty="0" smtClean="0"/>
              <a:t> </a:t>
            </a:r>
            <a:r>
              <a:rPr lang="en-US" dirty="0"/>
              <a:t>Zlata took third place at </a:t>
            </a:r>
            <a:r>
              <a:rPr lang="en-US" dirty="0" smtClean="0"/>
              <a:t>Eurovision.</a:t>
            </a:r>
            <a:endParaRPr lang="en-US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916832"/>
            <a:ext cx="4038600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42947385"/>
      </p:ext>
    </p:extLst>
  </p:cSld>
  <p:clrMapOvr>
    <a:masterClrMapping/>
  </p:clrMapOvr>
  <p:transition spd="slow" advTm="2151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93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59"/>
    </mc:Choice>
    <mc:Fallback xmlns="">
      <p:transition spd="slow" advTm="759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7" y="1484784"/>
            <a:ext cx="4782931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1560" y="1700808"/>
            <a:ext cx="3008313" cy="46910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/>
              <a:t>Mariya Yaremchuk </a:t>
            </a:r>
            <a:r>
              <a:rPr lang="en-US" sz="2800" dirty="0"/>
              <a:t>performing  “"Tick-Tock“</a:t>
            </a:r>
            <a:br>
              <a:rPr lang="en-US" sz="2800" dirty="0"/>
            </a:br>
            <a:r>
              <a:rPr lang="en-US" sz="2800" dirty="0" smtClean="0"/>
              <a:t>at</a:t>
            </a:r>
            <a:r>
              <a:rPr lang="ru-RU" sz="2800" dirty="0" smtClean="0"/>
              <a:t> </a:t>
            </a:r>
            <a:r>
              <a:rPr lang="en-US" sz="2800" dirty="0"/>
              <a:t>Copenhagen (2014</a:t>
            </a:r>
            <a:r>
              <a:rPr lang="en-US" sz="2800" dirty="0" smtClean="0"/>
              <a:t>).</a:t>
            </a:r>
            <a:endParaRPr lang="ru-RU" sz="2800" dirty="0" smtClean="0"/>
          </a:p>
          <a:p>
            <a:pPr algn="ctr"/>
            <a:r>
              <a:rPr lang="en-US" sz="2800" dirty="0" smtClean="0"/>
              <a:t>She </a:t>
            </a:r>
            <a:r>
              <a:rPr lang="en-US" sz="2800" dirty="0"/>
              <a:t>took </a:t>
            </a:r>
            <a:r>
              <a:rPr lang="en-US" sz="2800" dirty="0" smtClean="0"/>
              <a:t>6</a:t>
            </a:r>
            <a:r>
              <a:rPr lang="ru-RU" sz="2800" dirty="0" smtClean="0"/>
              <a:t>-</a:t>
            </a:r>
            <a:r>
              <a:rPr lang="en-US" sz="2800" dirty="0" smtClean="0"/>
              <a:t>th  </a:t>
            </a:r>
            <a:r>
              <a:rPr lang="en-US" sz="2800" dirty="0"/>
              <a:t>place at Eurovision.</a:t>
            </a:r>
            <a:endParaRPr lang="ru-RU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61060"/>
      </p:ext>
    </p:extLst>
  </p:cSld>
  <p:clrMapOvr>
    <a:masterClrMapping/>
  </p:clrMapOvr>
  <p:transition spd="slow" advTm="653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1844824"/>
            <a:ext cx="8229600" cy="2448272"/>
          </a:xfrm>
        </p:spPr>
        <p:txBody>
          <a:bodyPr>
            <a:noAutofit/>
          </a:bodyPr>
          <a:lstStyle/>
          <a:p>
            <a:r>
              <a:rPr lang="en-US" dirty="0" smtClean="0"/>
              <a:t>Ukraine won’t take part in Eurovision 2015 because of the difficult political, economical and military problems.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8495985"/>
      </p:ext>
    </p:extLst>
  </p:cSld>
  <p:clrMapOvr>
    <a:masterClrMapping/>
  </p:clrMapOvr>
  <p:transition spd="slow" advTm="563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Slogans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259632" y="1412776"/>
            <a:ext cx="6400800" cy="4608512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2002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dirty="0">
                <a:solidFill>
                  <a:schemeClr val="tx1"/>
                </a:solidFill>
              </a:rPr>
              <a:t>Modern </a:t>
            </a:r>
            <a:r>
              <a:rPr lang="en-US" sz="2000" dirty="0" smtClean="0">
                <a:solidFill>
                  <a:schemeClr val="tx1"/>
                </a:solidFill>
              </a:rPr>
              <a:t>Fairytale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2003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Magical Rendezvous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2004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Under </a:t>
            </a:r>
            <a:r>
              <a:rPr lang="en-US" sz="2000" dirty="0">
                <a:solidFill>
                  <a:schemeClr val="tx1"/>
                </a:solidFill>
              </a:rPr>
              <a:t>The Same </a:t>
            </a:r>
            <a:r>
              <a:rPr lang="en-US" sz="2000" dirty="0" smtClean="0">
                <a:solidFill>
                  <a:schemeClr val="tx1"/>
                </a:solidFill>
              </a:rPr>
              <a:t>Sky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2005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Awakening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2006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Feel </a:t>
            </a:r>
            <a:r>
              <a:rPr lang="en-US" sz="2000" dirty="0">
                <a:solidFill>
                  <a:schemeClr val="tx1"/>
                </a:solidFill>
              </a:rPr>
              <a:t>The Rhythm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2007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True Fantasy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2008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Confluence </a:t>
            </a:r>
            <a:r>
              <a:rPr lang="en-US" sz="2000" dirty="0">
                <a:solidFill>
                  <a:schemeClr val="tx1"/>
                </a:solidFill>
              </a:rPr>
              <a:t>Of </a:t>
            </a:r>
            <a:r>
              <a:rPr lang="en-US" sz="2000" dirty="0" smtClean="0">
                <a:solidFill>
                  <a:schemeClr val="tx1"/>
                </a:solidFill>
              </a:rPr>
              <a:t>Sound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2010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Share </a:t>
            </a:r>
            <a:r>
              <a:rPr lang="en-US" sz="2000" dirty="0">
                <a:solidFill>
                  <a:schemeClr val="tx1"/>
                </a:solidFill>
              </a:rPr>
              <a:t>The Moment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2011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Feel </a:t>
            </a:r>
            <a:r>
              <a:rPr lang="en-US" sz="2000" dirty="0">
                <a:solidFill>
                  <a:schemeClr val="tx1"/>
                </a:solidFill>
              </a:rPr>
              <a:t>Your Heart Beat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2012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Light </a:t>
            </a:r>
            <a:r>
              <a:rPr lang="en-US" sz="2000" dirty="0">
                <a:solidFill>
                  <a:schemeClr val="tx1"/>
                </a:solidFill>
              </a:rPr>
              <a:t>Your Fire</a:t>
            </a:r>
            <a:r>
              <a:rPr lang="en-US" sz="2000" dirty="0" smtClean="0">
                <a:solidFill>
                  <a:schemeClr val="tx1"/>
                </a:solidFill>
              </a:rPr>
              <a:t>!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2013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We </a:t>
            </a:r>
            <a:r>
              <a:rPr lang="en-US" sz="2000" dirty="0">
                <a:solidFill>
                  <a:schemeClr val="tx1"/>
                </a:solidFill>
              </a:rPr>
              <a:t>Are </a:t>
            </a:r>
            <a:r>
              <a:rPr lang="en-US" sz="2000" dirty="0" smtClean="0">
                <a:solidFill>
                  <a:schemeClr val="tx1"/>
                </a:solidFill>
              </a:rPr>
              <a:t>One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2014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Join Us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en-US" sz="2000" dirty="0" smtClean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2015 </a:t>
            </a:r>
            <a:r>
              <a:rPr lang="en-US" sz="2000" dirty="0" smtClean="0">
                <a:solidFill>
                  <a:schemeClr val="tx1"/>
                </a:solidFill>
              </a:rPr>
              <a:t>– </a:t>
            </a:r>
            <a:r>
              <a:rPr lang="uk-UA" sz="2000" dirty="0" smtClean="0">
                <a:solidFill>
                  <a:schemeClr val="tx1"/>
                </a:solidFill>
              </a:rPr>
              <a:t>«</a:t>
            </a:r>
            <a:r>
              <a:rPr lang="en-US" sz="2000" dirty="0" smtClean="0">
                <a:solidFill>
                  <a:schemeClr val="tx1"/>
                </a:solidFill>
              </a:rPr>
              <a:t>Building Bridges</a:t>
            </a:r>
            <a:r>
              <a:rPr lang="uk-UA" sz="2000" dirty="0" smtClean="0">
                <a:solidFill>
                  <a:schemeClr val="tx1"/>
                </a:solidFill>
              </a:rPr>
              <a:t>»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3571377"/>
      </p:ext>
    </p:extLst>
  </p:cSld>
  <p:clrMapOvr>
    <a:masterClrMapping/>
  </p:clrMapOvr>
  <p:transition spd="slow" advTm="2622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11560" y="764704"/>
            <a:ext cx="7772400" cy="1470025"/>
          </a:xfrm>
        </p:spPr>
        <p:txBody>
          <a:bodyPr>
            <a:normAutofit/>
          </a:bodyPr>
          <a:lstStyle/>
          <a:p>
            <a:r>
              <a:rPr lang="en-US" sz="2600" u="sng" dirty="0" smtClean="0"/>
              <a:t>The Eurovision Song Contest</a:t>
            </a:r>
            <a:r>
              <a:rPr lang="ru-RU" sz="2600" u="sng" dirty="0" smtClean="0"/>
              <a:t> </a:t>
            </a:r>
            <a:r>
              <a:rPr lang="ru-RU" sz="2600" dirty="0" smtClean="0"/>
              <a:t>-</a:t>
            </a:r>
            <a:r>
              <a:rPr lang="en-US" sz="2600" dirty="0" smtClean="0"/>
              <a:t> is an annual song competition held among the member countries of the European Broadcasting Union (EBU) since 1956.</a:t>
            </a:r>
            <a:endParaRPr lang="ru-RU" sz="2600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6400800" cy="4104456"/>
          </a:xfrm>
        </p:spPr>
        <p:txBody>
          <a:bodyPr>
            <a:normAutofit/>
          </a:bodyPr>
          <a:lstStyle/>
          <a:p>
            <a:r>
              <a:rPr lang="en-US" sz="2600" dirty="0" smtClean="0">
                <a:solidFill>
                  <a:schemeClr val="tx1"/>
                </a:solidFill>
              </a:rPr>
              <a:t> Each member country submits a song to be performed on live television and radio and then casts votes for the other countries</a:t>
            </a: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 songs to determine the most popular song in the competition. The contest has been broadcast every year since its inauguration in 1956 and is one of the longest-running television programmes in the world. </a:t>
            </a:r>
            <a:endParaRPr lang="ru-RU" sz="2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212030"/>
      </p:ext>
    </p:extLst>
  </p:cSld>
  <p:clrMapOvr>
    <a:masterClrMapping/>
  </p:clrMapOvr>
  <p:transition spd="slow" advTm="30242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95536" y="836712"/>
            <a:ext cx="3384376" cy="4248472"/>
          </a:xfrm>
        </p:spPr>
        <p:txBody>
          <a:bodyPr>
            <a:noAutofit/>
          </a:bodyPr>
          <a:lstStyle/>
          <a:p>
            <a:pPr algn="ctr"/>
            <a:r>
              <a:rPr lang="en-US" sz="2600" b="0" dirty="0" smtClean="0"/>
              <a:t>Ukraine has participated in the Eurovision Song Contest twelve times, debuting in 2003 with a 14</a:t>
            </a:r>
            <a:r>
              <a:rPr lang="ru-RU" sz="2600" b="0" dirty="0" smtClean="0"/>
              <a:t>-</a:t>
            </a:r>
            <a:r>
              <a:rPr lang="en-US" sz="2600" b="0" dirty="0" smtClean="0"/>
              <a:t>th place finish for </a:t>
            </a:r>
            <a:r>
              <a:rPr lang="en-US" sz="2600" dirty="0" smtClean="0"/>
              <a:t>Oleksandr</a:t>
            </a:r>
            <a:r>
              <a:rPr lang="en-US" sz="2600" dirty="0"/>
              <a:t> </a:t>
            </a:r>
            <a:r>
              <a:rPr lang="en-US" sz="2600" dirty="0" smtClean="0"/>
              <a:t>Ponomaryov</a:t>
            </a:r>
            <a:r>
              <a:rPr lang="ru-RU" sz="2600" b="0" dirty="0" smtClean="0"/>
              <a:t>(</a:t>
            </a:r>
            <a:r>
              <a:rPr lang="en-US" sz="2600" b="0" dirty="0" smtClean="0"/>
              <a:t>he sang a song </a:t>
            </a:r>
            <a:r>
              <a:rPr lang="ru-RU" sz="2600" b="0" dirty="0" smtClean="0"/>
              <a:t>«</a:t>
            </a:r>
            <a:r>
              <a:rPr lang="en-US" sz="2600" b="0" dirty="0" smtClean="0"/>
              <a:t>Hasta la Vista</a:t>
            </a:r>
            <a:r>
              <a:rPr lang="ru-RU" sz="2600" b="0" dirty="0" smtClean="0"/>
              <a:t>»</a:t>
            </a:r>
            <a:r>
              <a:rPr lang="en-US" sz="2600" b="0" dirty="0" smtClean="0"/>
              <a:t>).</a:t>
            </a:r>
            <a:endParaRPr lang="ru-RU" sz="2600" b="0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340768"/>
            <a:ext cx="4032448" cy="4058708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12" name="Текст 11"/>
          <p:cNvSpPr>
            <a:spLocks noGrp="1"/>
          </p:cNvSpPr>
          <p:nvPr>
            <p:ph type="body" sz="half" idx="2"/>
          </p:nvPr>
        </p:nvSpPr>
        <p:spPr>
          <a:xfrm>
            <a:off x="-2124744" y="4653136"/>
            <a:ext cx="72008" cy="1473027"/>
          </a:xfrm>
        </p:spPr>
        <p:txBody>
          <a:bodyPr/>
          <a:lstStyle/>
          <a:p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2798529"/>
      </p:ext>
    </p:extLst>
  </p:cSld>
  <p:clrMapOvr>
    <a:masterClrMapping/>
  </p:clrMapOvr>
  <p:transition spd="slow" advTm="1669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Ruslana  Lyzhychko</a:t>
            </a:r>
            <a:endParaRPr lang="ru-RU" sz="40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smtClean="0"/>
              <a:t>She won the 2004 Eurovision Song Contest with the song </a:t>
            </a:r>
            <a:r>
              <a:rPr lang="ru-RU" sz="2400" dirty="0" smtClean="0"/>
              <a:t>«</a:t>
            </a:r>
            <a:r>
              <a:rPr lang="en-US" sz="2400" dirty="0" smtClean="0"/>
              <a:t>Wild Dances</a:t>
            </a:r>
            <a:r>
              <a:rPr lang="ru-RU" sz="2400" dirty="0" smtClean="0"/>
              <a:t>»</a:t>
            </a:r>
            <a:r>
              <a:rPr lang="en-US" sz="2400" dirty="0" smtClean="0"/>
              <a:t>receiving 280 points, which at that time was a record of points. Following her victory, she rose to fame in Europe and became one of the biggest pop stars from the Eastern part of the continent. </a:t>
            </a:r>
            <a:endParaRPr lang="ru-RU" sz="24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700808"/>
            <a:ext cx="3168352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0617976"/>
      </p:ext>
    </p:extLst>
  </p:cSld>
  <p:clrMapOvr>
    <a:masterClrMapping/>
  </p:clrMapOvr>
  <p:transition spd="slow" advTm="496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971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6"/>
    </mc:Choice>
    <mc:Fallback xmlns="">
      <p:transition spd="slow" advTm="996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H="1">
            <a:off x="-1836712" y="620688"/>
            <a:ext cx="144016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465200" y="836712"/>
            <a:ext cx="4038600" cy="4741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/>
              <a:t>GreenJolly</a:t>
            </a:r>
            <a:r>
              <a:rPr lang="ru-RU" dirty="0" smtClean="0"/>
              <a:t> </a:t>
            </a:r>
            <a:r>
              <a:rPr lang="en-US" dirty="0"/>
              <a:t>performing </a:t>
            </a:r>
            <a:r>
              <a:rPr lang="ru-RU" dirty="0" smtClean="0"/>
              <a:t>«</a:t>
            </a:r>
            <a:r>
              <a:rPr lang="en-US" dirty="0" smtClean="0"/>
              <a:t>Razom </a:t>
            </a:r>
            <a:r>
              <a:rPr lang="en-US" dirty="0"/>
              <a:t>nas </a:t>
            </a:r>
            <a:r>
              <a:rPr lang="en-US" dirty="0" smtClean="0"/>
              <a:t>bahato</a:t>
            </a:r>
            <a:r>
              <a:rPr lang="ru-RU" dirty="0" smtClean="0"/>
              <a:t>»</a:t>
            </a:r>
            <a:r>
              <a:rPr lang="en-US" dirty="0" smtClean="0"/>
              <a:t> at Kyiv(2005)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4808243" y="728831"/>
            <a:ext cx="4038600" cy="5030019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 smtClean="0"/>
              <a:t> </a:t>
            </a:r>
            <a:r>
              <a:rPr lang="en-US" b="1" dirty="0" smtClean="0"/>
              <a:t>Tina </a:t>
            </a:r>
            <a:r>
              <a:rPr lang="en-US" b="1" dirty="0"/>
              <a:t>Karol </a:t>
            </a:r>
            <a:r>
              <a:rPr lang="en-US" dirty="0"/>
              <a:t>performing </a:t>
            </a:r>
            <a:r>
              <a:rPr lang="ru-RU" dirty="0" smtClean="0"/>
              <a:t>  «</a:t>
            </a:r>
            <a:r>
              <a:rPr lang="en-US" dirty="0" smtClean="0"/>
              <a:t>Show </a:t>
            </a:r>
            <a:r>
              <a:rPr lang="en-US" dirty="0"/>
              <a:t>Me Your </a:t>
            </a:r>
            <a:r>
              <a:rPr lang="en-US" dirty="0" smtClean="0"/>
              <a:t>Love</a:t>
            </a:r>
            <a:r>
              <a:rPr lang="ru-RU" dirty="0" smtClean="0"/>
              <a:t>» </a:t>
            </a:r>
            <a:r>
              <a:rPr lang="en-US" dirty="0" smtClean="0"/>
              <a:t>at </a:t>
            </a:r>
            <a:r>
              <a:rPr lang="en-US" dirty="0"/>
              <a:t>Athens (2006)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45137"/>
            <a:ext cx="4321944" cy="2843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866" y="2204864"/>
            <a:ext cx="2793354" cy="3538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20092752"/>
      </p:ext>
    </p:extLst>
  </p:cSld>
  <p:clrMapOvr>
    <a:masterClrMapping/>
  </p:clrMapOvr>
  <p:transition spd="slow" advTm="3088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Verka Serduchka</a:t>
            </a:r>
            <a:endParaRPr lang="ru-RU" sz="40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67544" y="1844824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Serduchka's song </a:t>
            </a:r>
            <a:r>
              <a:rPr lang="ru-RU" sz="2400" dirty="0" smtClean="0"/>
              <a:t>«</a:t>
            </a:r>
            <a:r>
              <a:rPr lang="en-US" sz="2400" dirty="0" smtClean="0"/>
              <a:t>Dancing </a:t>
            </a:r>
            <a:r>
              <a:rPr lang="en-US" sz="2400" dirty="0"/>
              <a:t>Lasha </a:t>
            </a:r>
            <a:r>
              <a:rPr lang="en-US" sz="2400" dirty="0" smtClean="0"/>
              <a:t>Tumbai</a:t>
            </a:r>
            <a:r>
              <a:rPr lang="ru-RU" sz="2400" dirty="0" smtClean="0"/>
              <a:t>» </a:t>
            </a:r>
            <a:r>
              <a:rPr lang="en-US" sz="2400" dirty="0" smtClean="0"/>
              <a:t>was </a:t>
            </a:r>
            <a:r>
              <a:rPr lang="en-US" sz="2400" dirty="0"/>
              <a:t>sung in four languages: German, English, Ukrainian, and Russian. The invented words "lasha tumbai" caused some controversy after the performance, because many people noted the phrase's similarity to "Russia Goodbye"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16832"/>
            <a:ext cx="403860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rgbClr val="0070C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8732087"/>
      </p:ext>
    </p:extLst>
  </p:cSld>
  <p:clrMapOvr>
    <a:masterClrMapping/>
  </p:clrMapOvr>
  <p:transition spd="slow" advTm="2561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902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5"/>
    </mc:Choice>
    <mc:Fallback xmlns="">
      <p:transition spd="slow" advTm="23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Ani Lorak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7544" y="1916832"/>
            <a:ext cx="4038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dirty="0"/>
              <a:t> At the 2008 Eurovision Song Contest in Belgrade, she sang the song </a:t>
            </a:r>
            <a:r>
              <a:rPr lang="ru-RU" sz="2400" dirty="0" smtClean="0"/>
              <a:t>«</a:t>
            </a:r>
            <a:r>
              <a:rPr lang="en-US" sz="2400" dirty="0" smtClean="0"/>
              <a:t>Shady Lady</a:t>
            </a:r>
            <a:r>
              <a:rPr lang="ru-RU" sz="2400" dirty="0" smtClean="0"/>
              <a:t>»</a:t>
            </a:r>
          </a:p>
          <a:p>
            <a:pPr marL="0" indent="0" algn="ctr">
              <a:buNone/>
            </a:pPr>
            <a:r>
              <a:rPr lang="en-US" sz="2400" dirty="0" smtClean="0"/>
              <a:t> </a:t>
            </a:r>
            <a:r>
              <a:rPr lang="en-US" sz="2400" dirty="0"/>
              <a:t>in the second semi final on the </a:t>
            </a:r>
            <a:r>
              <a:rPr lang="en-US" sz="2400" dirty="0" smtClean="0"/>
              <a:t>22</a:t>
            </a:r>
            <a:r>
              <a:rPr lang="ru-RU" sz="2400" dirty="0" smtClean="0"/>
              <a:t>-</a:t>
            </a:r>
            <a:r>
              <a:rPr lang="en-US" sz="2400" dirty="0" smtClean="0"/>
              <a:t>nd </a:t>
            </a:r>
            <a:r>
              <a:rPr lang="en-US" sz="2400" dirty="0"/>
              <a:t>of May 2008 winning a place in the final. She took the second place in the final after Dima Bilan</a:t>
            </a:r>
            <a:r>
              <a:rPr lang="en-US" sz="2400" dirty="0" smtClean="0"/>
              <a:t>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28800"/>
            <a:ext cx="3312368" cy="41370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noFill/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84828223"/>
      </p:ext>
    </p:extLst>
  </p:cSld>
  <p:clrMapOvr>
    <a:masterClrMapping/>
  </p:clrMapOvr>
  <p:transition spd="slow" advTm="5295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2.9|1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1|18.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3.1|1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1.8|2|1.8|1.8|2.8|1.6|1.4|2|2|2|1.5|1.3|1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7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0|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7|0.5|0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7|0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|0.8|0.6|0.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3.1|1.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2.7|1.4|2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521</Words>
  <Application>Microsoft Office PowerPoint</Application>
  <PresentationFormat>Экран (4:3)</PresentationFormat>
  <Paragraphs>39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Ukraine in the Eurovision  Song Contest</vt:lpstr>
      <vt:lpstr>The Eurovision Song Contest - is an annual song competition held among the member countries of the European Broadcasting Union (EBU) since 1956.</vt:lpstr>
      <vt:lpstr>Ukraine has participated in the Eurovision Song Contest twelve times, debuting in 2003 with a 14-th place finish for Oleksandr Ponomaryov(he sang a song «Hasta la Vista»).</vt:lpstr>
      <vt:lpstr>Ruslana  Lyzhychko</vt:lpstr>
      <vt:lpstr>Презентация PowerPoint</vt:lpstr>
      <vt:lpstr>Презентация PowerPoint</vt:lpstr>
      <vt:lpstr>Verka Serduchka</vt:lpstr>
      <vt:lpstr>Презентация PowerPoint</vt:lpstr>
      <vt:lpstr>Ani Lorak</vt:lpstr>
      <vt:lpstr>Презентация PowerPoint</vt:lpstr>
      <vt:lpstr>Презентация PowerPoint</vt:lpstr>
      <vt:lpstr>Презентация PowerPoint</vt:lpstr>
      <vt:lpstr>Zlata Ognevich</vt:lpstr>
      <vt:lpstr>Презентация PowerPoint</vt:lpstr>
      <vt:lpstr>Презентация PowerPoint</vt:lpstr>
      <vt:lpstr>Ukraine won’t take part in Eurovision 2015 because of the difficult political, economical and military problems.</vt:lpstr>
      <vt:lpstr>Slogans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Ukraine in the Eurovision Song Contest</dc:title>
  <dc:creator>Таня</dc:creator>
  <cp:lastModifiedBy>Таня</cp:lastModifiedBy>
  <cp:revision>43</cp:revision>
  <dcterms:created xsi:type="dcterms:W3CDTF">2015-01-12T13:05:36Z</dcterms:created>
  <dcterms:modified xsi:type="dcterms:W3CDTF">2015-01-21T16:51:45Z</dcterms:modified>
</cp:coreProperties>
</file>