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132856"/>
            <a:ext cx="7272808" cy="2116122"/>
          </a:xfrm>
        </p:spPr>
        <p:txBody>
          <a:bodyPr>
            <a:noAutofit/>
          </a:bodyPr>
          <a:lstStyle/>
          <a:p>
            <a:r>
              <a:rPr lang="uk-UA" sz="8800" b="1" dirty="0" smtClean="0"/>
              <a:t>Український авангард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18045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20688"/>
            <a:ext cx="7488832" cy="3603812"/>
          </a:xfrm>
        </p:spPr>
        <p:txBody>
          <a:bodyPr/>
          <a:lstStyle/>
          <a:p>
            <a:r>
              <a:rPr lang="ru-RU" dirty="0"/>
              <a:t>Авангард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занурення</a:t>
            </a:r>
            <a:r>
              <a:rPr lang="ru-RU" dirty="0"/>
              <a:t> у </a:t>
            </a:r>
            <a:r>
              <a:rPr lang="ru-RU" dirty="0" err="1"/>
              <a:t>глибини</a:t>
            </a:r>
            <a:r>
              <a:rPr lang="ru-RU" dirty="0"/>
              <a:t> </a:t>
            </a:r>
            <a:r>
              <a:rPr lang="ru-RU" dirty="0" err="1"/>
              <a:t>духовності</a:t>
            </a:r>
            <a:r>
              <a:rPr lang="ru-RU" dirty="0"/>
              <a:t>, де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почувається</a:t>
            </a:r>
            <a:r>
              <a:rPr lang="ru-RU" dirty="0"/>
              <a:t> «</a:t>
            </a:r>
            <a:r>
              <a:rPr lang="ru-RU" dirty="0" err="1"/>
              <a:t>згустком</a:t>
            </a:r>
            <a:r>
              <a:rPr lang="ru-RU" dirty="0"/>
              <a:t> </a:t>
            </a:r>
            <a:r>
              <a:rPr lang="ru-RU" dirty="0" err="1"/>
              <a:t>космічної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» (</a:t>
            </a:r>
            <a:r>
              <a:rPr lang="ru-RU" dirty="0" err="1"/>
              <a:t>Вернадський</a:t>
            </a:r>
            <a:r>
              <a:rPr lang="ru-RU" dirty="0"/>
              <a:t>), а не </a:t>
            </a:r>
            <a:r>
              <a:rPr lang="ru-RU" dirty="0" err="1"/>
              <a:t>лише</a:t>
            </a:r>
            <a:r>
              <a:rPr lang="ru-RU" dirty="0"/>
              <a:t> маленькою </a:t>
            </a:r>
            <a:r>
              <a:rPr lang="ru-RU" dirty="0" err="1"/>
              <a:t>стражденною</a:t>
            </a:r>
            <a:r>
              <a:rPr lang="ru-RU" dirty="0"/>
              <a:t> </a:t>
            </a:r>
            <a:r>
              <a:rPr lang="ru-RU" dirty="0" err="1"/>
              <a:t>істотою</a:t>
            </a:r>
            <a:r>
              <a:rPr lang="ru-RU" dirty="0"/>
              <a:t>, як на полотнах </a:t>
            </a:r>
            <a:r>
              <a:rPr lang="ru-RU" dirty="0" err="1"/>
              <a:t>передвижників-позитивістів</a:t>
            </a:r>
            <a:r>
              <a:rPr lang="ru-RU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08920"/>
            <a:ext cx="3768080" cy="325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56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2035"/>
            <a:ext cx="7851973" cy="3391022"/>
          </a:xfrm>
        </p:spPr>
        <p:txBody>
          <a:bodyPr>
            <a:normAutofit/>
          </a:bodyPr>
          <a:lstStyle/>
          <a:p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b="1" dirty="0"/>
              <a:t>«</a:t>
            </a:r>
            <a:r>
              <a:rPr lang="ru-RU" b="1" dirty="0" err="1"/>
              <a:t>український</a:t>
            </a:r>
            <a:r>
              <a:rPr lang="ru-RU" b="1" dirty="0"/>
              <a:t> авангард» </a:t>
            </a:r>
            <a:r>
              <a:rPr lang="ru-RU" dirty="0"/>
              <a:t>введено у </a:t>
            </a:r>
            <a:r>
              <a:rPr lang="ru-RU" dirty="0" err="1"/>
              <a:t>вжиток</a:t>
            </a:r>
            <a:r>
              <a:rPr lang="ru-RU" dirty="0"/>
              <a:t> </a:t>
            </a:r>
            <a:r>
              <a:rPr lang="ru-RU" dirty="0" err="1"/>
              <a:t>паризьким</a:t>
            </a:r>
            <a:r>
              <a:rPr lang="ru-RU" dirty="0"/>
              <a:t> </a:t>
            </a:r>
            <a:r>
              <a:rPr lang="ru-RU" dirty="0" err="1"/>
              <a:t>мистецтвознавцем</a:t>
            </a:r>
            <a:r>
              <a:rPr lang="ru-RU" dirty="0"/>
              <a:t> А. </a:t>
            </a:r>
            <a:r>
              <a:rPr lang="ru-RU" dirty="0" err="1"/>
              <a:t>Наковим</a:t>
            </a:r>
            <a:r>
              <a:rPr lang="ru-RU" dirty="0"/>
              <a:t> </a:t>
            </a:r>
            <a:r>
              <a:rPr lang="ru-RU" dirty="0" smtClean="0"/>
              <a:t>для </a:t>
            </a:r>
            <a:r>
              <a:rPr lang="ru-RU" dirty="0" err="1" smtClean="0"/>
              <a:t>виставки</a:t>
            </a:r>
            <a:r>
              <a:rPr lang="en-US" dirty="0" smtClean="0"/>
              <a:t>, </a:t>
            </a:r>
            <a:r>
              <a:rPr lang="ru-RU" dirty="0" err="1"/>
              <a:t>улаштованої</a:t>
            </a:r>
            <a:r>
              <a:rPr lang="ru-RU" dirty="0"/>
              <a:t> в </a:t>
            </a:r>
            <a:r>
              <a:rPr lang="ru-RU" dirty="0" err="1"/>
              <a:t>Лондоні</a:t>
            </a:r>
            <a:r>
              <a:rPr lang="ru-RU" dirty="0"/>
              <a:t> 1973 року.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Захід</a:t>
            </a:r>
            <a:r>
              <a:rPr lang="ru-RU" dirty="0"/>
              <a:t> </a:t>
            </a:r>
            <a:r>
              <a:rPr lang="ru-RU" dirty="0" err="1"/>
              <a:t>уперше</a:t>
            </a:r>
            <a:r>
              <a:rPr lang="ru-RU" dirty="0"/>
              <a:t> </a:t>
            </a:r>
            <a:r>
              <a:rPr lang="ru-RU" dirty="0" err="1"/>
              <a:t>побачив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безвісних</a:t>
            </a:r>
            <a:r>
              <a:rPr lang="ru-RU" dirty="0"/>
              <a:t> </a:t>
            </a:r>
            <a:r>
              <a:rPr lang="ru-RU" dirty="0" err="1"/>
              <a:t>авангардистів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Василя </a:t>
            </a:r>
            <a:r>
              <a:rPr lang="ru-RU" dirty="0" err="1"/>
              <a:t>Єрмилова</a:t>
            </a:r>
            <a:r>
              <a:rPr lang="ru-RU" dirty="0"/>
              <a:t> і </a:t>
            </a:r>
            <a:r>
              <a:rPr lang="ru-RU" dirty="0" err="1"/>
              <a:t>Олександра</a:t>
            </a:r>
            <a:r>
              <a:rPr lang="ru-RU" dirty="0"/>
              <a:t> </a:t>
            </a:r>
            <a:r>
              <a:rPr lang="ru-RU" dirty="0" err="1"/>
              <a:t>Богомазова</a:t>
            </a:r>
            <a:r>
              <a:rPr lang="ru-RU" dirty="0"/>
              <a:t>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928" y="2872793"/>
            <a:ext cx="2283689" cy="314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587" y="2701174"/>
            <a:ext cx="2664296" cy="348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88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620688"/>
            <a:ext cx="3807525" cy="5688632"/>
          </a:xfrm>
        </p:spPr>
        <p:txBody>
          <a:bodyPr>
            <a:normAutofit/>
          </a:bodyPr>
          <a:lstStyle/>
          <a:p>
            <a:r>
              <a:rPr lang="ru-RU" dirty="0"/>
              <a:t>І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змусило</a:t>
            </a:r>
            <a:r>
              <a:rPr lang="ru-RU" dirty="0"/>
              <a:t> </a:t>
            </a:r>
            <a:r>
              <a:rPr lang="ru-RU" dirty="0" err="1"/>
              <a:t>згадати</a:t>
            </a:r>
            <a:r>
              <a:rPr lang="ru-RU" dirty="0"/>
              <a:t> про </a:t>
            </a:r>
            <a:r>
              <a:rPr lang="ru-RU" dirty="0" err="1"/>
              <a:t>відомих</a:t>
            </a:r>
            <a:r>
              <a:rPr lang="ru-RU" dirty="0"/>
              <a:t> у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майстрів</a:t>
            </a:r>
            <a:r>
              <a:rPr lang="ru-RU" dirty="0"/>
              <a:t>, за </a:t>
            </a:r>
            <a:r>
              <a:rPr lang="ru-RU" dirty="0" err="1"/>
              <a:t>походженням</a:t>
            </a:r>
            <a:r>
              <a:rPr lang="ru-RU" dirty="0"/>
              <a:t>, </a:t>
            </a:r>
            <a:r>
              <a:rPr lang="ru-RU" dirty="0" err="1"/>
              <a:t>вихованням</a:t>
            </a:r>
            <a:r>
              <a:rPr lang="ru-RU" dirty="0"/>
              <a:t>, </a:t>
            </a:r>
            <a:r>
              <a:rPr lang="ru-RU" dirty="0" err="1"/>
              <a:t>самосвідомістю</a:t>
            </a:r>
            <a:r>
              <a:rPr lang="ru-RU" dirty="0"/>
              <a:t> і </a:t>
            </a:r>
            <a:r>
              <a:rPr lang="ru-RU" dirty="0" err="1"/>
              <a:t>національними</a:t>
            </a:r>
            <a:r>
              <a:rPr lang="ru-RU" dirty="0"/>
              <a:t> </a:t>
            </a:r>
            <a:r>
              <a:rPr lang="ru-RU" dirty="0" err="1"/>
              <a:t>традиціями</a:t>
            </a:r>
            <a:r>
              <a:rPr lang="ru-RU" dirty="0"/>
              <a:t> </a:t>
            </a:r>
            <a:r>
              <a:rPr lang="ru-RU" dirty="0" err="1"/>
              <a:t>пов'язаних</a:t>
            </a:r>
            <a:r>
              <a:rPr lang="ru-RU" dirty="0"/>
              <a:t> з </a:t>
            </a:r>
            <a:r>
              <a:rPr lang="ru-RU" dirty="0" err="1"/>
              <a:t>Києвом</a:t>
            </a:r>
            <a:r>
              <a:rPr lang="ru-RU" dirty="0"/>
              <a:t>, </a:t>
            </a:r>
            <a:r>
              <a:rPr lang="ru-RU" dirty="0" err="1"/>
              <a:t>Харковом</a:t>
            </a:r>
            <a:r>
              <a:rPr lang="ru-RU" dirty="0"/>
              <a:t>, Львовом, </a:t>
            </a:r>
            <a:r>
              <a:rPr lang="ru-RU" dirty="0" err="1"/>
              <a:t>Одесою</a:t>
            </a:r>
            <a:r>
              <a:rPr lang="ru-RU" dirty="0"/>
              <a:t>, таких як </a:t>
            </a:r>
            <a:r>
              <a:rPr lang="ru-RU" b="1" dirty="0">
                <a:solidFill>
                  <a:srgbClr val="FF0000"/>
                </a:solidFill>
              </a:rPr>
              <a:t>«</a:t>
            </a:r>
            <a:r>
              <a:rPr lang="ru-RU" b="1" dirty="0" err="1">
                <a:solidFill>
                  <a:srgbClr val="FF0000"/>
                </a:solidFill>
              </a:rPr>
              <a:t>найвірніший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син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України</a:t>
            </a:r>
            <a:r>
              <a:rPr lang="ru-RU" b="1" dirty="0">
                <a:solidFill>
                  <a:srgbClr val="FF0000"/>
                </a:solidFill>
              </a:rPr>
              <a:t>» Давид </a:t>
            </a:r>
            <a:r>
              <a:rPr lang="ru-RU" b="1" dirty="0" err="1">
                <a:solidFill>
                  <a:srgbClr val="FF0000"/>
                </a:solidFill>
              </a:rPr>
              <a:t>Бурлюк</a:t>
            </a:r>
            <a:r>
              <a:rPr lang="ru-RU" b="1" dirty="0">
                <a:solidFill>
                  <a:srgbClr val="FF0000"/>
                </a:solidFill>
              </a:rPr>
              <a:t>;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3390487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99" y="2996952"/>
            <a:ext cx="344880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85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7551941" cy="108011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Поляк</a:t>
            </a:r>
            <a:r>
              <a:rPr lang="ru-RU" sz="3200" dirty="0"/>
              <a:t>, </a:t>
            </a:r>
            <a:r>
              <a:rPr lang="ru-RU" sz="3200" dirty="0" err="1"/>
              <a:t>котрий</a:t>
            </a:r>
            <a:r>
              <a:rPr lang="ru-RU" sz="3200" dirty="0"/>
              <a:t> </a:t>
            </a:r>
            <a:r>
              <a:rPr lang="ru-RU" sz="3200" dirty="0" err="1"/>
              <a:t>мав</a:t>
            </a:r>
            <a:r>
              <a:rPr lang="ru-RU" sz="3200" dirty="0"/>
              <a:t> себе за </a:t>
            </a:r>
            <a:r>
              <a:rPr lang="ru-RU" sz="3200" dirty="0" err="1"/>
              <a:t>українця</a:t>
            </a:r>
            <a:r>
              <a:rPr lang="ru-RU" sz="3200" dirty="0"/>
              <a:t>, </a:t>
            </a:r>
            <a:r>
              <a:rPr lang="ru-RU" sz="3200" b="1" dirty="0">
                <a:solidFill>
                  <a:srgbClr val="FF0000"/>
                </a:solidFill>
              </a:rPr>
              <a:t>Казимир </a:t>
            </a:r>
            <a:r>
              <a:rPr lang="ru-RU" sz="3200" b="1" dirty="0" smtClean="0">
                <a:solidFill>
                  <a:srgbClr val="FF0000"/>
                </a:solidFill>
              </a:rPr>
              <a:t>Малевич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051" y="2132856"/>
            <a:ext cx="2989909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3430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18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1"/>
            <a:ext cx="7776864" cy="1368152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Професор</a:t>
            </a:r>
            <a:r>
              <a:rPr lang="ru-RU" sz="3600" dirty="0" smtClean="0"/>
              <a:t> </a:t>
            </a:r>
            <a:r>
              <a:rPr lang="ru-RU" sz="3600" dirty="0" err="1"/>
              <a:t>Київського</a:t>
            </a:r>
            <a:r>
              <a:rPr lang="ru-RU" sz="3600" dirty="0"/>
              <a:t> </a:t>
            </a:r>
            <a:r>
              <a:rPr lang="ru-RU" sz="3600" dirty="0" err="1"/>
              <a:t>худінституту</a:t>
            </a:r>
            <a:r>
              <a:rPr lang="ru-RU" sz="3600" dirty="0"/>
              <a:t> бандурист </a:t>
            </a:r>
            <a:r>
              <a:rPr lang="ru-RU" sz="3600" b="1" dirty="0" err="1">
                <a:solidFill>
                  <a:srgbClr val="FF0000"/>
                </a:solidFill>
              </a:rPr>
              <a:t>Володимир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Татлін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298033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847" y="2060848"/>
            <a:ext cx="352657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10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6"/>
            <a:ext cx="7416824" cy="360381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одним з </a:t>
            </a:r>
            <a:r>
              <a:rPr lang="ru-RU" dirty="0" err="1"/>
              <a:t>першоджерел</a:t>
            </a:r>
            <a:r>
              <a:rPr lang="ru-RU" dirty="0"/>
              <a:t> </a:t>
            </a:r>
            <a:r>
              <a:rPr lang="ru-RU" dirty="0" err="1"/>
              <a:t>загальноросійського</a:t>
            </a:r>
            <a:r>
              <a:rPr lang="ru-RU" dirty="0"/>
              <a:t> авангардизму, вона ж стала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останнім</a:t>
            </a:r>
            <a:r>
              <a:rPr lang="ru-RU" dirty="0"/>
              <a:t> </a:t>
            </a:r>
            <a:r>
              <a:rPr lang="ru-RU" dirty="0" err="1"/>
              <a:t>притулком</a:t>
            </a:r>
            <a:r>
              <a:rPr lang="ru-RU" dirty="0"/>
              <a:t>. У </a:t>
            </a:r>
            <a:r>
              <a:rPr lang="ru-RU" dirty="0" err="1"/>
              <a:t>Харкові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поета</a:t>
            </a:r>
            <a:r>
              <a:rPr lang="ru-RU" dirty="0"/>
              <a:t> Семенка </a:t>
            </a:r>
            <a:r>
              <a:rPr lang="ru-RU" dirty="0" err="1"/>
              <a:t>зібралися</a:t>
            </a:r>
            <a:r>
              <a:rPr lang="ru-RU" dirty="0"/>
              <a:t> </a:t>
            </a:r>
            <a:r>
              <a:rPr lang="ru-RU" dirty="0" err="1"/>
              <a:t>залишки</a:t>
            </a:r>
            <a:r>
              <a:rPr lang="ru-RU" dirty="0"/>
              <a:t> </a:t>
            </a:r>
            <a:r>
              <a:rPr lang="ru-RU" dirty="0" err="1"/>
              <a:t>радянської</a:t>
            </a:r>
            <a:r>
              <a:rPr lang="ru-RU" dirty="0"/>
              <a:t> </a:t>
            </a:r>
            <a:r>
              <a:rPr lang="ru-RU" dirty="0" err="1"/>
              <a:t>футуристичної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журнал «Нова </a:t>
            </a:r>
            <a:r>
              <a:rPr lang="ru-RU" dirty="0" err="1"/>
              <a:t>генерація</a:t>
            </a:r>
            <a:r>
              <a:rPr lang="ru-RU" dirty="0"/>
              <a:t>» (1927—1930) — </a:t>
            </a:r>
            <a:r>
              <a:rPr lang="ru-RU" dirty="0" err="1"/>
              <a:t>останній</a:t>
            </a:r>
            <a:r>
              <a:rPr lang="ru-RU" dirty="0"/>
              <a:t> голос </a:t>
            </a:r>
            <a:r>
              <a:rPr lang="ru-RU" dirty="0" err="1"/>
              <a:t>радянського</a:t>
            </a:r>
            <a:r>
              <a:rPr lang="ru-RU" dirty="0"/>
              <a:t> авангарду. Там </a:t>
            </a:r>
            <a:r>
              <a:rPr lang="ru-RU" dirty="0" err="1"/>
              <a:t>співробітничали</a:t>
            </a:r>
            <a:r>
              <a:rPr lang="ru-RU" dirty="0"/>
              <a:t> </a:t>
            </a:r>
            <a:r>
              <a:rPr lang="ru-RU" dirty="0" err="1"/>
              <a:t>Асєєв</a:t>
            </a:r>
            <a:r>
              <a:rPr lang="ru-RU" dirty="0"/>
              <a:t> і </a:t>
            </a:r>
            <a:r>
              <a:rPr lang="ru-RU" dirty="0" err="1"/>
              <a:t>Маяковський</a:t>
            </a:r>
            <a:r>
              <a:rPr lang="ru-RU" dirty="0"/>
              <a:t>, Брик і Третьяков, </a:t>
            </a:r>
            <a:r>
              <a:rPr lang="ru-RU" dirty="0" err="1"/>
              <a:t>Шкловський</a:t>
            </a:r>
            <a:r>
              <a:rPr lang="ru-RU" dirty="0"/>
              <a:t> і Матюшин, </a:t>
            </a:r>
            <a:r>
              <a:rPr lang="ru-RU" dirty="0" err="1"/>
              <a:t>Ейзенштейн</a:t>
            </a:r>
            <a:r>
              <a:rPr lang="ru-RU" dirty="0"/>
              <a:t> і </a:t>
            </a:r>
            <a:r>
              <a:rPr lang="ru-RU" dirty="0" err="1"/>
              <a:t>Вертов</a:t>
            </a:r>
            <a:r>
              <a:rPr lang="ru-RU" dirty="0"/>
              <a:t>, </a:t>
            </a:r>
            <a:r>
              <a:rPr lang="ru-RU" dirty="0" err="1"/>
              <a:t>Татлін</a:t>
            </a:r>
            <a:r>
              <a:rPr lang="ru-RU" dirty="0"/>
              <a:t> і Малевич, </a:t>
            </a:r>
            <a:r>
              <a:rPr lang="ru-RU" dirty="0" err="1"/>
              <a:t>грузинські</a:t>
            </a:r>
            <a:r>
              <a:rPr lang="ru-RU" dirty="0"/>
              <a:t> </a:t>
            </a:r>
            <a:r>
              <a:rPr lang="ru-RU" dirty="0" err="1"/>
              <a:t>футуристи</a:t>
            </a:r>
            <a:r>
              <a:rPr lang="ru-RU" dirty="0"/>
              <a:t> і </a:t>
            </a:r>
            <a:r>
              <a:rPr lang="ru-RU" dirty="0" err="1"/>
              <a:t>численні</a:t>
            </a:r>
            <a:r>
              <a:rPr lang="ru-RU" dirty="0"/>
              <a:t> </a:t>
            </a:r>
            <a:r>
              <a:rPr lang="ru-RU" dirty="0" err="1"/>
              <a:t>європейські</a:t>
            </a:r>
            <a:r>
              <a:rPr lang="ru-RU" dirty="0"/>
              <a:t> художники.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52947"/>
            <a:ext cx="2209428" cy="205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61170"/>
            <a:ext cx="2736304" cy="224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86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097360"/>
            <a:ext cx="3816424" cy="5760640"/>
          </a:xfrm>
        </p:spPr>
        <p:txBody>
          <a:bodyPr>
            <a:normAutofit/>
          </a:bodyPr>
          <a:lstStyle/>
          <a:p>
            <a:r>
              <a:rPr lang="ru-RU" sz="2800" dirty="0" err="1"/>
              <a:t>Генетично</a:t>
            </a:r>
            <a:r>
              <a:rPr lang="ru-RU" sz="2800" dirty="0"/>
              <a:t> авангард </a:t>
            </a:r>
            <a:r>
              <a:rPr lang="ru-RU" sz="2800" dirty="0" err="1"/>
              <a:t>пов'язаний</a:t>
            </a:r>
            <a:r>
              <a:rPr lang="ru-RU" sz="2800" dirty="0"/>
              <a:t> з </a:t>
            </a:r>
            <a:r>
              <a:rPr lang="ru-RU" sz="2800" dirty="0" err="1"/>
              <a:t>мистецтвом</a:t>
            </a:r>
            <a:r>
              <a:rPr lang="ru-RU" sz="2800" dirty="0"/>
              <a:t> </a:t>
            </a:r>
            <a:r>
              <a:rPr lang="ru-RU" sz="2800" dirty="0" err="1"/>
              <a:t>сецесії</a:t>
            </a:r>
            <a:r>
              <a:rPr lang="ru-RU" sz="2800" dirty="0"/>
              <a:t> і </a:t>
            </a:r>
            <a:r>
              <a:rPr lang="ru-RU" sz="2800" dirty="0" err="1"/>
              <a:t>постімпресіонізмом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пішли</a:t>
            </a:r>
            <a:r>
              <a:rPr lang="ru-RU" sz="2800" dirty="0"/>
              <a:t> далеко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натуралізму</a:t>
            </a:r>
            <a:r>
              <a:rPr lang="ru-RU" sz="2800" dirty="0"/>
              <a:t> у сферу </a:t>
            </a:r>
            <a:r>
              <a:rPr lang="ru-RU" sz="2800" dirty="0" err="1"/>
              <a:t>уяви</a:t>
            </a:r>
            <a:r>
              <a:rPr lang="ru-RU" sz="2800" dirty="0"/>
              <a:t> й </a:t>
            </a:r>
            <a:r>
              <a:rPr lang="ru-RU" sz="2800" dirty="0" err="1"/>
              <a:t>експресії</a:t>
            </a:r>
            <a:r>
              <a:rPr lang="ru-RU" sz="2800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14" y="1267125"/>
            <a:ext cx="37719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9" y="764704"/>
            <a:ext cx="3528392" cy="5400600"/>
          </a:xfrm>
        </p:spPr>
        <p:txBody>
          <a:bodyPr>
            <a:normAutofit/>
          </a:bodyPr>
          <a:lstStyle/>
          <a:p>
            <a:r>
              <a:rPr lang="ru-RU" sz="2800" dirty="0" err="1"/>
              <a:t>Сецесія</a:t>
            </a:r>
            <a:r>
              <a:rPr lang="ru-RU" sz="2800" dirty="0"/>
              <a:t> й авангард в </a:t>
            </a:r>
            <a:r>
              <a:rPr lang="ru-RU" sz="2800" dirty="0" err="1"/>
              <a:t>Україні</a:t>
            </a:r>
            <a:r>
              <a:rPr lang="ru-RU" sz="2800" dirty="0"/>
              <a:t> </a:t>
            </a:r>
            <a:r>
              <a:rPr lang="ru-RU" sz="2800" dirty="0" err="1"/>
              <a:t>співіснували</a:t>
            </a:r>
            <a:r>
              <a:rPr lang="ru-RU" sz="2800" dirty="0"/>
              <a:t>, </a:t>
            </a:r>
            <a:r>
              <a:rPr lang="ru-RU" sz="2800" dirty="0" err="1"/>
              <a:t>перепліталися</a:t>
            </a:r>
            <a:r>
              <a:rPr lang="ru-RU" sz="2800" dirty="0"/>
              <a:t> і </a:t>
            </a:r>
            <a:r>
              <a:rPr lang="ru-RU" sz="2800" dirty="0" err="1"/>
              <a:t>взаємодіяли</a:t>
            </a:r>
            <a:r>
              <a:rPr lang="ru-RU" sz="2800" dirty="0"/>
              <a:t> </a:t>
            </a:r>
            <a:r>
              <a:rPr lang="ru-RU" sz="2800" dirty="0" err="1"/>
              <a:t>упродовж</a:t>
            </a:r>
            <a:r>
              <a:rPr lang="ru-RU" sz="2800" dirty="0"/>
              <a:t> </a:t>
            </a:r>
            <a:r>
              <a:rPr lang="ru-RU" sz="2800" dirty="0" err="1"/>
              <a:t>двох</a:t>
            </a:r>
            <a:r>
              <a:rPr lang="ru-RU" sz="2800" dirty="0"/>
              <a:t> </a:t>
            </a:r>
            <a:r>
              <a:rPr lang="ru-RU" sz="2800" dirty="0" err="1"/>
              <a:t>десятиріч</a:t>
            </a:r>
            <a:r>
              <a:rPr lang="ru-RU" sz="2800" dirty="0"/>
              <a:t> (1910—1920-х </a:t>
            </a:r>
            <a:r>
              <a:rPr lang="en-US" sz="2800" dirty="0"/>
              <a:t>pp.), </a:t>
            </a:r>
            <a:r>
              <a:rPr lang="ru-RU" sz="2800" dirty="0" err="1"/>
              <a:t>витворюючи</a:t>
            </a:r>
            <a:r>
              <a:rPr lang="ru-RU" sz="2800" dirty="0"/>
              <a:t> </a:t>
            </a:r>
            <a:r>
              <a:rPr lang="ru-RU" sz="2800" dirty="0" err="1"/>
              <a:t>незвичайні</a:t>
            </a:r>
            <a:r>
              <a:rPr lang="ru-RU" sz="2800" dirty="0"/>
              <a:t> </a:t>
            </a:r>
            <a:r>
              <a:rPr lang="ru-RU" sz="2800" dirty="0" err="1"/>
              <a:t>комбінації</a:t>
            </a:r>
            <a:r>
              <a:rPr lang="ru-RU" sz="2800" dirty="0"/>
              <a:t> і </a:t>
            </a:r>
            <a:r>
              <a:rPr lang="ru-RU" sz="2800" dirty="0" err="1"/>
              <a:t>мистецькі</a:t>
            </a:r>
            <a:r>
              <a:rPr lang="ru-RU" sz="2800" dirty="0"/>
              <a:t> </a:t>
            </a:r>
            <a:r>
              <a:rPr lang="ru-RU" sz="2800" dirty="0" err="1" smtClean="0"/>
              <a:t>гібриди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78" y="1124744"/>
            <a:ext cx="3448967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420541" cy="2952328"/>
          </a:xfrm>
        </p:spPr>
        <p:txBody>
          <a:bodyPr/>
          <a:lstStyle/>
          <a:p>
            <a:r>
              <a:rPr lang="ru-RU" dirty="0" err="1"/>
              <a:t>Декоративні</a:t>
            </a:r>
            <a:r>
              <a:rPr lang="ru-RU" dirty="0"/>
              <a:t> </a:t>
            </a:r>
            <a:r>
              <a:rPr lang="ru-RU" dirty="0" err="1"/>
              <a:t>стилізації</a:t>
            </a:r>
            <a:r>
              <a:rPr lang="ru-RU" dirty="0"/>
              <a:t> Жука, </a:t>
            </a:r>
            <a:r>
              <a:rPr lang="ru-RU" dirty="0" err="1"/>
              <a:t>мальовничі</a:t>
            </a:r>
            <a:r>
              <a:rPr lang="ru-RU" dirty="0"/>
              <a:t> </a:t>
            </a:r>
            <a:r>
              <a:rPr lang="ru-RU" dirty="0" err="1"/>
              <a:t>симфонії</a:t>
            </a:r>
            <a:r>
              <a:rPr lang="ru-RU" dirty="0"/>
              <a:t> </a:t>
            </a:r>
            <a:r>
              <a:rPr lang="ru-RU" dirty="0" err="1"/>
              <a:t>Маневича</a:t>
            </a:r>
            <a:r>
              <a:rPr lang="ru-RU" dirty="0"/>
              <a:t>, </a:t>
            </a:r>
            <a:r>
              <a:rPr lang="ru-RU" dirty="0" err="1"/>
              <a:t>необарочна</a:t>
            </a:r>
            <a:r>
              <a:rPr lang="ru-RU" dirty="0"/>
              <a:t> </a:t>
            </a:r>
            <a:r>
              <a:rPr lang="ru-RU" dirty="0" err="1"/>
              <a:t>схвильованість</a:t>
            </a:r>
            <a:r>
              <a:rPr lang="ru-RU" dirty="0"/>
              <a:t> </a:t>
            </a:r>
            <a:r>
              <a:rPr lang="ru-RU" dirty="0" err="1"/>
              <a:t>Новаківського</a:t>
            </a:r>
            <a:r>
              <a:rPr lang="ru-RU" dirty="0"/>
              <a:t>,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ван-гогівська</a:t>
            </a:r>
            <a:r>
              <a:rPr lang="ru-RU" dirty="0"/>
              <a:t> </a:t>
            </a:r>
            <a:r>
              <a:rPr lang="ru-RU" dirty="0" err="1"/>
              <a:t>полум'яність</a:t>
            </a:r>
            <a:r>
              <a:rPr lang="ru-RU" dirty="0"/>
              <a:t> </a:t>
            </a:r>
            <a:r>
              <a:rPr lang="ru-RU" dirty="0" err="1"/>
              <a:t>Бурачека</a:t>
            </a:r>
            <a:r>
              <a:rPr lang="ru-RU" dirty="0"/>
              <a:t>, </a:t>
            </a:r>
            <a:r>
              <a:rPr lang="ru-RU" dirty="0" err="1"/>
              <a:t>візантинізм</a:t>
            </a:r>
            <a:r>
              <a:rPr lang="ru-RU" dirty="0"/>
              <a:t> «</a:t>
            </a:r>
            <a:r>
              <a:rPr lang="ru-RU" dirty="0" err="1"/>
              <a:t>київського</a:t>
            </a:r>
            <a:r>
              <a:rPr lang="ru-RU" dirty="0"/>
              <a:t>» Врубеля і «</a:t>
            </a:r>
            <a:r>
              <a:rPr lang="ru-RU" dirty="0" err="1"/>
              <a:t>львівського</a:t>
            </a:r>
            <a:r>
              <a:rPr lang="ru-RU" dirty="0"/>
              <a:t>» Бойчука — той </a:t>
            </a:r>
            <a:r>
              <a:rPr lang="ru-RU" dirty="0" err="1"/>
              <a:t>сецесійно-фовістичний</a:t>
            </a:r>
            <a:r>
              <a:rPr lang="ru-RU" dirty="0"/>
              <a:t> </a:t>
            </a:r>
            <a:r>
              <a:rPr lang="ru-RU" dirty="0" err="1"/>
              <a:t>струмінь</a:t>
            </a:r>
            <a:r>
              <a:rPr lang="ru-RU" dirty="0"/>
              <a:t> </a:t>
            </a:r>
            <a:r>
              <a:rPr lang="ru-RU" dirty="0" err="1"/>
              <a:t>підживлював</a:t>
            </a:r>
            <a:r>
              <a:rPr lang="ru-RU" dirty="0"/>
              <a:t> і </a:t>
            </a:r>
            <a:r>
              <a:rPr lang="ru-RU" dirty="0" err="1"/>
              <a:t>стимулював</a:t>
            </a:r>
            <a:r>
              <a:rPr lang="ru-RU" dirty="0"/>
              <a:t> </a:t>
            </a:r>
            <a:r>
              <a:rPr lang="ru-RU" dirty="0" err="1"/>
              <a:t>авангардистів</a:t>
            </a:r>
            <a:r>
              <a:rPr lang="ru-RU" dirty="0"/>
              <a:t>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40967"/>
            <a:ext cx="4272136" cy="292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93" y="3573016"/>
            <a:ext cx="2952328" cy="23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9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17</TotalTime>
  <Words>278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Український авангард</vt:lpstr>
      <vt:lpstr>Презентация PowerPoint</vt:lpstr>
      <vt:lpstr>Презентация PowerPoint</vt:lpstr>
      <vt:lpstr>Презентация PowerPoint</vt:lpstr>
      <vt:lpstr>Професор Київського худінституту бандурист Володимир Татлін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Український авангард</dc:title>
  <dc:creator>Лєна</dc:creator>
  <cp:lastModifiedBy>Lenovo</cp:lastModifiedBy>
  <cp:revision>3</cp:revision>
  <dcterms:created xsi:type="dcterms:W3CDTF">2015-04-03T14:12:44Z</dcterms:created>
  <dcterms:modified xsi:type="dcterms:W3CDTF">2015-04-03T14:40:23Z</dcterms:modified>
</cp:coreProperties>
</file>