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847" y="3657124"/>
            <a:ext cx="707429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2236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70059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90621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990599"/>
            <a:ext cx="7010399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3733800"/>
            <a:ext cx="7010399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8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="" xmlns:p14="http://schemas.microsoft.com/office/powerpoint/2010/main" val="5526282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07757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4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25832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59345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28772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86462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50573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863" y="1428736"/>
            <a:ext cx="7078274" cy="3143272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Внутрішня та зовнішня політика П.Скоропадського</a:t>
            </a:r>
            <a:endParaRPr lang="uk-UA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315200" cy="782622"/>
          </a:xfrm>
        </p:spPr>
        <p:txBody>
          <a:bodyPr/>
          <a:lstStyle/>
          <a:p>
            <a:r>
              <a:rPr lang="uk-UA" dirty="0" smtClean="0"/>
              <a:t>Зовнішня політика П. </a:t>
            </a:r>
            <a:r>
              <a:rPr lang="uk-UA" dirty="0" smtClean="0"/>
              <a:t>Скоропадського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4422"/>
            <a:ext cx="7315200" cy="485617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dirty="0" smtClean="0"/>
              <a:t>Одним із головних завдань гетьманського уряду була боротьба за міжнародне визнання Української держави. </a:t>
            </a:r>
            <a:r>
              <a:rPr lang="uk-UA" b="1" u="sng" dirty="0" smtClean="0"/>
              <a:t>Найважливішими напрямками зовнішньої політики були</a:t>
            </a:r>
            <a:r>
              <a:rPr lang="uk-UA" b="1" u="sng" dirty="0" smtClean="0"/>
              <a:t>:</a:t>
            </a:r>
            <a:endParaRPr lang="uk-UA" b="1" u="sng" dirty="0" smtClean="0"/>
          </a:p>
          <a:p>
            <a:r>
              <a:rPr lang="uk-UA" dirty="0" smtClean="0"/>
              <a:t>- союз із Німеччиною, з якою були встановлені дипломатичні відносини</a:t>
            </a:r>
            <a:r>
              <a:rPr lang="uk-UA" dirty="0" smtClean="0"/>
              <a:t>;</a:t>
            </a:r>
            <a:endParaRPr lang="uk-UA" dirty="0" smtClean="0"/>
          </a:p>
          <a:p>
            <a:r>
              <a:rPr lang="uk-UA" dirty="0" smtClean="0"/>
              <a:t>- встановлення дипломатичних відносин з іншими країнами; у період гетьманату Україну визнали 30 країн, </a:t>
            </a:r>
            <a:r>
              <a:rPr lang="en-US" dirty="0" smtClean="0"/>
              <a:t>a 10 </a:t>
            </a:r>
            <a:r>
              <a:rPr lang="uk-UA" dirty="0" smtClean="0"/>
              <a:t>із них мали свої представництва в Києві; Україна мала своїх представників у 23 країнах</a:t>
            </a:r>
            <a:r>
              <a:rPr lang="uk-UA" dirty="0" smtClean="0"/>
              <a:t>;</a:t>
            </a:r>
            <a:endParaRPr lang="uk-UA" dirty="0" smtClean="0"/>
          </a:p>
          <a:p>
            <a:r>
              <a:rPr lang="uk-UA" dirty="0" smtClean="0"/>
              <a:t>- підписання </a:t>
            </a:r>
            <a:r>
              <a:rPr lang="uk-UA" dirty="0" smtClean="0"/>
              <a:t>мирного договору з радянською Росією (12 червня 1918 р</a:t>
            </a:r>
            <a:r>
              <a:rPr lang="uk-UA" dirty="0" smtClean="0"/>
              <a:t>.);</a:t>
            </a:r>
            <a:endParaRPr lang="uk-UA" dirty="0" smtClean="0"/>
          </a:p>
          <a:p>
            <a:r>
              <a:rPr lang="uk-UA" dirty="0" smtClean="0"/>
              <a:t>- дипломатична боротьба з Австро-Угорщиною, що намагалася анексувати (захопити) </a:t>
            </a:r>
            <a:r>
              <a:rPr lang="uk-UA" dirty="0" err="1" smtClean="0"/>
              <a:t>східногалицькі</a:t>
            </a:r>
            <a:r>
              <a:rPr lang="uk-UA" dirty="0" smtClean="0"/>
              <a:t> землі та Холмщину</a:t>
            </a:r>
            <a:r>
              <a:rPr lang="uk-UA" dirty="0" smtClean="0"/>
              <a:t>;</a:t>
            </a:r>
            <a:endParaRPr lang="uk-UA" dirty="0" smtClean="0"/>
          </a:p>
          <a:p>
            <a:r>
              <a:rPr lang="uk-UA" dirty="0" smtClean="0"/>
              <a:t>- було встановлено політичні та економічні відносини з Кримом, Доном, </a:t>
            </a:r>
            <a:r>
              <a:rPr lang="uk-UA" dirty="0" smtClean="0"/>
              <a:t>Кубанню.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1800"/>
            <a:ext cx="7872442" cy="9254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Підсумки</a:t>
            </a:r>
            <a:r>
              <a:rPr lang="ru-RU" dirty="0" smtClean="0"/>
              <a:t> </a:t>
            </a:r>
            <a:r>
              <a:rPr lang="ru-RU" dirty="0" err="1" smtClean="0"/>
              <a:t>перебування</a:t>
            </a:r>
            <a:r>
              <a:rPr lang="ru-RU" dirty="0" smtClean="0"/>
              <a:t> у </a:t>
            </a:r>
            <a:r>
              <a:rPr lang="ru-RU" dirty="0" err="1" smtClean="0"/>
              <a:t>влади</a:t>
            </a:r>
            <a:r>
              <a:rPr lang="ru-RU" dirty="0" smtClean="0"/>
              <a:t> П. </a:t>
            </a:r>
            <a:r>
              <a:rPr lang="ru-RU" dirty="0" err="1" smtClean="0"/>
              <a:t>Скоропадського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5357850" cy="507209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 В</a:t>
            </a:r>
            <a:r>
              <a:rPr lang="uk-UA" dirty="0" smtClean="0"/>
              <a:t> цілому </a:t>
            </a:r>
            <a:r>
              <a:rPr lang="uk-UA" dirty="0" smtClean="0"/>
              <a:t>в Україні вдалося досягти стабілізації економіки, дати могутній імпульс розвитку української культури, досягла успіхів у зовнішній політиці</a:t>
            </a:r>
            <a:r>
              <a:rPr lang="uk-UA" dirty="0" smtClean="0"/>
              <a:t>.</a:t>
            </a:r>
            <a:endParaRPr lang="uk-UA" dirty="0" smtClean="0"/>
          </a:p>
          <a:p>
            <a:r>
              <a:rPr lang="uk-UA" dirty="0" smtClean="0"/>
              <a:t>Однак реставрація дореволюційних порядків на селі, однобічна орієнтація гетьманату на великих землевласників і буржуазію відштовхувати від нього селянство, національну інтелігенцію, робітників. Крім того, опора на німецьку військову адміністрацію не виправдала сподівань П. Скоропадського, тому що Німеччина програвала війну й на її території зріла революція.</a:t>
            </a:r>
            <a:endParaRPr lang="uk-UA" dirty="0"/>
          </a:p>
        </p:txBody>
      </p:sp>
      <p:pic>
        <p:nvPicPr>
          <p:cNvPr id="4" name="Рисунок 3" descr="3tGetman-Pavlo-Skoropadskiy-z-prem---yer-ministrom-F.Lizogubom-ta-ofitserami.-V-tsentri-ad---yutant-O.Sahno-Ustimovich.-Kiyiv-1918-r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001" y="1714488"/>
            <a:ext cx="364583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14грудня 1918 р. </a:t>
            </a:r>
            <a:r>
              <a:rPr lang="ru-RU" dirty="0" smtClean="0"/>
              <a:t>П. </a:t>
            </a:r>
            <a:r>
              <a:rPr lang="ru-RU" dirty="0" err="1" smtClean="0"/>
              <a:t>Скоропадський</a:t>
            </a:r>
            <a:r>
              <a:rPr lang="ru-RU" dirty="0" smtClean="0"/>
              <a:t> </a:t>
            </a:r>
            <a:r>
              <a:rPr lang="ru-RU" dirty="0" err="1" smtClean="0"/>
              <a:t>відрікся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714488"/>
            <a:ext cx="3286148" cy="4465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avlo_Skoropads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643050"/>
            <a:ext cx="3357586" cy="4371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Основні </a:t>
            </a:r>
            <a:r>
              <a:rPr lang="uk-UA" dirty="0" smtClean="0"/>
              <a:t>причини падіння </a:t>
            </a:r>
            <a:r>
              <a:rPr lang="uk-UA" dirty="0" smtClean="0"/>
              <a:t>гетьманату</a:t>
            </a:r>
            <a:r>
              <a:rPr lang="uk-UA" dirty="0" smtClean="0"/>
              <a:t>: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515252" cy="50704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uk-UA" dirty="0" smtClean="0"/>
          </a:p>
          <a:p>
            <a:r>
              <a:rPr lang="uk-UA" dirty="0" smtClean="0"/>
              <a:t>- відсутність численної дієздатної регулярної української армії</a:t>
            </a:r>
            <a:r>
              <a:rPr lang="uk-UA" dirty="0" smtClean="0"/>
              <a:t>;</a:t>
            </a:r>
            <a:endParaRPr lang="uk-UA" dirty="0" smtClean="0"/>
          </a:p>
          <a:p>
            <a:r>
              <a:rPr lang="uk-UA" dirty="0" smtClean="0"/>
              <a:t>- </a:t>
            </a:r>
            <a:r>
              <a:rPr lang="uk-UA" dirty="0" smtClean="0"/>
              <a:t>посилення </a:t>
            </a:r>
            <a:r>
              <a:rPr lang="uk-UA" dirty="0" smtClean="0"/>
              <a:t>впливу в Українській державі російських консервативних кіл</a:t>
            </a:r>
            <a:r>
              <a:rPr lang="uk-UA" dirty="0" smtClean="0"/>
              <a:t>;</a:t>
            </a:r>
            <a:endParaRPr lang="uk-UA" dirty="0" smtClean="0"/>
          </a:p>
          <a:p>
            <a:r>
              <a:rPr lang="uk-UA" dirty="0" smtClean="0"/>
              <a:t>- відновлення в державі поміщицького землеволодіння</a:t>
            </a:r>
            <a:r>
              <a:rPr lang="uk-UA" dirty="0" smtClean="0"/>
              <a:t>;</a:t>
            </a:r>
            <a:endParaRPr lang="uk-UA" dirty="0" smtClean="0"/>
          </a:p>
          <a:p>
            <a:r>
              <a:rPr lang="uk-UA" dirty="0" smtClean="0"/>
              <a:t>- вузька соціальна база гетьманату</a:t>
            </a:r>
            <a:r>
              <a:rPr lang="uk-UA" dirty="0" smtClean="0"/>
              <a:t>;</a:t>
            </a:r>
            <a:endParaRPr lang="uk-UA" dirty="0" smtClean="0"/>
          </a:p>
          <a:p>
            <a:r>
              <a:rPr lang="uk-UA" dirty="0" smtClean="0"/>
              <a:t>- підкорення соціально-економічної політики інтересам панівних верств та окупаційної влади</a:t>
            </a:r>
            <a:r>
              <a:rPr lang="uk-UA" dirty="0" smtClean="0"/>
              <a:t>;</a:t>
            </a:r>
            <a:endParaRPr lang="uk-UA" dirty="0" smtClean="0"/>
          </a:p>
          <a:p>
            <a:r>
              <a:rPr lang="uk-UA" dirty="0" smtClean="0"/>
              <a:t>- скрутне становище трудящих</a:t>
            </a:r>
            <a:r>
              <a:rPr lang="uk-UA" dirty="0" smtClean="0"/>
              <a:t>;</a:t>
            </a:r>
            <a:endParaRPr lang="uk-UA" dirty="0" smtClean="0"/>
          </a:p>
          <a:p>
            <a:r>
              <a:rPr lang="uk-UA" dirty="0" smtClean="0"/>
              <a:t>- наростання </a:t>
            </a:r>
            <a:r>
              <a:rPr lang="uk-UA" dirty="0" smtClean="0"/>
              <a:t>напруженості у суспільстві та формування організованої опозиції</a:t>
            </a:r>
            <a:r>
              <a:rPr lang="uk-UA" dirty="0" smtClean="0"/>
              <a:t>;</a:t>
            </a:r>
            <a:endParaRPr lang="uk-UA" dirty="0" smtClean="0"/>
          </a:p>
          <a:p>
            <a:r>
              <a:rPr lang="uk-UA" dirty="0" smtClean="0"/>
              <a:t>- поразка Німеччини та її союзників у Першій світовій війні</a:t>
            </a: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1800"/>
            <a:ext cx="7872442" cy="1068374"/>
          </a:xfrm>
        </p:spPr>
        <p:txBody>
          <a:bodyPr>
            <a:noAutofit/>
          </a:bodyPr>
          <a:lstStyle/>
          <a:p>
            <a:pPr algn="ctr"/>
            <a:r>
              <a:rPr lang="uk-UA" sz="3600" b="1" u="sng" dirty="0" smtClean="0"/>
              <a:t>Проголошення </a:t>
            </a:r>
            <a:r>
              <a:rPr lang="uk-UA" sz="3600" b="1" u="sng" dirty="0" smtClean="0"/>
              <a:t>гетьманату П. Скоропадського.</a:t>
            </a:r>
            <a:endParaRPr lang="uk-UA" sz="36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736"/>
            <a:ext cx="7315200" cy="421484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Повернення </a:t>
            </a:r>
            <a:r>
              <a:rPr lang="uk-UA" dirty="0" smtClean="0"/>
              <a:t>Української Центральної Ради у супроводі німецьких і австро-угорських військ населення сприйняло по-різному: переважно вороже або байдуже, оскільки значними були її прорахунки й хиби. Після вступу німецьких і австро-угорських військ в Україну влада УЦР ставала все більш обмеженою, формальною. В останні дні свого існування УЦР ухвалила проект Конституції УНР, обрала Президентом УНР М. Грушевського. Однак відсутність ефективно працюючого адміністративного апарату, широкої народної підтримки і деякі інші фактори призвели до занепаду Української Центральної Ради.</a:t>
            </a: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4857784" cy="5929354"/>
          </a:xfrm>
        </p:spPr>
        <p:txBody>
          <a:bodyPr>
            <a:normAutofit/>
          </a:bodyPr>
          <a:lstStyle/>
          <a:p>
            <a:r>
              <a:rPr lang="uk-UA" b="1" u="sng" dirty="0" smtClean="0"/>
              <a:t>29квітня 1918 р. </a:t>
            </a:r>
            <a:r>
              <a:rPr lang="uk-UA" dirty="0" smtClean="0"/>
              <a:t>за погодженням з німецькою військовою адміністрацією Українська Центральна Рада була скинута, і гетьманом України на Всеукраїнському землеробському конгресі в Києві (майже 8 тис. делегатів) був проголошений генерал Павло Скоропадський. Замість Української Народної Республіки був проголошений гетьманат за назвою «Українська держава».</a:t>
            </a:r>
            <a:endParaRPr lang="uk-UA" dirty="0"/>
          </a:p>
        </p:txBody>
      </p:sp>
      <p:pic>
        <p:nvPicPr>
          <p:cNvPr id="4" name="Рисунок 3" descr="Skoropadsky_-_before_19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714356"/>
            <a:ext cx="3286148" cy="4143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0694" y="4929198"/>
            <a:ext cx="335758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 smtClean="0"/>
              <a:t>П.Скоропадський</a:t>
            </a:r>
            <a:endParaRPr lang="uk-UA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943880" cy="1243034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   Причини гетьманського перевороту: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6500858" cy="5357850"/>
          </a:xfrm>
        </p:spPr>
        <p:txBody>
          <a:bodyPr>
            <a:normAutofit fontScale="70000" lnSpcReduction="20000"/>
          </a:bodyPr>
          <a:lstStyle/>
          <a:p>
            <a:endParaRPr lang="uk-UA" dirty="0" smtClean="0"/>
          </a:p>
          <a:p>
            <a:r>
              <a:rPr lang="uk-UA" sz="2800" b="1" dirty="0" smtClean="0"/>
              <a:t>- криза соціальної політики УЦР і неприйнятність цієї політики поміщиками і промисловцями</a:t>
            </a:r>
            <a:r>
              <a:rPr lang="uk-UA" sz="2800" b="1" dirty="0" smtClean="0"/>
              <a:t>;</a:t>
            </a:r>
          </a:p>
          <a:p>
            <a:endParaRPr lang="uk-UA" sz="2800" b="1" dirty="0" smtClean="0"/>
          </a:p>
          <a:p>
            <a:r>
              <a:rPr lang="uk-UA" sz="2800" b="1" dirty="0" smtClean="0"/>
              <a:t>- втрата авторитету УЦР серед широких </a:t>
            </a:r>
            <a:r>
              <a:rPr lang="uk-UA" sz="2800" b="1" dirty="0" smtClean="0"/>
              <a:t>       верств </a:t>
            </a:r>
            <a:r>
              <a:rPr lang="uk-UA" sz="2800" b="1" dirty="0" smtClean="0"/>
              <a:t>населення в умовах окупації;</a:t>
            </a:r>
          </a:p>
          <a:p>
            <a:pPr>
              <a:buNone/>
            </a:pPr>
            <a:endParaRPr lang="uk-UA" sz="2800" b="1" dirty="0" smtClean="0"/>
          </a:p>
          <a:p>
            <a:r>
              <a:rPr lang="uk-UA" sz="2800" b="1" dirty="0" err="1" smtClean="0"/>
              <a:t>-ослаблення</a:t>
            </a:r>
            <a:r>
              <a:rPr lang="uk-UA" sz="2800" b="1" dirty="0" smtClean="0"/>
              <a:t> УЦР розбіжностями між українськими партіями в самій  </a:t>
            </a:r>
            <a:r>
              <a:rPr lang="uk-UA" sz="2800" b="1" dirty="0" smtClean="0"/>
              <a:t>           Центральній </a:t>
            </a:r>
            <a:r>
              <a:rPr lang="uk-UA" sz="2800" b="1" dirty="0" smtClean="0"/>
              <a:t>Раді;</a:t>
            </a:r>
          </a:p>
          <a:p>
            <a:endParaRPr lang="uk-UA" sz="2800" b="1" dirty="0" smtClean="0"/>
          </a:p>
          <a:p>
            <a:r>
              <a:rPr lang="uk-UA" sz="2800" b="1" dirty="0" smtClean="0"/>
              <a:t>- зацікавленість окупаційної адміністрації у владі, спроможній виконати зобов'язання щодо постачання продовольства Німеччині та Австро-Угорщині.</a:t>
            </a:r>
            <a:endParaRPr lang="uk-UA" sz="2800" b="1" dirty="0"/>
          </a:p>
        </p:txBody>
      </p:sp>
      <p:pic>
        <p:nvPicPr>
          <p:cNvPr id="4" name="Рисунок 3" descr="12746005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000240"/>
            <a:ext cx="2745293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7166"/>
            <a:ext cx="7600952" cy="3071834"/>
          </a:xfrm>
        </p:spPr>
        <p:txBody>
          <a:bodyPr>
            <a:normAutofit/>
          </a:bodyPr>
          <a:lstStyle/>
          <a:p>
            <a:r>
              <a:rPr lang="ru-RU" dirty="0" smtClean="0"/>
              <a:t>Нова держава </a:t>
            </a:r>
            <a:r>
              <a:rPr lang="ru-RU" dirty="0" err="1" smtClean="0"/>
              <a:t>ґрунтувалася</a:t>
            </a:r>
            <a:r>
              <a:rPr lang="ru-RU" dirty="0" smtClean="0"/>
              <a:t> як на </a:t>
            </a:r>
            <a:r>
              <a:rPr lang="ru-RU" dirty="0" err="1" smtClean="0"/>
              <a:t>республіканських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монархічних</a:t>
            </a:r>
            <a:r>
              <a:rPr lang="ru-RU" dirty="0" smtClean="0"/>
              <a:t> засадах.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«Законами...», </a:t>
            </a:r>
            <a:r>
              <a:rPr lang="ru-RU" dirty="0" err="1" smtClean="0"/>
              <a:t>уся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законодавча</a:t>
            </a:r>
            <a:r>
              <a:rPr lang="ru-RU" dirty="0" smtClean="0"/>
              <a:t>, </a:t>
            </a:r>
            <a:r>
              <a:rPr lang="ru-RU" dirty="0" err="1" smtClean="0"/>
              <a:t>зосереджувалася</a:t>
            </a:r>
            <a:r>
              <a:rPr lang="ru-RU" dirty="0" smtClean="0"/>
              <a:t> у руках </a:t>
            </a:r>
            <a:r>
              <a:rPr lang="ru-RU" dirty="0" err="1" smtClean="0"/>
              <a:t>гетьмана</a:t>
            </a:r>
            <a:r>
              <a:rPr lang="ru-RU" dirty="0" smtClean="0"/>
              <a:t>. </a:t>
            </a:r>
            <a:r>
              <a:rPr lang="ru-RU" dirty="0" err="1" smtClean="0"/>
              <a:t>Гетьман</a:t>
            </a:r>
            <a:r>
              <a:rPr lang="ru-RU" dirty="0" smtClean="0"/>
              <a:t> </a:t>
            </a:r>
            <a:r>
              <a:rPr lang="ru-RU" dirty="0" err="1" smtClean="0"/>
              <a:t>призначав</a:t>
            </a:r>
            <a:r>
              <a:rPr lang="ru-RU" dirty="0" smtClean="0"/>
              <a:t> </a:t>
            </a:r>
            <a:r>
              <a:rPr lang="ru-RU" dirty="0" err="1" smtClean="0"/>
              <a:t>отамана</a:t>
            </a:r>
            <a:r>
              <a:rPr lang="ru-RU" dirty="0" smtClean="0"/>
              <a:t> (голову) Ради </a:t>
            </a:r>
            <a:r>
              <a:rPr lang="ru-RU" dirty="0" err="1" smtClean="0"/>
              <a:t>міністрів</a:t>
            </a:r>
            <a:r>
              <a:rPr lang="ru-RU" dirty="0" smtClean="0"/>
              <a:t>, </a:t>
            </a:r>
            <a:r>
              <a:rPr lang="ru-RU" dirty="0" err="1" smtClean="0"/>
              <a:t>затверджував</a:t>
            </a:r>
            <a:r>
              <a:rPr lang="ru-RU" dirty="0" smtClean="0"/>
              <a:t> склад </a:t>
            </a:r>
            <a:r>
              <a:rPr lang="ru-RU" dirty="0" err="1" smtClean="0"/>
              <a:t>кабінету.За</a:t>
            </a:r>
            <a:r>
              <a:rPr lang="ru-RU" dirty="0" smtClean="0"/>
              <a:t> </a:t>
            </a:r>
            <a:r>
              <a:rPr lang="ru-RU" dirty="0" smtClean="0"/>
              <a:t>формою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диктаторська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атрибутами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, за </a:t>
            </a:r>
            <a:r>
              <a:rPr lang="ru-RU" dirty="0" err="1" smtClean="0"/>
              <a:t>політичною</a:t>
            </a:r>
            <a:r>
              <a:rPr lang="ru-RU" dirty="0" smtClean="0"/>
              <a:t> </a:t>
            </a:r>
            <a:r>
              <a:rPr lang="ru-RU" dirty="0" err="1" smtClean="0"/>
              <a:t>суттю</a:t>
            </a:r>
            <a:r>
              <a:rPr lang="ru-RU" dirty="0" smtClean="0"/>
              <a:t> - </a:t>
            </a:r>
            <a:r>
              <a:rPr lang="ru-RU" dirty="0" err="1" smtClean="0"/>
              <a:t>авторитарний</a:t>
            </a:r>
            <a:r>
              <a:rPr lang="ru-RU" dirty="0" smtClean="0"/>
              <a:t> режим.</a:t>
            </a:r>
            <a:endParaRPr lang="uk-UA" dirty="0"/>
          </a:p>
        </p:txBody>
      </p:sp>
      <p:pic>
        <p:nvPicPr>
          <p:cNvPr id="4" name="Рисунок 3" descr="Gerb-Ukrayinskoyi-Derzha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429000"/>
            <a:ext cx="3810000" cy="3014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996936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  Внутрішня політика: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00174"/>
            <a:ext cx="7315200" cy="4570426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налагоджений</a:t>
            </a:r>
            <a:r>
              <a:rPr lang="ru-RU" dirty="0" smtClean="0"/>
              <a:t> </a:t>
            </a:r>
            <a:r>
              <a:rPr lang="ru-RU" dirty="0" err="1" smtClean="0"/>
              <a:t>дієздатний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адміністративний</a:t>
            </a:r>
            <a:r>
              <a:rPr lang="ru-RU" dirty="0" smtClean="0"/>
              <a:t> </a:t>
            </a:r>
            <a:r>
              <a:rPr lang="ru-RU" dirty="0" smtClean="0"/>
              <a:t>аппарат;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 smtClean="0"/>
              <a:t>промисловості було ліквідовано робочий контроль на виробництві, заборонялися страйки, скасовувався 8-годиний робочий день і встановлювався </a:t>
            </a:r>
            <a:r>
              <a:rPr lang="uk-UA" dirty="0" smtClean="0"/>
              <a:t>12-годиний;</a:t>
            </a:r>
          </a:p>
          <a:p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 smtClean="0"/>
              <a:t>до головного </a:t>
            </a:r>
            <a:r>
              <a:rPr lang="ru-RU" dirty="0" err="1" smtClean="0"/>
              <a:t>пріоритету</a:t>
            </a:r>
            <a:r>
              <a:rPr lang="ru-RU" dirty="0" smtClean="0"/>
              <a:t> у </a:t>
            </a:r>
            <a:r>
              <a:rPr lang="ru-RU" dirty="0" err="1" smtClean="0"/>
              <a:t>внутрішній</a:t>
            </a:r>
            <a:r>
              <a:rPr lang="ru-RU" dirty="0" smtClean="0"/>
              <a:t> </a:t>
            </a:r>
            <a:r>
              <a:rPr lang="ru-RU" dirty="0" err="1" smtClean="0"/>
              <a:t>політиці</a:t>
            </a:r>
            <a:r>
              <a:rPr lang="ru-RU" dirty="0" smtClean="0"/>
              <a:t> - земельного </a:t>
            </a:r>
            <a:r>
              <a:rPr lang="ru-RU" dirty="0" err="1" smtClean="0"/>
              <a:t>питання</a:t>
            </a:r>
            <a:r>
              <a:rPr lang="ru-RU" dirty="0" smtClean="0"/>
              <a:t> - у </a:t>
            </a:r>
            <a:r>
              <a:rPr lang="ru-RU" dirty="0" err="1" smtClean="0"/>
              <a:t>липні</a:t>
            </a:r>
            <a:r>
              <a:rPr lang="ru-RU" dirty="0" smtClean="0"/>
              <a:t> 1918 р.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розроблений</a:t>
            </a:r>
            <a:r>
              <a:rPr lang="ru-RU" dirty="0" smtClean="0"/>
              <a:t> «Проект </a:t>
            </a:r>
            <a:r>
              <a:rPr lang="ru-RU" dirty="0" err="1" smtClean="0"/>
              <a:t>загальних</a:t>
            </a:r>
            <a:r>
              <a:rPr lang="ru-RU" dirty="0" smtClean="0"/>
              <a:t> основ </a:t>
            </a:r>
            <a:r>
              <a:rPr lang="ru-RU" dirty="0" err="1" smtClean="0"/>
              <a:t>земельної</a:t>
            </a:r>
            <a:r>
              <a:rPr lang="ru-RU" dirty="0" smtClean="0"/>
              <a:t> </a:t>
            </a:r>
            <a:r>
              <a:rPr lang="ru-RU" dirty="0" err="1" smtClean="0"/>
              <a:t>реформи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викликав</a:t>
            </a:r>
            <a:r>
              <a:rPr lang="ru-RU" dirty="0" smtClean="0"/>
              <a:t> </a:t>
            </a:r>
            <a:r>
              <a:rPr lang="ru-RU" dirty="0" err="1" smtClean="0"/>
              <a:t>різкий</a:t>
            </a:r>
            <a:r>
              <a:rPr lang="ru-RU" dirty="0" smtClean="0"/>
              <a:t> протест </a:t>
            </a:r>
            <a:r>
              <a:rPr lang="ru-RU" dirty="0" err="1" smtClean="0"/>
              <a:t>більшості</a:t>
            </a:r>
            <a:r>
              <a:rPr lang="ru-RU" dirty="0" smtClean="0"/>
              <a:t> селян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невдоволення</a:t>
            </a:r>
            <a:r>
              <a:rPr lang="ru-RU" dirty="0" smtClean="0"/>
              <a:t> великих </a:t>
            </a:r>
            <a:r>
              <a:rPr lang="ru-RU" dirty="0" err="1" smtClean="0"/>
              <a:t>землевласників</a:t>
            </a:r>
            <a:r>
              <a:rPr lang="ru-RU" dirty="0" smtClean="0"/>
              <a:t>. У </a:t>
            </a:r>
            <a:r>
              <a:rPr lang="ru-RU" dirty="0" err="1" smtClean="0"/>
              <a:t>цілому</a:t>
            </a:r>
            <a:r>
              <a:rPr lang="ru-RU" dirty="0" smtClean="0"/>
              <a:t> ж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констатувати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в </a:t>
            </a:r>
            <a:r>
              <a:rPr lang="ru-RU" dirty="0" err="1" smtClean="0"/>
              <a:t>державі</a:t>
            </a:r>
            <a:r>
              <a:rPr lang="ru-RU" dirty="0" smtClean="0"/>
              <a:t> </a:t>
            </a:r>
            <a:r>
              <a:rPr lang="ru-RU" dirty="0" err="1" smtClean="0"/>
              <a:t>поміщицького</a:t>
            </a:r>
            <a:r>
              <a:rPr lang="ru-RU" dirty="0" smtClean="0"/>
              <a:t> </a:t>
            </a:r>
            <a:r>
              <a:rPr lang="ru-RU" dirty="0" err="1" smtClean="0"/>
              <a:t>землеволодіння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711184"/>
          </a:xfrm>
        </p:spPr>
        <p:txBody>
          <a:bodyPr/>
          <a:lstStyle/>
          <a:p>
            <a:r>
              <a:rPr lang="uk-UA" dirty="0" smtClean="0"/>
              <a:t>          </a:t>
            </a:r>
            <a:r>
              <a:rPr lang="uk-UA" sz="4000" dirty="0" smtClean="0"/>
              <a:t>Внутрішня політика: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4929222" cy="499905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гетьманом </a:t>
            </a:r>
            <a:r>
              <a:rPr lang="uk-UA" dirty="0" smtClean="0"/>
              <a:t>Павлом Скоропадським була здійснена спроба створення національної армії, чисельність якої повинна була перевищити 300 тис. осіб. Гетьман прагнув також відродити козацтво в Україні</a:t>
            </a:r>
            <a:r>
              <a:rPr lang="uk-UA" dirty="0" smtClean="0"/>
              <a:t>.</a:t>
            </a:r>
            <a:endParaRPr lang="uk-UA" dirty="0" smtClean="0"/>
          </a:p>
          <a:p>
            <a:r>
              <a:rPr lang="uk-UA" dirty="0" smtClean="0"/>
              <a:t>в</a:t>
            </a:r>
            <a:r>
              <a:rPr lang="uk-UA" dirty="0" smtClean="0"/>
              <a:t> </a:t>
            </a:r>
            <a:r>
              <a:rPr lang="uk-UA" dirty="0" smtClean="0"/>
              <a:t>Український державі була реформована банківська мережа, </a:t>
            </a:r>
            <a:r>
              <a:rPr lang="uk-UA" dirty="0" smtClean="0"/>
              <a:t>вжиті </a:t>
            </a:r>
            <a:r>
              <a:rPr lang="uk-UA" dirty="0" smtClean="0"/>
              <a:t>заходи для становлення української грошової системи</a:t>
            </a:r>
            <a:r>
              <a:rPr lang="uk-UA" dirty="0" smtClean="0"/>
              <a:t>.</a:t>
            </a:r>
            <a:endParaRPr lang="uk-UA" dirty="0" smtClean="0"/>
          </a:p>
          <a:p>
            <a:r>
              <a:rPr lang="uk-UA" dirty="0" smtClean="0"/>
              <a:t>при </a:t>
            </a:r>
            <a:r>
              <a:rPr lang="uk-UA" dirty="0" smtClean="0"/>
              <a:t>гетьманаті були обмежені демократичні права і свободи. Проводилася політика переслідувань більшовиків, представників інших лівих </a:t>
            </a:r>
            <a:r>
              <a:rPr lang="uk-UA" dirty="0" smtClean="0"/>
              <a:t>партій. </a:t>
            </a:r>
            <a:r>
              <a:rPr lang="uk-UA" dirty="0" smtClean="0"/>
              <a:t>Під жорстку цензуру потрапили газети, заборонялося проведення зборів, мітингів, маніфестацій.</a:t>
            </a:r>
            <a:endParaRPr lang="uk-UA" dirty="0"/>
          </a:p>
        </p:txBody>
      </p:sp>
      <p:pic>
        <p:nvPicPr>
          <p:cNvPr id="4" name="Рисунок 3" descr="1000-griv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42907">
            <a:off x="5020650" y="2019507"/>
            <a:ext cx="3645452" cy="22405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92549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</a:t>
            </a:r>
            <a:r>
              <a:rPr lang="uk-UA" b="1" dirty="0" smtClean="0"/>
              <a:t>Національно-культурна </a:t>
            </a:r>
            <a:r>
              <a:rPr lang="uk-UA" b="1" dirty="0" smtClean="0"/>
              <a:t>політика П. </a:t>
            </a:r>
            <a:r>
              <a:rPr lang="uk-UA" b="1" dirty="0" smtClean="0"/>
              <a:t>Скоропадського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357298"/>
            <a:ext cx="7315200" cy="47133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3000" b="1" dirty="0" smtClean="0"/>
              <a:t>Новою владою були здійснені спроби українізації державного апарату і системи освіти</a:t>
            </a:r>
            <a:r>
              <a:rPr lang="uk-UA" sz="3000" b="1" dirty="0" smtClean="0"/>
              <a:t>:</a:t>
            </a:r>
            <a:endParaRPr lang="uk-UA" sz="1500" b="1" dirty="0" smtClean="0"/>
          </a:p>
          <a:p>
            <a:r>
              <a:rPr lang="uk-UA" sz="2500" dirty="0" smtClean="0"/>
              <a:t>- </a:t>
            </a:r>
            <a:r>
              <a:rPr lang="uk-UA" sz="2500" dirty="0" smtClean="0"/>
              <a:t>поряд із російськими гімназіями утворювалися українські, яких восени 1918 р. нараховувалося 150</a:t>
            </a:r>
            <a:r>
              <a:rPr lang="uk-UA" sz="2500" dirty="0" smtClean="0"/>
              <a:t>;</a:t>
            </a:r>
            <a:endParaRPr lang="uk-UA" sz="2500" dirty="0" smtClean="0"/>
          </a:p>
          <a:p>
            <a:r>
              <a:rPr lang="uk-UA" sz="2500" dirty="0" smtClean="0"/>
              <a:t>- був прийнятий закон про обов'язкове вивчення української мови і літератури, історії та географії України</a:t>
            </a:r>
            <a:r>
              <a:rPr lang="uk-UA" sz="2500" dirty="0" smtClean="0"/>
              <a:t>;</a:t>
            </a:r>
            <a:endParaRPr lang="uk-UA" sz="2500" dirty="0" smtClean="0"/>
          </a:p>
          <a:p>
            <a:r>
              <a:rPr lang="uk-UA" sz="2500" dirty="0" smtClean="0"/>
              <a:t>- відкрилися нові українські університети, перші з який - у Києві і Кам'янець-Подільському</a:t>
            </a:r>
            <a:r>
              <a:rPr lang="uk-UA" sz="2500" dirty="0" smtClean="0"/>
              <a:t>;</a:t>
            </a:r>
            <a:endParaRPr lang="uk-UA" sz="2500" dirty="0" smtClean="0"/>
          </a:p>
          <a:p>
            <a:r>
              <a:rPr lang="uk-UA" sz="2500" dirty="0" smtClean="0"/>
              <a:t>- у російськомовних університетах - Київському, Харківському, Одеському почали працювати кафедри української мови, літератури, історії та права.</a:t>
            </a:r>
            <a:endParaRPr lang="uk-UA" sz="25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2211382"/>
          </a:xfrm>
        </p:spPr>
        <p:txBody>
          <a:bodyPr>
            <a:noAutofit/>
          </a:bodyPr>
          <a:lstStyle/>
          <a:p>
            <a:r>
              <a:rPr lang="ru-RU" sz="2400" b="1" u="sng" dirty="0" smtClean="0"/>
              <a:t>24 листопада 1918 р.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відкрита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Академія</a:t>
            </a:r>
            <a:r>
              <a:rPr lang="ru-RU" sz="2400" dirty="0" smtClean="0"/>
              <a:t> наук, першими </a:t>
            </a:r>
            <a:r>
              <a:rPr lang="ru-RU" sz="2400" dirty="0" err="1" smtClean="0"/>
              <a:t>академіками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стали </a:t>
            </a:r>
            <a:r>
              <a:rPr lang="ru-RU" sz="2400" dirty="0" err="1" smtClean="0"/>
              <a:t>відомі</a:t>
            </a:r>
            <a:r>
              <a:rPr lang="ru-RU" sz="2400" dirty="0" smtClean="0"/>
              <a:t> </a:t>
            </a:r>
            <a:r>
              <a:rPr lang="ru-RU" sz="2400" dirty="0" err="1" smtClean="0"/>
              <a:t>вчені</a:t>
            </a:r>
            <a:r>
              <a:rPr lang="ru-RU" sz="2400" dirty="0" smtClean="0"/>
              <a:t> Д. </a:t>
            </a:r>
            <a:r>
              <a:rPr lang="ru-RU" sz="2400" dirty="0" err="1" smtClean="0"/>
              <a:t>Багалій</a:t>
            </a:r>
            <a:r>
              <a:rPr lang="ru-RU" sz="2400" dirty="0" smtClean="0"/>
              <a:t>, А. </a:t>
            </a:r>
            <a:r>
              <a:rPr lang="ru-RU" sz="2400" dirty="0" err="1" smtClean="0"/>
              <a:t>Кримський</a:t>
            </a:r>
            <a:r>
              <a:rPr lang="ru-RU" sz="2400" dirty="0" smtClean="0"/>
              <a:t>, В. </a:t>
            </a:r>
            <a:r>
              <a:rPr lang="ru-RU" sz="2400" dirty="0" err="1" smtClean="0"/>
              <a:t>Вернадський</a:t>
            </a:r>
            <a:r>
              <a:rPr lang="ru-RU" sz="2400" dirty="0" smtClean="0"/>
              <a:t>, В. </a:t>
            </a:r>
            <a:r>
              <a:rPr lang="ru-RU" sz="2400" dirty="0" err="1" smtClean="0"/>
              <a:t>Косинський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 Президентом УАН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обраний</a:t>
            </a:r>
            <a:r>
              <a:rPr lang="ru-RU" sz="2400" dirty="0" smtClean="0"/>
              <a:t> В. </a:t>
            </a:r>
            <a:r>
              <a:rPr lang="ru-RU" sz="2400" dirty="0" err="1" smtClean="0"/>
              <a:t>Вернадський</a:t>
            </a:r>
            <a:r>
              <a:rPr lang="ru-RU" sz="2400" dirty="0" smtClean="0"/>
              <a:t>. </a:t>
            </a:r>
            <a:endParaRPr lang="uk-UA" sz="2400" dirty="0"/>
          </a:p>
        </p:txBody>
      </p:sp>
      <p:pic>
        <p:nvPicPr>
          <p:cNvPr id="4" name="Рисунок 3" descr="1414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406" y="2714620"/>
            <a:ext cx="308437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857496"/>
            <a:ext cx="2600330" cy="3335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6380" y="5929330"/>
            <a:ext cx="292895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 smtClean="0"/>
              <a:t>В.Вернадський</a:t>
            </a:r>
            <a:endParaRPr lang="uk-UA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7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40</TotalTime>
  <Words>833</Words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Тема7</vt:lpstr>
      <vt:lpstr>Внутрішня та зовнішня політика П.Скоропадського</vt:lpstr>
      <vt:lpstr>Проголошення гетьманату П. Скоропадського.</vt:lpstr>
      <vt:lpstr>Слайд 3</vt:lpstr>
      <vt:lpstr>   Причини гетьманського перевороту: </vt:lpstr>
      <vt:lpstr>Слайд 5</vt:lpstr>
      <vt:lpstr>  Внутрішня політика:</vt:lpstr>
      <vt:lpstr>          Внутрішня політика:</vt:lpstr>
      <vt:lpstr> Національно-культурна політика П. Скоропадського</vt:lpstr>
      <vt:lpstr>24 листопада 1918 р. була відкрита Українська Академія наук, першими академіками якої стали відомі вчені Д. Багалій, А. Кримський, В. Вернадський, В. Косинський та ін. Президентом УАН був обраний В. Вернадський. </vt:lpstr>
      <vt:lpstr>Зовнішня політика П. Скоропадського</vt:lpstr>
      <vt:lpstr>Підсумки перебування у влади П. Скоропадського</vt:lpstr>
      <vt:lpstr>14грудня 1918 р. П. Скоропадський відрікся від влади.</vt:lpstr>
      <vt:lpstr>Основні причини падіння гетьманату: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Внутрішня та зовнішня політика П.Скоропадського</dc:title>
  <dc:creator>Администратор</dc:creator>
  <cp:lastModifiedBy>DNA7 X86</cp:lastModifiedBy>
  <cp:revision>10</cp:revision>
  <dcterms:created xsi:type="dcterms:W3CDTF">2014-01-27T16:27:38Z</dcterms:created>
  <dcterms:modified xsi:type="dcterms:W3CDTF">2014-01-27T17:13:06Z</dcterms:modified>
</cp:coreProperties>
</file>