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462" autoAdjust="0"/>
  </p:normalViewPr>
  <p:slideViewPr>
    <p:cSldViewPr>
      <p:cViewPr>
        <p:scale>
          <a:sx n="95" d="100"/>
          <a:sy n="95" d="100"/>
        </p:scale>
        <p:origin x="-8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EAFC25-65E0-4C10-B892-FD35F93C377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2B0A68-5A03-40D2-BCD5-D54096D52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b="1" dirty="0" err="1"/>
              <a:t>Вплив</a:t>
            </a:r>
            <a:r>
              <a:rPr lang="ru-RU" b="1" dirty="0"/>
              <a:t> </a:t>
            </a:r>
            <a:r>
              <a:rPr lang="ru-RU" b="1" dirty="0" err="1"/>
              <a:t>господарської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на </a:t>
            </a:r>
            <a:r>
              <a:rPr lang="ru-RU" b="1" dirty="0" err="1"/>
              <a:t>ґрунт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3571876"/>
            <a:ext cx="2843210" cy="1752600"/>
          </a:xfrm>
        </p:spPr>
        <p:txBody>
          <a:bodyPr>
            <a:normAutofit/>
          </a:bodyPr>
          <a:lstStyle/>
          <a:p>
            <a:pPr algn="l"/>
            <a:r>
              <a:rPr lang="uk-UA" sz="2000" dirty="0"/>
              <a:t>у</a:t>
            </a:r>
            <a:r>
              <a:rPr lang="uk-UA" sz="2000" dirty="0" smtClean="0"/>
              <a:t>чениці 11-а класу</a:t>
            </a:r>
          </a:p>
          <a:p>
            <a:pPr algn="l"/>
            <a:r>
              <a:rPr lang="uk-UA" sz="2000" dirty="0" smtClean="0"/>
              <a:t>КЗО ДСЗШ №147</a:t>
            </a:r>
          </a:p>
          <a:p>
            <a:pPr algn="l"/>
            <a:r>
              <a:rPr lang="uk-UA" sz="2000" dirty="0" smtClean="0"/>
              <a:t>ім. В. Чорновола</a:t>
            </a:r>
          </a:p>
          <a:p>
            <a:pPr algn="l"/>
            <a:r>
              <a:rPr lang="uk-UA" sz="2000" dirty="0" smtClean="0"/>
              <a:t>Іващенко Ірини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Ґрунт</a:t>
            </a:r>
            <a:r>
              <a:rPr lang="ru-RU" sz="2000" dirty="0" smtClean="0"/>
              <a:t> - система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стійка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вода,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протидіяти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забрудненню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ґрунт</a:t>
            </a:r>
            <a:r>
              <a:rPr lang="ru-RU" sz="2000" dirty="0" smtClean="0"/>
              <a:t> </a:t>
            </a:r>
            <a:r>
              <a:rPr lang="ru-RU" sz="2000" dirty="0" err="1" smtClean="0"/>
              <a:t>довше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вода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залишається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забрудненому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Основою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фонова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ґрунтах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регіону</a:t>
            </a:r>
            <a:r>
              <a:rPr lang="ru-RU" sz="2000" dirty="0" smtClean="0"/>
              <a:t> – </a:t>
            </a:r>
            <a:r>
              <a:rPr lang="ru-RU" sz="2000" dirty="0" err="1" smtClean="0"/>
              <a:t>геохімічний</a:t>
            </a:r>
            <a:r>
              <a:rPr lang="ru-RU" sz="2000" dirty="0" smtClean="0"/>
              <a:t> фон.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Ґрунт</a:t>
            </a:r>
            <a:endParaRPr lang="ru-RU" dirty="0"/>
          </a:p>
        </p:txBody>
      </p:sp>
      <p:pic>
        <p:nvPicPr>
          <p:cNvPr id="4" name="Picture 4" descr="http://cembet.ru/user/images/10362/ad_10650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8225" y="3965854"/>
            <a:ext cx="3125411" cy="2320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Сучасний</a:t>
            </a:r>
            <a:r>
              <a:rPr lang="ru-RU" sz="2000" dirty="0" smtClean="0"/>
              <a:t> стан </a:t>
            </a:r>
            <a:r>
              <a:rPr lang="ru-RU" sz="2000" dirty="0" err="1" smtClean="0"/>
              <a:t>ґрунтового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– антропогенного фактора. </a:t>
            </a:r>
            <a:r>
              <a:rPr lang="ru-RU" sz="2000" dirty="0" err="1" smtClean="0"/>
              <a:t>Щорічно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ґрунти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вітру</a:t>
            </a:r>
            <a:r>
              <a:rPr lang="ru-RU" sz="2000" dirty="0" smtClean="0"/>
              <a:t>, </a:t>
            </a:r>
            <a:r>
              <a:rPr lang="ru-RU" sz="2000" dirty="0" err="1" smtClean="0"/>
              <a:t>дощу</a:t>
            </a:r>
            <a:r>
              <a:rPr lang="ru-RU" sz="2000" dirty="0" smtClean="0"/>
              <a:t>,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будівництва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доріг</a:t>
            </a:r>
            <a:r>
              <a:rPr lang="ru-RU" sz="2000" dirty="0" smtClean="0"/>
              <a:t>, </a:t>
            </a:r>
            <a:r>
              <a:rPr lang="ru-RU" sz="2000" dirty="0" err="1" smtClean="0"/>
              <a:t>кар’єрів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шахт у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втрачається</a:t>
            </a:r>
            <a:r>
              <a:rPr lang="ru-RU" sz="2000" dirty="0" smtClean="0"/>
              <a:t> 5-7 млн. га </a:t>
            </a:r>
            <a:r>
              <a:rPr lang="ru-RU" sz="2000" dirty="0" err="1" smtClean="0"/>
              <a:t>родючих</a:t>
            </a:r>
            <a:r>
              <a:rPr lang="ru-RU" sz="2000" dirty="0" smtClean="0"/>
              <a:t> земель.</a:t>
            </a:r>
          </a:p>
          <a:p>
            <a:r>
              <a:rPr lang="ru-RU" sz="2000" dirty="0" smtClean="0"/>
              <a:t>Разом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врожаєм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забирає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ґрунту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мінеральних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</a:t>
            </a:r>
            <a:r>
              <a:rPr lang="ru-RU" sz="2000" dirty="0" smtClean="0"/>
              <a:t>, </a:t>
            </a:r>
            <a:r>
              <a:rPr lang="ru-RU" sz="2000" dirty="0" err="1" smtClean="0"/>
              <a:t>збіднює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 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ґрунт</a:t>
            </a:r>
            <a:endParaRPr lang="ru-RU" sz="2800" dirty="0"/>
          </a:p>
        </p:txBody>
      </p:sp>
      <p:pic>
        <p:nvPicPr>
          <p:cNvPr id="4098" name="Picture 2" descr="http://www.oilexp.ru/wp-content/uploads/2009/01/zasu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000504"/>
            <a:ext cx="3189925" cy="2056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i="1" dirty="0" err="1" smtClean="0"/>
              <a:t>Хімізація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сільського</a:t>
            </a:r>
            <a:r>
              <a:rPr lang="ru-RU" sz="1800" dirty="0" smtClean="0"/>
              <a:t> </a:t>
            </a:r>
            <a:r>
              <a:rPr lang="ru-RU" sz="1800" dirty="0" err="1" smtClean="0"/>
              <a:t>господарства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зумовлює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погіршення</a:t>
            </a:r>
            <a:r>
              <a:rPr lang="ru-RU" sz="1800" dirty="0" smtClean="0"/>
              <a:t> стану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шкідливих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внесення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мінеральних</a:t>
            </a:r>
            <a:r>
              <a:rPr lang="ru-RU" sz="1800" dirty="0" smtClean="0"/>
              <a:t> добрив, </a:t>
            </a:r>
            <a:r>
              <a:rPr lang="ru-RU" sz="1800" dirty="0" err="1" smtClean="0"/>
              <a:t>пестицидів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отрутохімікатів</a:t>
            </a:r>
            <a:r>
              <a:rPr lang="ru-RU" sz="1800" dirty="0" smtClean="0"/>
              <a:t>. Внесений у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сполуки</a:t>
            </a:r>
            <a:r>
              <a:rPr lang="ru-RU" sz="1800" dirty="0" smtClean="0"/>
              <a:t> фосфору практично не </a:t>
            </a:r>
            <a:r>
              <a:rPr lang="ru-RU" sz="1800" dirty="0" err="1" smtClean="0"/>
              <a:t>вимиваються</a:t>
            </a:r>
            <a:r>
              <a:rPr lang="ru-RU" sz="1800" dirty="0" smtClean="0"/>
              <a:t>.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фосфорних</a:t>
            </a:r>
            <a:r>
              <a:rPr lang="ru-RU" sz="1800" dirty="0" smtClean="0"/>
              <a:t> добрив </a:t>
            </a:r>
            <a:r>
              <a:rPr lang="ru-RU" sz="1800" dirty="0" err="1" smtClean="0"/>
              <a:t>сприяє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накопиченню</a:t>
            </a:r>
            <a:r>
              <a:rPr lang="ru-RU" sz="1800" dirty="0" smtClean="0"/>
              <a:t> в </a:t>
            </a:r>
            <a:r>
              <a:rPr lang="ru-RU" sz="1800" dirty="0" err="1" smtClean="0"/>
              <a:t>ґрунті</a:t>
            </a:r>
            <a:r>
              <a:rPr lang="ru-RU" sz="1800" dirty="0" smtClean="0"/>
              <a:t> фтору, урану, </a:t>
            </a:r>
            <a:r>
              <a:rPr lang="ru-RU" sz="1800" dirty="0" err="1" smtClean="0"/>
              <a:t>стронцію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радію</a:t>
            </a:r>
            <a:r>
              <a:rPr lang="ru-RU" sz="1800" dirty="0" smtClean="0"/>
              <a:t>.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азотних</a:t>
            </a:r>
            <a:r>
              <a:rPr lang="ru-RU" sz="1800" dirty="0" smtClean="0"/>
              <a:t> добрив </a:t>
            </a:r>
            <a:r>
              <a:rPr lang="ru-RU" sz="1800" dirty="0" err="1" smtClean="0"/>
              <a:t>зумовлює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нітратів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ґрунті</a:t>
            </a:r>
            <a:r>
              <a:rPr lang="ru-RU" sz="1800" dirty="0" smtClean="0"/>
              <a:t>. З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переходять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овочі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фрукти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негативно </a:t>
            </a:r>
            <a:r>
              <a:rPr lang="ru-RU" sz="1800" dirty="0" err="1" smtClean="0"/>
              <a:t>впливають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здоров’я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</a:t>
            </a:r>
            <a:r>
              <a:rPr lang="ru-RU" sz="2800" dirty="0" err="1" smtClean="0"/>
              <a:t>Хімічне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забруднення</a:t>
            </a:r>
            <a:endParaRPr lang="ru-RU" sz="2800" dirty="0"/>
          </a:p>
        </p:txBody>
      </p:sp>
      <p:pic>
        <p:nvPicPr>
          <p:cNvPr id="3074" name="Picture 2" descr="http://4.bp.blogspot.com/-a-OyRAdrlFc/UnpaS7PYg4I/AAAAAAAAACQ/fxS9ixxbE18/s1600/0,,15671882_303,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929066"/>
            <a:ext cx="3929090" cy="2211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Ерозія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ґрунту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лат. </a:t>
            </a:r>
            <a:r>
              <a:rPr lang="en-GB" sz="1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erosio</a:t>
            </a:r>
            <a:r>
              <a:rPr lang="en-GB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–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роз’їдання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–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різноманітні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руйнування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ґрунту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переміщення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продуктів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руйнування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водою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вітром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Ерозійні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процеси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поділяють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 </a:t>
            </a:r>
            <a:r>
              <a:rPr lang="ru-RU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геологічні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(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природні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протікають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повільно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руйнівні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виникають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внаслідок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антропогенної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діяльності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протікають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швидко</a:t>
            </a: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Ерозія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ґрунту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http://agronationale.ru/upload/stories/statyi/005/erosio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36"/>
            <a:ext cx="407196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latin typeface="Calibri" pitchFamily="34" charset="0"/>
                <a:cs typeface="Times New Roman" pitchFamily="18" charset="0"/>
              </a:rPr>
              <a:t>Наслідки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</a:rPr>
              <a:t>забруднення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</a:rPr>
              <a:t>ґрунту</a:t>
            </a: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ґрунту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промисловими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об’єктами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несе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серйозну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потенційну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загрозу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екосистем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економіки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цілому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Наслідки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поки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зовсім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чітко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виявлені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наявність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великої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небезпечних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сполук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їх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різного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вмісту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ґрунті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. </a:t>
            </a:r>
            <a:br>
              <a:rPr lang="ru-RU" dirty="0" smtClean="0">
                <a:latin typeface="Calibri" pitchFamily="34" charset="0"/>
                <a:cs typeface="Times New Roman" pitchFamily="18" charset="0"/>
              </a:rPr>
            </a:b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Наслідки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бути такими: </a:t>
            </a:r>
            <a:br>
              <a:rPr lang="ru-RU" dirty="0" smtClean="0">
                <a:latin typeface="Calibri" pitchFamily="34" charset="0"/>
                <a:cs typeface="Times New Roman" pitchFamily="18" charset="0"/>
              </a:rPr>
            </a:b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надходження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небезпечних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ґрунт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поверхневі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ґрунтові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води;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поглинання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забруднювальних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сполук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рослинами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прямий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контакт людей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із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забрудненим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ґрунтом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вдихання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часток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пилу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летких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пожежа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виділення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газів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звалищах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побутових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промислових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відходів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корозія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труб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підземних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комунікацій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утворення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шкідливих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вторинних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відходів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конфлікти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обробці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використанні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землі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Наслідки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Таким чином, проблема </a:t>
            </a:r>
            <a:r>
              <a:rPr lang="ru-RU" sz="2000" dirty="0" err="1" smtClean="0">
                <a:latin typeface="Calibri" pitchFamily="34" charset="0"/>
              </a:rPr>
              <a:t>охорони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ґрунтів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набула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надзвичайної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гостроти</a:t>
            </a:r>
            <a:r>
              <a:rPr lang="ru-RU" sz="2000" dirty="0" smtClean="0">
                <a:latin typeface="Calibri" pitchFamily="34" charset="0"/>
              </a:rPr>
              <a:t>. З метою </a:t>
            </a:r>
            <a:r>
              <a:rPr lang="ru-RU" sz="2000" dirty="0" err="1" smtClean="0">
                <a:latin typeface="Calibri" pitchFamily="34" charset="0"/>
              </a:rPr>
              <a:t>охорони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ґрунтів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потрібно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раціонально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використовувати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ґрунти</a:t>
            </a:r>
            <a:r>
              <a:rPr lang="ru-RU" sz="2000" dirty="0" smtClean="0">
                <a:latin typeface="Calibri" pitchFamily="34" charset="0"/>
              </a:rPr>
              <a:t>, </a:t>
            </a:r>
            <a:r>
              <a:rPr lang="ru-RU" sz="2000" dirty="0" err="1" smtClean="0">
                <a:latin typeface="Calibri" pitchFamily="34" charset="0"/>
              </a:rPr>
              <a:t>контролювати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вміст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забруднень</a:t>
            </a:r>
            <a:r>
              <a:rPr lang="ru-RU" sz="2000" dirty="0" smtClean="0">
                <a:latin typeface="Calibri" pitchFamily="34" charset="0"/>
              </a:rPr>
              <a:t>, </a:t>
            </a:r>
            <a:r>
              <a:rPr lang="ru-RU" sz="2000" dirty="0" err="1" smtClean="0">
                <a:latin typeface="Calibri" pitchFamily="34" charset="0"/>
              </a:rPr>
              <a:t>покращувати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властивості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ґрунтів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і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відновлювати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ґрунтовий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покрив</a:t>
            </a:r>
            <a:r>
              <a:rPr lang="ru-RU" sz="2000" dirty="0" smtClean="0">
                <a:latin typeface="Calibri" pitchFamily="34" charset="0"/>
              </a:rPr>
              <a:t>. </a:t>
            </a:r>
            <a:r>
              <a:rPr lang="ru-RU" sz="2000" dirty="0" err="1" smtClean="0">
                <a:latin typeface="Calibri" pitchFamily="34" charset="0"/>
              </a:rPr>
              <a:t>Однак</a:t>
            </a:r>
            <a:r>
              <a:rPr lang="ru-RU" sz="2000" dirty="0" smtClean="0">
                <a:latin typeface="Calibri" pitchFamily="34" charset="0"/>
              </a:rPr>
              <a:t>, </a:t>
            </a:r>
            <a:r>
              <a:rPr lang="ru-RU" sz="2000" dirty="0" err="1" smtClean="0">
                <a:latin typeface="Calibri" pitchFamily="34" charset="0"/>
              </a:rPr>
              <a:t>сучасний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рівень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господарювання</a:t>
            </a:r>
            <a:r>
              <a:rPr lang="ru-RU" sz="2000" dirty="0" smtClean="0">
                <a:latin typeface="Calibri" pitchFamily="34" charset="0"/>
              </a:rPr>
              <a:t> не </a:t>
            </a:r>
            <a:r>
              <a:rPr lang="ru-RU" sz="2000" dirty="0" err="1" smtClean="0">
                <a:latin typeface="Calibri" pitchFamily="34" charset="0"/>
              </a:rPr>
              <a:t>дає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змоги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ефективно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і</a:t>
            </a:r>
            <a:r>
              <a:rPr lang="ru-RU" sz="2000" dirty="0" smtClean="0">
                <a:latin typeface="Calibri" pitchFamily="34" charset="0"/>
              </a:rPr>
              <a:t> радикально </a:t>
            </a:r>
            <a:r>
              <a:rPr lang="ru-RU" sz="2000" dirty="0" err="1" smtClean="0">
                <a:latin typeface="Calibri" pitchFamily="34" charset="0"/>
              </a:rPr>
              <a:t>вирішити</a:t>
            </a:r>
            <a:r>
              <a:rPr lang="ru-RU" sz="2000" dirty="0" smtClean="0">
                <a:latin typeface="Calibri" pitchFamily="34" charset="0"/>
              </a:rPr>
              <a:t> проблему </a:t>
            </a:r>
            <a:r>
              <a:rPr lang="ru-RU" sz="2000" dirty="0" err="1" smtClean="0">
                <a:latin typeface="Calibri" pitchFamily="34" charset="0"/>
              </a:rPr>
              <a:t>збереження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</a:rPr>
              <a:t>ґрунтів</a:t>
            </a:r>
            <a:r>
              <a:rPr lang="ru-RU" sz="2000" dirty="0" smtClean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Висновок</a:t>
            </a:r>
            <a:endParaRPr lang="ru-RU" dirty="0"/>
          </a:p>
        </p:txBody>
      </p:sp>
      <p:pic>
        <p:nvPicPr>
          <p:cNvPr id="23554" name="Picture 2" descr="http://upload.wikimedia.org/wikipedia/commons/9/94/Black_dirt_in_Black_Dirt_Reg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643314"/>
            <a:ext cx="4406215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227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 Вплив господарської діяльності на ґрунт</vt:lpstr>
      <vt:lpstr>                   Ґрунт</vt:lpstr>
      <vt:lpstr> Вплив господарської діяльності на ґрунт</vt:lpstr>
      <vt:lpstr>                 Хімічне забруднення</vt:lpstr>
      <vt:lpstr>              Ерозія ґрунту</vt:lpstr>
      <vt:lpstr>                 Наслідки</vt:lpstr>
      <vt:lpstr>                Висновок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2014-03-02T14:34:25Z</dcterms:created>
  <dcterms:modified xsi:type="dcterms:W3CDTF">2014-03-02T16:48:26Z</dcterms:modified>
</cp:coreProperties>
</file>