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C3C5-CE64-4FDB-86C8-3948A431877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E2FC-54C1-4198-AB6F-ED99A9C22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2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C3C5-CE64-4FDB-86C8-3948A431877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E2FC-54C1-4198-AB6F-ED99A9C22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3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C3C5-CE64-4FDB-86C8-3948A431877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E2FC-54C1-4198-AB6F-ED99A9C22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2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C3C5-CE64-4FDB-86C8-3948A431877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E2FC-54C1-4198-AB6F-ED99A9C22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9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C3C5-CE64-4FDB-86C8-3948A431877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E2FC-54C1-4198-AB6F-ED99A9C22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1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C3C5-CE64-4FDB-86C8-3948A431877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E2FC-54C1-4198-AB6F-ED99A9C22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7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C3C5-CE64-4FDB-86C8-3948A431877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E2FC-54C1-4198-AB6F-ED99A9C22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1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C3C5-CE64-4FDB-86C8-3948A431877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E2FC-54C1-4198-AB6F-ED99A9C22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3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C3C5-CE64-4FDB-86C8-3948A431877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E2FC-54C1-4198-AB6F-ED99A9C22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4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C3C5-CE64-4FDB-86C8-3948A431877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E2FC-54C1-4198-AB6F-ED99A9C22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8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C3C5-CE64-4FDB-86C8-3948A431877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E2FC-54C1-4198-AB6F-ED99A9C22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3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C3C5-CE64-4FDB-86C8-3948A431877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5E2FC-54C1-4198-AB6F-ED99A9C22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1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7772400" cy="1470025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635000"/>
          </a:effectLst>
          <a:scene3d>
            <a:camera prst="isometricOffAxis1Righ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000" b="1" spc="3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GungsuhChe" pitchFamily="49" charset="-127"/>
              </a:rPr>
              <a:t>Видатн</a:t>
            </a:r>
            <a:r>
              <a:rPr lang="uk-UA" sz="40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GungsuhChe" pitchFamily="49" charset="-127"/>
              </a:rPr>
              <a:t>і письменники </a:t>
            </a:r>
            <a:br>
              <a:rPr lang="uk-UA" sz="40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GungsuhChe" pitchFamily="49" charset="-127"/>
              </a:rPr>
            </a:br>
            <a:r>
              <a:rPr lang="uk-UA" sz="40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GungsuhChe" pitchFamily="49" charset="-127"/>
              </a:rPr>
              <a:t>Франції</a:t>
            </a:r>
            <a:endParaRPr lang="ru-RU" sz="4000" b="1" spc="3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Gungsuh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3953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Monotype Corsiva" pitchFamily="66" charset="0"/>
              </a:rPr>
              <a:t>Анрі</a:t>
            </a:r>
            <a:r>
              <a:rPr lang="ru-RU" dirty="0" smtClean="0">
                <a:latin typeface="Monotype Corsiva" pitchFamily="66" charset="0"/>
              </a:rPr>
              <a:t>-Рене-Альбер-</a:t>
            </a:r>
            <a:r>
              <a:rPr lang="ru-RU" dirty="0" err="1" smtClean="0">
                <a:latin typeface="Monotype Corsiva" pitchFamily="66" charset="0"/>
              </a:rPr>
              <a:t>Гі</a:t>
            </a:r>
            <a:r>
              <a:rPr lang="ru-RU" dirty="0" smtClean="0">
                <a:latin typeface="Monotype Corsiva" pitchFamily="66" charset="0"/>
              </a:rPr>
              <a:t> де Мопассан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85173"/>
            <a:ext cx="2016224" cy="30686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20207"/>
            <a:ext cx="3133344" cy="42976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456384" cy="4488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418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80928"/>
            <a:ext cx="3960440" cy="1143000"/>
          </a:xfrm>
        </p:spPr>
        <p:txBody>
          <a:bodyPr>
            <a:noAutofit/>
          </a:bodyPr>
          <a:lstStyle/>
          <a:p>
            <a:r>
              <a:rPr lang="ru-RU" sz="2400" dirty="0" err="1"/>
              <a:t>Н</a:t>
            </a:r>
            <a:r>
              <a:rPr lang="ru-RU" sz="2400" dirty="0" err="1" smtClean="0"/>
              <a:t>ародився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Нормандії</a:t>
            </a:r>
            <a:r>
              <a:rPr lang="ru-RU" sz="2400" dirty="0" smtClean="0"/>
              <a:t> в 1850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. </a:t>
            </a:r>
            <a:r>
              <a:rPr lang="ru-RU" sz="2400" dirty="0" err="1" smtClean="0"/>
              <a:t>Батько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з дворян,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розорилися</a:t>
            </a:r>
            <a:r>
              <a:rPr lang="ru-RU" sz="2400" dirty="0" smtClean="0"/>
              <a:t>, а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з </a:t>
            </a:r>
            <a:r>
              <a:rPr lang="ru-RU" sz="2400" dirty="0" err="1" smtClean="0"/>
              <a:t>культурної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буржуазної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 . </a:t>
            </a:r>
            <a:r>
              <a:rPr lang="ru-RU" sz="2400" dirty="0" err="1" smtClean="0"/>
              <a:t>Можливо</a:t>
            </a:r>
            <a:r>
              <a:rPr lang="ru-RU" sz="2400" dirty="0" smtClean="0"/>
              <a:t> , </a:t>
            </a:r>
            <a:r>
              <a:rPr lang="ru-RU" sz="2400" dirty="0" err="1" smtClean="0"/>
              <a:t>любов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мистецтва</a:t>
            </a:r>
            <a:r>
              <a:rPr lang="ru-RU" sz="2400" dirty="0" smtClean="0"/>
              <a:t> Мопассан </a:t>
            </a:r>
            <a:r>
              <a:rPr lang="ru-RU" sz="2400" dirty="0" err="1" smtClean="0"/>
              <a:t>успадкував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батька. Той </a:t>
            </a:r>
            <a:r>
              <a:rPr lang="ru-RU" sz="2400" dirty="0" err="1" smtClean="0"/>
              <a:t>славився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своєю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любов'ю</a:t>
            </a:r>
            <a:r>
              <a:rPr lang="ru-RU" sz="2400" dirty="0" smtClean="0"/>
              <a:t> до </a:t>
            </a:r>
            <a:r>
              <a:rPr lang="ru-RU" sz="2400" dirty="0" err="1" smtClean="0"/>
              <a:t>музики</a:t>
            </a:r>
            <a:r>
              <a:rPr lang="ru-RU" sz="2400" dirty="0" smtClean="0"/>
              <a:t> , до </a:t>
            </a:r>
            <a:r>
              <a:rPr lang="ru-RU" sz="2400" dirty="0" err="1" smtClean="0"/>
              <a:t>живопису</a:t>
            </a:r>
            <a:r>
              <a:rPr lang="ru-RU" sz="2400" dirty="0" smtClean="0"/>
              <a:t> , до </a:t>
            </a:r>
            <a:r>
              <a:rPr lang="ru-RU" sz="2400" dirty="0" err="1" smtClean="0"/>
              <a:t>літератури</a:t>
            </a:r>
            <a:r>
              <a:rPr lang="ru-RU" sz="2400" dirty="0" smtClean="0"/>
              <a:t>.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Ерве</a:t>
            </a:r>
            <a:r>
              <a:rPr lang="ru-RU" sz="2400" dirty="0" smtClean="0"/>
              <a:t> , </a:t>
            </a:r>
            <a:r>
              <a:rPr lang="ru-RU" sz="2400" dirty="0" err="1" smtClean="0"/>
              <a:t>другої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в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 , </a:t>
            </a:r>
            <a:r>
              <a:rPr lang="ru-RU" sz="2400" dirty="0" err="1" smtClean="0"/>
              <a:t>подружжя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розійшлося</a:t>
            </a:r>
            <a:r>
              <a:rPr lang="ru-RU" sz="2400" dirty="0" smtClean="0"/>
              <a:t> .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великого </a:t>
            </a:r>
            <a:r>
              <a:rPr lang="ru-RU" sz="2400" dirty="0" err="1" smtClean="0"/>
              <a:t>письменника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переїхала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приморське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місто</a:t>
            </a:r>
            <a:r>
              <a:rPr lang="ru-RU" sz="2400" dirty="0" smtClean="0"/>
              <a:t> </a:t>
            </a:r>
            <a:r>
              <a:rPr lang="ru-RU" sz="2400" dirty="0" err="1" smtClean="0"/>
              <a:t>Етрета</a:t>
            </a:r>
            <a:r>
              <a:rPr lang="ru-RU" sz="2400" dirty="0" smtClean="0"/>
              <a:t> 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09120"/>
            <a:ext cx="2237968" cy="2237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10" y="188640"/>
            <a:ext cx="2628900" cy="4000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76453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3528392" cy="1143000"/>
          </a:xfrm>
        </p:spPr>
        <p:txBody>
          <a:bodyPr>
            <a:noAutofit/>
          </a:bodyPr>
          <a:lstStyle/>
          <a:p>
            <a:r>
              <a:rPr lang="ru-RU" sz="2800" i="1" dirty="0" err="1" smtClean="0">
                <a:latin typeface="Monotype Corsiva" pitchFamily="66" charset="0"/>
              </a:rPr>
              <a:t>Гі</a:t>
            </a:r>
            <a:r>
              <a:rPr lang="ru-RU" sz="2800" i="1" dirty="0" smtClean="0">
                <a:latin typeface="Monotype Corsiva" pitchFamily="66" charset="0"/>
              </a:rPr>
              <a:t> де Мопассан </a:t>
            </a:r>
            <a:r>
              <a:rPr lang="ru-RU" sz="2800" i="1" dirty="0" err="1" smtClean="0">
                <a:latin typeface="Monotype Corsiva" pitchFamily="66" charset="0"/>
              </a:rPr>
              <a:t>був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дуже</a:t>
            </a:r>
            <a:r>
              <a:rPr lang="ru-RU" sz="2800" i="1" dirty="0" smtClean="0">
                <a:latin typeface="Monotype Corsiva" pitchFamily="66" charset="0"/>
              </a:rPr>
              <a:t> активною </a:t>
            </a:r>
            <a:r>
              <a:rPr lang="ru-RU" sz="2800" i="1" dirty="0" err="1" smtClean="0">
                <a:latin typeface="Monotype Corsiva" pitchFamily="66" charset="0"/>
              </a:rPr>
              <a:t>дитиною</a:t>
            </a:r>
            <a:r>
              <a:rPr lang="ru-RU" sz="2800" i="1" dirty="0" smtClean="0">
                <a:latin typeface="Monotype Corsiva" pitchFamily="66" charset="0"/>
              </a:rPr>
              <a:t> , </a:t>
            </a:r>
            <a:r>
              <a:rPr lang="ru-RU" sz="2800" i="1" dirty="0" err="1" smtClean="0">
                <a:latin typeface="Monotype Corsiva" pitchFamily="66" charset="0"/>
              </a:rPr>
              <a:t>він</a:t>
            </a:r>
            <a:r>
              <a:rPr lang="ru-RU" sz="2800" i="1" dirty="0" smtClean="0">
                <a:latin typeface="Monotype Corsiva" pitchFamily="66" charset="0"/>
              </a:rPr>
              <a:t> досконально </a:t>
            </a:r>
            <a:r>
              <a:rPr lang="ru-RU" sz="2800" i="1" dirty="0" err="1" smtClean="0">
                <a:latin typeface="Monotype Corsiva" pitchFamily="66" charset="0"/>
              </a:rPr>
              <a:t>вивчив</a:t>
            </a:r>
            <a:r>
              <a:rPr lang="ru-RU" sz="2800" i="1" dirty="0" smtClean="0">
                <a:latin typeface="Monotype Corsiva" pitchFamily="66" charset="0"/>
              </a:rPr>
              <a:t> край , в </a:t>
            </a:r>
            <a:r>
              <a:rPr lang="ru-RU" sz="2800" i="1" dirty="0" err="1" smtClean="0">
                <a:latin typeface="Monotype Corsiva" pitchFamily="66" charset="0"/>
              </a:rPr>
              <a:t>якому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провів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своє</a:t>
            </a: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</a:rPr>
              <a:t>дитинство</a:t>
            </a:r>
            <a:r>
              <a:rPr lang="ru-RU" sz="2800" i="1" dirty="0" smtClean="0">
                <a:latin typeface="Monotype Corsiva" pitchFamily="66" charset="0"/>
              </a:rPr>
              <a:t>. </a:t>
            </a:r>
            <a:endParaRPr lang="ru-RU" sz="2800" i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1268760"/>
            <a:ext cx="2880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Monotype Corsiva" pitchFamily="66" charset="0"/>
              </a:rPr>
              <a:t>Прекрасно знав </a:t>
            </a:r>
            <a:r>
              <a:rPr lang="ru-RU" sz="2400" i="1" dirty="0" err="1" smtClean="0">
                <a:latin typeface="Monotype Corsiva" pitchFamily="66" charset="0"/>
              </a:rPr>
              <a:t>життя</a:t>
            </a:r>
            <a:r>
              <a:rPr lang="ru-RU" sz="2400" i="1" dirty="0" smtClean="0">
                <a:latin typeface="Monotype Corsiva" pitchFamily="66" charset="0"/>
              </a:rPr>
              <a:t> </a:t>
            </a:r>
            <a:r>
              <a:rPr lang="ru-RU" sz="2400" i="1" dirty="0" err="1" smtClean="0">
                <a:latin typeface="Monotype Corsiva" pitchFamily="66" charset="0"/>
              </a:rPr>
              <a:t>простих</a:t>
            </a:r>
            <a:r>
              <a:rPr lang="ru-RU" sz="2400" i="1" dirty="0" smtClean="0">
                <a:latin typeface="Monotype Corsiva" pitchFamily="66" charset="0"/>
              </a:rPr>
              <a:t> селян , </a:t>
            </a:r>
            <a:r>
              <a:rPr lang="ru-RU" sz="2400" i="1" dirty="0" err="1" smtClean="0">
                <a:latin typeface="Monotype Corsiva" pitchFamily="66" charset="0"/>
              </a:rPr>
              <a:t>фермерів</a:t>
            </a:r>
            <a:r>
              <a:rPr lang="ru-RU" sz="2400" i="1" dirty="0" smtClean="0">
                <a:latin typeface="Monotype Corsiva" pitchFamily="66" charset="0"/>
              </a:rPr>
              <a:t> і </a:t>
            </a:r>
            <a:r>
              <a:rPr lang="ru-RU" sz="2400" i="1" dirty="0" err="1" smtClean="0">
                <a:latin typeface="Monotype Corsiva" pitchFamily="66" charset="0"/>
              </a:rPr>
              <a:t>рибалок</a:t>
            </a:r>
            <a:r>
              <a:rPr lang="ru-RU" sz="2400" i="1" dirty="0" smtClean="0">
                <a:latin typeface="Monotype Corsiva" pitchFamily="66" charset="0"/>
              </a:rPr>
              <a:t> , сам любив </a:t>
            </a:r>
            <a:r>
              <a:rPr lang="ru-RU" sz="2400" i="1" dirty="0" err="1" smtClean="0">
                <a:latin typeface="Monotype Corsiva" pitchFamily="66" charset="0"/>
              </a:rPr>
              <a:t>виходити</a:t>
            </a:r>
            <a:r>
              <a:rPr lang="ru-RU" sz="2400" i="1" dirty="0" smtClean="0">
                <a:latin typeface="Monotype Corsiva" pitchFamily="66" charset="0"/>
              </a:rPr>
              <a:t> з ними на море , </a:t>
            </a:r>
            <a:r>
              <a:rPr lang="ru-RU" sz="2400" i="1" dirty="0" err="1" smtClean="0">
                <a:latin typeface="Monotype Corsiva" pitchFamily="66" charset="0"/>
              </a:rPr>
              <a:t>рибалити</a:t>
            </a:r>
            <a:r>
              <a:rPr lang="ru-RU" sz="2400" i="1" dirty="0" smtClean="0">
                <a:latin typeface="Monotype Corsiva" pitchFamily="66" charset="0"/>
              </a:rPr>
              <a:t> , </a:t>
            </a:r>
            <a:r>
              <a:rPr lang="ru-RU" sz="2400" i="1" dirty="0" err="1" smtClean="0">
                <a:latin typeface="Monotype Corsiva" pitchFamily="66" charset="0"/>
              </a:rPr>
              <a:t>ставити</a:t>
            </a:r>
            <a:r>
              <a:rPr lang="ru-RU" sz="2400" i="1" dirty="0" smtClean="0">
                <a:latin typeface="Monotype Corsiva" pitchFamily="66" charset="0"/>
              </a:rPr>
              <a:t> </a:t>
            </a:r>
            <a:r>
              <a:rPr lang="ru-RU" sz="2400" i="1" dirty="0" err="1" smtClean="0">
                <a:latin typeface="Monotype Corsiva" pitchFamily="66" charset="0"/>
              </a:rPr>
              <a:t>вітрила</a:t>
            </a:r>
            <a:r>
              <a:rPr lang="ru-RU" sz="2400" i="1" dirty="0" smtClean="0">
                <a:latin typeface="Monotype Corsiva" pitchFamily="66" charset="0"/>
              </a:rPr>
              <a:t>. Все </a:t>
            </a:r>
            <a:r>
              <a:rPr lang="ru-RU" sz="2400" i="1" dirty="0" err="1" smtClean="0">
                <a:latin typeface="Monotype Corsiva" pitchFamily="66" charset="0"/>
              </a:rPr>
              <a:t>це</a:t>
            </a:r>
            <a:r>
              <a:rPr lang="ru-RU" sz="2400" i="1" dirty="0" smtClean="0">
                <a:latin typeface="Monotype Corsiva" pitchFamily="66" charset="0"/>
              </a:rPr>
              <a:t> </a:t>
            </a:r>
            <a:r>
              <a:rPr lang="ru-RU" sz="2400" i="1" dirty="0" err="1" smtClean="0">
                <a:latin typeface="Monotype Corsiva" pitchFamily="66" charset="0"/>
              </a:rPr>
              <a:t>знайшло</a:t>
            </a:r>
            <a:r>
              <a:rPr lang="ru-RU" sz="2400" i="1" dirty="0" smtClean="0">
                <a:latin typeface="Monotype Corsiva" pitchFamily="66" charset="0"/>
              </a:rPr>
              <a:t> </a:t>
            </a:r>
            <a:r>
              <a:rPr lang="ru-RU" sz="2400" i="1" dirty="0" err="1" smtClean="0">
                <a:latin typeface="Monotype Corsiva" pitchFamily="66" charset="0"/>
              </a:rPr>
              <a:t>своє</a:t>
            </a:r>
            <a:r>
              <a:rPr lang="ru-RU" sz="2400" i="1" dirty="0" smtClean="0">
                <a:latin typeface="Monotype Corsiva" pitchFamily="66" charset="0"/>
              </a:rPr>
              <a:t> </a:t>
            </a:r>
            <a:r>
              <a:rPr lang="ru-RU" sz="2400" i="1" dirty="0" err="1" smtClean="0">
                <a:latin typeface="Monotype Corsiva" pitchFamily="66" charset="0"/>
              </a:rPr>
              <a:t>відображення</a:t>
            </a:r>
            <a:r>
              <a:rPr lang="ru-RU" sz="2400" i="1" dirty="0" smtClean="0">
                <a:latin typeface="Monotype Corsiva" pitchFamily="66" charset="0"/>
              </a:rPr>
              <a:t> в </a:t>
            </a:r>
            <a:r>
              <a:rPr lang="ru-RU" sz="2400" i="1" dirty="0" err="1" smtClean="0">
                <a:latin typeface="Monotype Corsiva" pitchFamily="66" charset="0"/>
              </a:rPr>
              <a:t>його</a:t>
            </a:r>
            <a:r>
              <a:rPr lang="ru-RU" sz="2400" i="1" dirty="0" smtClean="0">
                <a:latin typeface="Monotype Corsiva" pitchFamily="66" charset="0"/>
              </a:rPr>
              <a:t> </a:t>
            </a:r>
            <a:r>
              <a:rPr lang="ru-RU" sz="2400" i="1" dirty="0" err="1" smtClean="0">
                <a:latin typeface="Monotype Corsiva" pitchFamily="66" charset="0"/>
              </a:rPr>
              <a:t>творчості</a:t>
            </a:r>
            <a:r>
              <a:rPr lang="ru-RU" sz="2400" i="1" dirty="0" smtClean="0">
                <a:latin typeface="Monotype Corsiva" pitchFamily="66" charset="0"/>
              </a:rPr>
              <a:t>.</a:t>
            </a:r>
            <a:endParaRPr lang="ru-RU" sz="2400" i="1" dirty="0"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52936"/>
            <a:ext cx="2304256" cy="30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582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3384376" cy="114300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latin typeface="Gabriola" pitchFamily="82" charset="0"/>
              </a:rPr>
              <a:t>У 13 </a:t>
            </a:r>
            <a:r>
              <a:rPr lang="ru-RU" sz="2000" i="1" dirty="0" err="1" smtClean="0">
                <a:latin typeface="Gabriola" pitchFamily="82" charset="0"/>
              </a:rPr>
              <a:t>років</a:t>
            </a:r>
            <a:r>
              <a:rPr lang="ru-RU" sz="2000" i="1" dirty="0" smtClean="0">
                <a:latin typeface="Gabriola" pitchFamily="82" charset="0"/>
              </a:rPr>
              <a:t> хлопчика </a:t>
            </a:r>
            <a:r>
              <a:rPr lang="ru-RU" sz="2000" i="1" dirty="0" err="1" smtClean="0">
                <a:latin typeface="Gabriola" pitchFamily="82" charset="0"/>
              </a:rPr>
              <a:t>віддали</a:t>
            </a:r>
            <a:r>
              <a:rPr lang="ru-RU" sz="2000" i="1" dirty="0" smtClean="0">
                <a:latin typeface="Gabriola" pitchFamily="82" charset="0"/>
              </a:rPr>
              <a:t> в </a:t>
            </a:r>
            <a:r>
              <a:rPr lang="ru-RU" sz="2000" i="1" dirty="0" err="1" smtClean="0">
                <a:latin typeface="Gabriola" pitchFamily="82" charset="0"/>
              </a:rPr>
              <a:t>духовну</a:t>
            </a:r>
            <a:r>
              <a:rPr lang="ru-RU" sz="2000" i="1" dirty="0" smtClean="0">
                <a:latin typeface="Gabriola" pitchFamily="82" charset="0"/>
              </a:rPr>
              <a:t> </a:t>
            </a:r>
            <a:r>
              <a:rPr lang="ru-RU" sz="2000" i="1" dirty="0" err="1" smtClean="0">
                <a:latin typeface="Gabriola" pitchFamily="82" charset="0"/>
              </a:rPr>
              <a:t>семінарію</a:t>
            </a:r>
            <a:r>
              <a:rPr lang="ru-RU" sz="2000" i="1" dirty="0" smtClean="0">
                <a:latin typeface="Gabriola" pitchFamily="82" charset="0"/>
              </a:rPr>
              <a:t>. Будучи </a:t>
            </a:r>
            <a:r>
              <a:rPr lang="ru-RU" sz="2000" i="1" dirty="0" err="1" smtClean="0">
                <a:latin typeface="Gabriola" pitchFamily="82" charset="0"/>
              </a:rPr>
              <a:t>активним</a:t>
            </a:r>
            <a:r>
              <a:rPr lang="ru-RU" sz="2000" i="1" dirty="0" smtClean="0">
                <a:latin typeface="Gabriola" pitchFamily="82" charset="0"/>
              </a:rPr>
              <a:t> і </a:t>
            </a:r>
            <a:r>
              <a:rPr lang="ru-RU" sz="2000" i="1" dirty="0" err="1" smtClean="0">
                <a:latin typeface="Gabriola" pitchFamily="82" charset="0"/>
              </a:rPr>
              <a:t>бешкетним</a:t>
            </a:r>
            <a:r>
              <a:rPr lang="ru-RU" sz="2000" i="1" dirty="0" smtClean="0">
                <a:latin typeface="Gabriola" pitchFamily="82" charset="0"/>
              </a:rPr>
              <a:t> </a:t>
            </a:r>
            <a:r>
              <a:rPr lang="ru-RU" sz="2000" i="1" dirty="0" err="1" smtClean="0">
                <a:latin typeface="Gabriola" pitchFamily="82" charset="0"/>
              </a:rPr>
              <a:t>дитиною</a:t>
            </a:r>
            <a:r>
              <a:rPr lang="ru-RU" sz="2000" i="1" dirty="0" smtClean="0">
                <a:latin typeface="Gabriola" pitchFamily="82" charset="0"/>
              </a:rPr>
              <a:t> , </a:t>
            </a:r>
            <a:r>
              <a:rPr lang="ru-RU" sz="2000" i="1" dirty="0" err="1" smtClean="0">
                <a:latin typeface="Gabriola" pitchFamily="82" charset="0"/>
              </a:rPr>
              <a:t>він</a:t>
            </a:r>
            <a:r>
              <a:rPr lang="ru-RU" sz="2000" i="1" dirty="0" smtClean="0">
                <a:latin typeface="Gabriola" pitchFamily="82" charset="0"/>
              </a:rPr>
              <a:t> не </a:t>
            </a:r>
            <a:r>
              <a:rPr lang="ru-RU" sz="2000" i="1" dirty="0" err="1" smtClean="0">
                <a:latin typeface="Gabriola" pitchFamily="82" charset="0"/>
              </a:rPr>
              <a:t>зміг</a:t>
            </a:r>
            <a:r>
              <a:rPr lang="ru-RU" sz="2000" i="1" dirty="0" smtClean="0">
                <a:latin typeface="Gabriola" pitchFamily="82" charset="0"/>
              </a:rPr>
              <a:t> </a:t>
            </a:r>
            <a:r>
              <a:rPr lang="ru-RU" sz="2000" i="1" dirty="0" err="1" smtClean="0">
                <a:latin typeface="Gabriola" pitchFamily="82" charset="0"/>
              </a:rPr>
              <a:t>змиритися</a:t>
            </a:r>
            <a:r>
              <a:rPr lang="ru-RU" sz="2000" i="1" dirty="0" smtClean="0">
                <a:latin typeface="Gabriola" pitchFamily="82" charset="0"/>
              </a:rPr>
              <a:t> з </a:t>
            </a:r>
            <a:r>
              <a:rPr lang="ru-RU" sz="2000" i="1" dirty="0" err="1" smtClean="0">
                <a:latin typeface="Gabriola" pitchFamily="82" charset="0"/>
              </a:rPr>
              <a:t>суворою</a:t>
            </a:r>
            <a:r>
              <a:rPr lang="ru-RU" sz="2000" i="1" dirty="0" smtClean="0">
                <a:latin typeface="Gabriola" pitchFamily="82" charset="0"/>
              </a:rPr>
              <a:t> </a:t>
            </a:r>
            <a:r>
              <a:rPr lang="ru-RU" sz="2000" i="1" dirty="0" err="1" smtClean="0">
                <a:latin typeface="Gabriola" pitchFamily="82" charset="0"/>
              </a:rPr>
              <a:t>життям</a:t>
            </a:r>
            <a:r>
              <a:rPr lang="ru-RU" sz="2000" i="1" dirty="0" smtClean="0">
                <a:latin typeface="Gabriola" pitchFamily="82" charset="0"/>
              </a:rPr>
              <a:t> </a:t>
            </a:r>
            <a:r>
              <a:rPr lang="ru-RU" sz="2000" i="1" dirty="0" err="1" smtClean="0">
                <a:latin typeface="Gabriola" pitchFamily="82" charset="0"/>
              </a:rPr>
              <a:t>семінарії</a:t>
            </a:r>
            <a:r>
              <a:rPr lang="ru-RU" sz="2000" i="1" dirty="0" smtClean="0">
                <a:latin typeface="Gabriola" pitchFamily="82" charset="0"/>
              </a:rPr>
              <a:t>. </a:t>
            </a:r>
            <a:r>
              <a:rPr lang="ru-RU" sz="2000" i="1" dirty="0" err="1" smtClean="0">
                <a:latin typeface="Gabriola" pitchFamily="82" charset="0"/>
              </a:rPr>
              <a:t>Гі</a:t>
            </a:r>
            <a:r>
              <a:rPr lang="ru-RU" sz="2000" i="1" dirty="0" smtClean="0">
                <a:latin typeface="Gabriola" pitchFamily="82" charset="0"/>
              </a:rPr>
              <a:t> не раз </a:t>
            </a:r>
            <a:r>
              <a:rPr lang="ru-RU" sz="2000" i="1" dirty="0" err="1" smtClean="0">
                <a:latin typeface="Gabriola" pitchFamily="82" charset="0"/>
              </a:rPr>
              <a:t>збігав</a:t>
            </a:r>
            <a:r>
              <a:rPr lang="ru-RU" sz="2000" i="1" dirty="0" smtClean="0">
                <a:latin typeface="Gabriola" pitchFamily="82" charset="0"/>
              </a:rPr>
              <a:t> </a:t>
            </a:r>
            <a:r>
              <a:rPr lang="ru-RU" sz="2000" i="1" dirty="0" err="1" smtClean="0">
                <a:latin typeface="Gabriola" pitchFamily="82" charset="0"/>
              </a:rPr>
              <a:t>звідти</a:t>
            </a:r>
            <a:r>
              <a:rPr lang="ru-RU" sz="2000" i="1" dirty="0" smtClean="0">
                <a:latin typeface="Gabriola" pitchFamily="82" charset="0"/>
              </a:rPr>
              <a:t> </a:t>
            </a:r>
            <a:r>
              <a:rPr lang="ru-RU" sz="2000" i="1" dirty="0" err="1" smtClean="0">
                <a:latin typeface="Gabriola" pitchFamily="82" charset="0"/>
              </a:rPr>
              <a:t>додому</a:t>
            </a:r>
            <a:r>
              <a:rPr lang="ru-RU" sz="2000" i="1" dirty="0" smtClean="0">
                <a:latin typeface="Gabriola" pitchFamily="82" charset="0"/>
              </a:rPr>
              <a:t> і </a:t>
            </a:r>
            <a:r>
              <a:rPr lang="ru-RU" sz="2000" i="1" dirty="0" err="1" smtClean="0">
                <a:latin typeface="Gabriola" pitchFamily="82" charset="0"/>
              </a:rPr>
              <a:t>якось</a:t>
            </a:r>
            <a:r>
              <a:rPr lang="ru-RU" sz="2000" i="1" dirty="0" smtClean="0">
                <a:latin typeface="Gabriola" pitchFamily="82" charset="0"/>
              </a:rPr>
              <a:t> </a:t>
            </a:r>
            <a:r>
              <a:rPr lang="ru-RU" sz="2000" i="1" dirty="0" err="1" smtClean="0">
                <a:latin typeface="Gabriola" pitchFamily="82" charset="0"/>
              </a:rPr>
              <a:t>навіть</a:t>
            </a:r>
            <a:r>
              <a:rPr lang="ru-RU" sz="2000" i="1" dirty="0" smtClean="0">
                <a:latin typeface="Gabriola" pitchFamily="82" charset="0"/>
              </a:rPr>
              <a:t> написав </a:t>
            </a:r>
            <a:r>
              <a:rPr lang="ru-RU" sz="2000" i="1" dirty="0" err="1" smtClean="0">
                <a:latin typeface="Gabriola" pitchFamily="82" charset="0"/>
              </a:rPr>
              <a:t>забавне</a:t>
            </a:r>
            <a:r>
              <a:rPr lang="ru-RU" sz="2000" i="1" dirty="0" smtClean="0">
                <a:latin typeface="Gabriola" pitchFamily="82" charset="0"/>
              </a:rPr>
              <a:t> </a:t>
            </a:r>
            <a:r>
              <a:rPr lang="ru-RU" sz="2000" i="1" dirty="0" err="1" smtClean="0">
                <a:latin typeface="Gabriola" pitchFamily="82" charset="0"/>
              </a:rPr>
              <a:t>послання</a:t>
            </a:r>
            <a:r>
              <a:rPr lang="ru-RU" sz="2000" i="1" dirty="0" smtClean="0">
                <a:latin typeface="Gabriola" pitchFamily="82" charset="0"/>
              </a:rPr>
              <a:t> у </a:t>
            </a:r>
            <a:r>
              <a:rPr lang="ru-RU" sz="2000" i="1" dirty="0" err="1" smtClean="0">
                <a:latin typeface="Gabriola" pitchFamily="82" charset="0"/>
              </a:rPr>
              <a:t>віршах</a:t>
            </a:r>
            <a:r>
              <a:rPr lang="ru-RU" sz="2000" i="1" dirty="0" smtClean="0">
                <a:latin typeface="Gabriola" pitchFamily="82" charset="0"/>
              </a:rPr>
              <a:t> : «Давно </a:t>
            </a:r>
            <a:r>
              <a:rPr lang="ru-RU" sz="2000" i="1" dirty="0" err="1" smtClean="0">
                <a:latin typeface="Gabriola" pitchFamily="82" charset="0"/>
              </a:rPr>
              <a:t>від</a:t>
            </a:r>
            <a:r>
              <a:rPr lang="ru-RU" sz="2000" i="1" dirty="0" smtClean="0">
                <a:latin typeface="Gabriola" pitchFamily="82" charset="0"/>
              </a:rPr>
              <a:t> </a:t>
            </a:r>
            <a:r>
              <a:rPr lang="ru-RU" sz="2000" i="1" dirty="0" err="1" smtClean="0">
                <a:latin typeface="Gabriola" pitchFamily="82" charset="0"/>
              </a:rPr>
              <a:t>світу</a:t>
            </a:r>
            <a:r>
              <a:rPr lang="ru-RU" sz="2000" i="1" dirty="0" smtClean="0">
                <a:latin typeface="Gabriola" pitchFamily="82" charset="0"/>
              </a:rPr>
              <a:t> </a:t>
            </a:r>
            <a:r>
              <a:rPr lang="ru-RU" sz="2000" i="1" dirty="0" err="1" smtClean="0">
                <a:latin typeface="Gabriola" pitchFamily="82" charset="0"/>
              </a:rPr>
              <a:t>відчужений</a:t>
            </a:r>
            <a:r>
              <a:rPr lang="ru-RU" sz="2000" i="1" dirty="0" smtClean="0">
                <a:latin typeface="Gabriola" pitchFamily="82" charset="0"/>
              </a:rPr>
              <a:t> » , де сказано , </a:t>
            </a:r>
            <a:r>
              <a:rPr lang="ru-RU" sz="2000" i="1" dirty="0" err="1" smtClean="0">
                <a:latin typeface="Gabriola" pitchFamily="82" charset="0"/>
              </a:rPr>
              <a:t>що</a:t>
            </a:r>
            <a:r>
              <a:rPr lang="ru-RU" sz="2000" i="1" dirty="0" smtClean="0">
                <a:latin typeface="Gabriola" pitchFamily="82" charset="0"/>
              </a:rPr>
              <a:t> заживо </a:t>
            </a:r>
            <a:r>
              <a:rPr lang="ru-RU" sz="2000" i="1" dirty="0" err="1" smtClean="0">
                <a:latin typeface="Gabriola" pitchFamily="82" charset="0"/>
              </a:rPr>
              <a:t>ховати</a:t>
            </a:r>
            <a:r>
              <a:rPr lang="ru-RU" sz="2000" i="1" dirty="0" smtClean="0">
                <a:latin typeface="Gabriola" pitchFamily="82" charset="0"/>
              </a:rPr>
              <a:t> себе </a:t>
            </a:r>
            <a:r>
              <a:rPr lang="ru-RU" sz="2000" i="1" dirty="0" err="1" smtClean="0">
                <a:latin typeface="Gabriola" pitchFamily="82" charset="0"/>
              </a:rPr>
              <a:t>він</a:t>
            </a:r>
            <a:r>
              <a:rPr lang="ru-RU" sz="2000" i="1" dirty="0" smtClean="0">
                <a:latin typeface="Gabriola" pitchFamily="82" charset="0"/>
              </a:rPr>
              <a:t> не </a:t>
            </a:r>
            <a:r>
              <a:rPr lang="ru-RU" sz="2000" i="1" dirty="0" err="1" smtClean="0">
                <a:latin typeface="Gabriola" pitchFamily="82" charset="0"/>
              </a:rPr>
              <a:t>збирається</a:t>
            </a:r>
            <a:r>
              <a:rPr lang="ru-RU" sz="2000" i="1" dirty="0" smtClean="0">
                <a:latin typeface="Gabriola" pitchFamily="82" charset="0"/>
              </a:rPr>
              <a:t> , а </a:t>
            </a:r>
            <a:r>
              <a:rPr lang="ru-RU" sz="2000" i="1" dirty="0" err="1" smtClean="0">
                <a:latin typeface="Gabriola" pitchFamily="82" charset="0"/>
              </a:rPr>
              <a:t>хоче</a:t>
            </a:r>
            <a:r>
              <a:rPr lang="ru-RU" sz="2000" i="1" dirty="0" smtClean="0">
                <a:latin typeface="Gabriola" pitchFamily="82" charset="0"/>
              </a:rPr>
              <a:t> </a:t>
            </a:r>
            <a:r>
              <a:rPr lang="ru-RU" sz="2000" i="1" dirty="0" err="1" smtClean="0">
                <a:latin typeface="Gabriola" pitchFamily="82" charset="0"/>
              </a:rPr>
              <a:t>насолодитися</a:t>
            </a:r>
            <a:r>
              <a:rPr lang="ru-RU" sz="2000" i="1" dirty="0" smtClean="0">
                <a:latin typeface="Gabriola" pitchFamily="82" charset="0"/>
              </a:rPr>
              <a:t> </a:t>
            </a:r>
            <a:r>
              <a:rPr lang="ru-RU" sz="2000" i="1" dirty="0" err="1" smtClean="0">
                <a:latin typeface="Gabriola" pitchFamily="82" charset="0"/>
              </a:rPr>
              <a:t>усіма</a:t>
            </a:r>
            <a:r>
              <a:rPr lang="ru-RU" sz="2000" i="1" dirty="0" smtClean="0">
                <a:latin typeface="Gabriola" pitchFamily="82" charset="0"/>
              </a:rPr>
              <a:t> </a:t>
            </a:r>
            <a:r>
              <a:rPr lang="ru-RU" sz="2000" i="1" dirty="0" err="1" smtClean="0">
                <a:latin typeface="Gabriola" pitchFamily="82" charset="0"/>
              </a:rPr>
              <a:t>принадами</a:t>
            </a:r>
            <a:r>
              <a:rPr lang="ru-RU" sz="2000" i="1" dirty="0" smtClean="0">
                <a:latin typeface="Gabriola" pitchFamily="82" charset="0"/>
              </a:rPr>
              <a:t> </a:t>
            </a:r>
            <a:r>
              <a:rPr lang="ru-RU" sz="2000" i="1" dirty="0" err="1" smtClean="0">
                <a:latin typeface="Gabriola" pitchFamily="82" charset="0"/>
              </a:rPr>
              <a:t>життя</a:t>
            </a:r>
            <a:r>
              <a:rPr lang="ru-RU" sz="2000" i="1" dirty="0" smtClean="0">
                <a:latin typeface="Gabriola" pitchFamily="82" charset="0"/>
              </a:rPr>
              <a:t>.</a:t>
            </a:r>
            <a:br>
              <a:rPr lang="ru-RU" sz="2000" i="1" dirty="0" smtClean="0">
                <a:latin typeface="Gabriola" pitchFamily="82" charset="0"/>
              </a:rPr>
            </a:br>
            <a:endParaRPr lang="ru-RU" sz="2000" i="1" dirty="0"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2998" y="908720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atin typeface="Gabriola" pitchFamily="82" charset="0"/>
              </a:rPr>
              <a:t>У 16 </a:t>
            </a:r>
            <a:r>
              <a:rPr lang="ru-RU" sz="2000" i="1" dirty="0" err="1">
                <a:latin typeface="Gabriola" pitchFamily="82" charset="0"/>
              </a:rPr>
              <a:t>років</a:t>
            </a:r>
            <a:r>
              <a:rPr lang="ru-RU" sz="2000" i="1" dirty="0">
                <a:latin typeface="Gabriola" pitchFamily="82" charset="0"/>
              </a:rPr>
              <a:t> </a:t>
            </a:r>
            <a:r>
              <a:rPr lang="ru-RU" sz="2000" i="1" dirty="0" err="1">
                <a:latin typeface="Gabriola" pitchFamily="82" charset="0"/>
              </a:rPr>
              <a:t>хлопець</a:t>
            </a:r>
            <a:r>
              <a:rPr lang="ru-RU" sz="2000" i="1" dirty="0">
                <a:latin typeface="Gabriola" pitchFamily="82" charset="0"/>
              </a:rPr>
              <a:t> </a:t>
            </a:r>
            <a:r>
              <a:rPr lang="ru-RU" sz="2000" i="1" dirty="0" err="1">
                <a:latin typeface="Gabriola" pitchFamily="82" charset="0"/>
              </a:rPr>
              <a:t>був</a:t>
            </a:r>
            <a:r>
              <a:rPr lang="ru-RU" sz="2000" i="1" dirty="0">
                <a:latin typeface="Gabriola" pitchFamily="82" charset="0"/>
              </a:rPr>
              <a:t> </a:t>
            </a:r>
            <a:r>
              <a:rPr lang="ru-RU" sz="2000" i="1" dirty="0" err="1">
                <a:latin typeface="Gabriola" pitchFamily="82" charset="0"/>
              </a:rPr>
              <a:t>відданий</a:t>
            </a:r>
            <a:r>
              <a:rPr lang="ru-RU" sz="2000" i="1" dirty="0">
                <a:latin typeface="Gabriola" pitchFamily="82" charset="0"/>
              </a:rPr>
              <a:t> в </a:t>
            </a:r>
            <a:r>
              <a:rPr lang="ru-RU" sz="2000" i="1" dirty="0" err="1">
                <a:latin typeface="Gabriola" pitchFamily="82" charset="0"/>
              </a:rPr>
              <a:t>ліцей</a:t>
            </a:r>
            <a:r>
              <a:rPr lang="ru-RU" sz="2000" i="1" dirty="0">
                <a:latin typeface="Gabriola" pitchFamily="82" charset="0"/>
              </a:rPr>
              <a:t> , а в 20 </a:t>
            </a:r>
            <a:r>
              <a:rPr lang="ru-RU" sz="2000" i="1" dirty="0" err="1">
                <a:latin typeface="Gabriola" pitchFamily="82" charset="0"/>
              </a:rPr>
              <a:t>Гі</a:t>
            </a:r>
            <a:r>
              <a:rPr lang="ru-RU" sz="2000" i="1" dirty="0">
                <a:latin typeface="Gabriola" pitchFamily="82" charset="0"/>
              </a:rPr>
              <a:t> де Мопассан вступив на </a:t>
            </a:r>
            <a:r>
              <a:rPr lang="ru-RU" sz="2000" i="1" dirty="0" err="1">
                <a:latin typeface="Gabriola" pitchFamily="82" charset="0"/>
              </a:rPr>
              <a:t>юридичний</a:t>
            </a:r>
            <a:r>
              <a:rPr lang="ru-RU" sz="2000" i="1" dirty="0">
                <a:latin typeface="Gabriola" pitchFamily="82" charset="0"/>
              </a:rPr>
              <a:t> факультет , але тут </a:t>
            </a:r>
            <a:r>
              <a:rPr lang="ru-RU" sz="2000" i="1" dirty="0" err="1">
                <a:latin typeface="Gabriola" pitchFamily="82" charset="0"/>
              </a:rPr>
              <a:t>розігралася</a:t>
            </a:r>
            <a:r>
              <a:rPr lang="ru-RU" sz="2000" i="1" dirty="0">
                <a:latin typeface="Gabriola" pitchFamily="82" charset="0"/>
              </a:rPr>
              <a:t> </a:t>
            </a:r>
            <a:r>
              <a:rPr lang="ru-RU" sz="2000" i="1" dirty="0" err="1">
                <a:latin typeface="Gabriola" pitchFamily="82" charset="0"/>
              </a:rPr>
              <a:t>війна</a:t>
            </a:r>
            <a:r>
              <a:rPr lang="ru-RU" sz="2000" i="1" dirty="0">
                <a:latin typeface="Gabriola" pitchFamily="82" charset="0"/>
              </a:rPr>
              <a:t>. </a:t>
            </a:r>
            <a:r>
              <a:rPr lang="ru-RU" sz="2000" i="1" dirty="0" err="1">
                <a:latin typeface="Gabriola" pitchFamily="82" charset="0"/>
              </a:rPr>
              <a:t>Замість</a:t>
            </a:r>
            <a:r>
              <a:rPr lang="ru-RU" sz="2000" i="1" dirty="0">
                <a:latin typeface="Gabriola" pitchFamily="82" charset="0"/>
              </a:rPr>
              <a:t> </a:t>
            </a:r>
            <a:r>
              <a:rPr lang="ru-RU" sz="2000" i="1" dirty="0" err="1">
                <a:latin typeface="Gabriola" pitchFamily="82" charset="0"/>
              </a:rPr>
              <a:t>навчання</a:t>
            </a:r>
            <a:r>
              <a:rPr lang="ru-RU" sz="2000" i="1" dirty="0">
                <a:latin typeface="Gabriola" pitchFamily="82" charset="0"/>
              </a:rPr>
              <a:t> </a:t>
            </a:r>
            <a:r>
              <a:rPr lang="ru-RU" sz="2000" i="1" dirty="0" err="1">
                <a:latin typeface="Gabriola" pitchFamily="82" charset="0"/>
              </a:rPr>
              <a:t>хлопця</a:t>
            </a:r>
            <a:r>
              <a:rPr lang="ru-RU" sz="2000" i="1" dirty="0">
                <a:latin typeface="Gabriola" pitchFamily="82" charset="0"/>
              </a:rPr>
              <a:t> направили на франко- </a:t>
            </a:r>
            <a:r>
              <a:rPr lang="ru-RU" sz="2000" i="1" dirty="0" err="1">
                <a:latin typeface="Gabriola" pitchFamily="82" charset="0"/>
              </a:rPr>
              <a:t>прусську</a:t>
            </a:r>
            <a:r>
              <a:rPr lang="ru-RU" sz="2000" i="1" dirty="0">
                <a:latin typeface="Gabriola" pitchFamily="82" charset="0"/>
              </a:rPr>
              <a:t> </a:t>
            </a:r>
            <a:r>
              <a:rPr lang="ru-RU" sz="2000" i="1" dirty="0" err="1">
                <a:latin typeface="Gabriola" pitchFamily="82" charset="0"/>
              </a:rPr>
              <a:t>війну</a:t>
            </a:r>
            <a:r>
              <a:rPr lang="ru-RU" sz="2000" i="1" dirty="0">
                <a:latin typeface="Gabriola" pitchFamily="82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91" y="3284984"/>
            <a:ext cx="3566149" cy="249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077072"/>
            <a:ext cx="3495445" cy="235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517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36912"/>
            <a:ext cx="4248472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Слава </a:t>
            </a:r>
            <a:r>
              <a:rPr lang="ru-RU" sz="3600" dirty="0" err="1" smtClean="0"/>
              <a:t>письменника</a:t>
            </a:r>
            <a:r>
              <a:rPr lang="ru-RU" sz="3600" dirty="0" smtClean="0"/>
              <a:t> </a:t>
            </a:r>
            <a:r>
              <a:rPr lang="ru-RU" sz="3600" dirty="0" err="1" smtClean="0"/>
              <a:t>прийшла</a:t>
            </a:r>
            <a:r>
              <a:rPr lang="ru-RU" sz="3600" dirty="0" smtClean="0"/>
              <a:t> до </a:t>
            </a:r>
            <a:r>
              <a:rPr lang="ru-RU" sz="3600" dirty="0" err="1" smtClean="0"/>
              <a:t>Гі</a:t>
            </a:r>
            <a:r>
              <a:rPr lang="ru-RU" sz="3600" dirty="0" smtClean="0"/>
              <a:t> де Мопассаном в 1880 </a:t>
            </a:r>
            <a:r>
              <a:rPr lang="ru-RU" sz="3600" dirty="0" err="1" smtClean="0"/>
              <a:t>році</a:t>
            </a:r>
            <a:r>
              <a:rPr lang="ru-RU" sz="3600" dirty="0" smtClean="0"/>
              <a:t> , </a:t>
            </a:r>
            <a:r>
              <a:rPr lang="ru-RU" sz="3600" dirty="0" err="1" smtClean="0"/>
              <a:t>після</a:t>
            </a:r>
            <a:r>
              <a:rPr lang="ru-RU" sz="3600" dirty="0" smtClean="0"/>
              <a:t> </a:t>
            </a:r>
            <a:r>
              <a:rPr lang="ru-RU" sz="3600" dirty="0" err="1" smtClean="0"/>
              <a:t>успіху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« Пампушки» . </a:t>
            </a:r>
            <a:r>
              <a:rPr lang="ru-RU" sz="3600" dirty="0" err="1" smtClean="0"/>
              <a:t>Завдяки</a:t>
            </a:r>
            <a:r>
              <a:rPr lang="ru-RU" sz="3600" dirty="0" smtClean="0"/>
              <a:t> </a:t>
            </a:r>
            <a:r>
              <a:rPr lang="ru-RU" sz="3600" dirty="0" err="1" smtClean="0"/>
              <a:t>цьому</a:t>
            </a:r>
            <a:r>
              <a:rPr lang="ru-RU" sz="3600" dirty="0" smtClean="0"/>
              <a:t> </a:t>
            </a:r>
            <a:r>
              <a:rPr lang="ru-RU" sz="3600" dirty="0" err="1" smtClean="0"/>
              <a:t>він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виклопотав</a:t>
            </a:r>
            <a:r>
              <a:rPr lang="ru-RU" sz="3600" dirty="0" smtClean="0"/>
              <a:t> </a:t>
            </a:r>
            <a:r>
              <a:rPr lang="ru-RU" sz="3600" dirty="0" err="1" smtClean="0"/>
              <a:t>собі</a:t>
            </a:r>
            <a:r>
              <a:rPr lang="ru-RU" sz="3600" dirty="0" smtClean="0"/>
              <a:t> 6 - </a:t>
            </a:r>
            <a:r>
              <a:rPr lang="ru-RU" sz="3600" dirty="0" err="1" smtClean="0"/>
              <a:t>місячну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відпустку</a:t>
            </a:r>
            <a:r>
              <a:rPr lang="ru-RU" sz="3600" dirty="0" smtClean="0"/>
              <a:t> і </a:t>
            </a:r>
            <a:r>
              <a:rPr lang="ru-RU" sz="3600" dirty="0" err="1" smtClean="0"/>
              <a:t>повною</a:t>
            </a:r>
            <a:r>
              <a:rPr lang="ru-RU" sz="3600" dirty="0" smtClean="0"/>
              <a:t> </a:t>
            </a:r>
            <a:r>
              <a:rPr lang="ru-RU" sz="3600" dirty="0" err="1" smtClean="0"/>
              <a:t>мірою</a:t>
            </a:r>
            <a:r>
              <a:rPr lang="ru-RU" sz="3600" dirty="0" smtClean="0"/>
              <a:t> </a:t>
            </a:r>
            <a:r>
              <a:rPr lang="ru-RU" sz="3600" dirty="0" err="1" smtClean="0"/>
              <a:t>зайнявся</a:t>
            </a:r>
            <a:r>
              <a:rPr lang="ru-RU" sz="3600" dirty="0" smtClean="0"/>
              <a:t> </a:t>
            </a:r>
            <a:r>
              <a:rPr lang="ru-RU" sz="3600" dirty="0" err="1" smtClean="0"/>
              <a:t>творчістю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08720"/>
            <a:ext cx="3312368" cy="51302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18577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074" y="116632"/>
            <a:ext cx="8229600" cy="1143000"/>
          </a:xfrm>
        </p:spPr>
        <p:txBody>
          <a:bodyPr/>
          <a:lstStyle/>
          <a:p>
            <a:r>
              <a:rPr lang="uk-UA" dirty="0" smtClean="0"/>
              <a:t>Наставники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2736304" cy="3476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92896"/>
            <a:ext cx="2895734" cy="3751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63441"/>
            <a:ext cx="3629700" cy="37355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983863" y="627230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І. </a:t>
            </a:r>
            <a:r>
              <a:rPr lang="ru-RU" i="1" dirty="0" err="1" smtClean="0"/>
              <a:t>Тургенєв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254502" y="55892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 Г. Флобер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500085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/>
              <a:t>Л.Толстой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6878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344816" cy="65689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Шедеври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0623"/>
            <a:ext cx="3112740" cy="49336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84784"/>
            <a:ext cx="2664296" cy="4089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1412776"/>
            <a:ext cx="2828925" cy="4381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124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3600400" cy="1143000"/>
          </a:xfrm>
        </p:spPr>
        <p:txBody>
          <a:bodyPr>
            <a:noAutofit/>
          </a:bodyPr>
          <a:lstStyle/>
          <a:p>
            <a:r>
              <a:rPr lang="ru-RU" sz="2000" i="1" dirty="0" err="1" smtClean="0">
                <a:latin typeface="Monotype Corsiva" pitchFamily="66" charset="0"/>
              </a:rPr>
              <a:t>Гі</a:t>
            </a:r>
            <a:r>
              <a:rPr lang="ru-RU" sz="2000" i="1" dirty="0" smtClean="0">
                <a:latin typeface="Monotype Corsiva" pitchFamily="66" charset="0"/>
              </a:rPr>
              <a:t> де Мопассан - </a:t>
            </a:r>
            <a:r>
              <a:rPr lang="ru-RU" sz="2000" i="1" dirty="0" err="1" smtClean="0">
                <a:latin typeface="Monotype Corsiva" pitchFamily="66" charset="0"/>
              </a:rPr>
              <a:t>реаліст</a:t>
            </a:r>
            <a:r>
              <a:rPr lang="ru-RU" sz="2000" i="1" dirty="0" smtClean="0">
                <a:latin typeface="Monotype Corsiva" pitchFamily="66" charset="0"/>
              </a:rPr>
              <a:t>. У </a:t>
            </a:r>
            <a:r>
              <a:rPr lang="ru-RU" sz="2000" i="1" dirty="0" err="1" smtClean="0">
                <a:latin typeface="Monotype Corsiva" pitchFamily="66" charset="0"/>
              </a:rPr>
              <a:t>його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творах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докладний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опис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життя</a:t>
            </a:r>
            <a:r>
              <a:rPr lang="ru-RU" sz="2000" i="1" dirty="0" smtClean="0">
                <a:latin typeface="Monotype Corsiva" pitchFamily="66" charset="0"/>
              </a:rPr>
              <a:t> і </a:t>
            </a:r>
            <a:r>
              <a:rPr lang="ru-RU" sz="2000" i="1" dirty="0" err="1" smtClean="0">
                <a:latin typeface="Monotype Corsiva" pitchFamily="66" charset="0"/>
              </a:rPr>
              <a:t>побуту</a:t>
            </a:r>
            <a:r>
              <a:rPr lang="ru-RU" sz="2000" i="1" dirty="0" smtClean="0">
                <a:latin typeface="Monotype Corsiva" pitchFamily="66" charset="0"/>
              </a:rPr>
              <a:t> людей. </a:t>
            </a:r>
            <a:r>
              <a:rPr lang="ru-RU" sz="2000" i="1" dirty="0" err="1" smtClean="0">
                <a:latin typeface="Monotype Corsiva" pitchFamily="66" charset="0"/>
              </a:rPr>
              <a:t>Причому</a:t>
            </a:r>
            <a:r>
              <a:rPr lang="ru-RU" sz="2000" i="1" dirty="0" smtClean="0">
                <a:latin typeface="Monotype Corsiva" pitchFamily="66" charset="0"/>
              </a:rPr>
              <a:t> людей </a:t>
            </a:r>
            <a:r>
              <a:rPr lang="ru-RU" sz="2000" i="1" dirty="0" err="1" smtClean="0">
                <a:latin typeface="Monotype Corsiva" pitchFamily="66" charset="0"/>
              </a:rPr>
              <a:t>різних</a:t>
            </a:r>
            <a:r>
              <a:rPr lang="ru-RU" sz="2000" i="1" dirty="0" smtClean="0">
                <a:latin typeface="Monotype Corsiva" pitchFamily="66" charset="0"/>
              </a:rPr>
              <a:t>: дворян і </a:t>
            </a:r>
            <a:r>
              <a:rPr lang="ru-RU" sz="2000" i="1" dirty="0" err="1" smtClean="0">
                <a:latin typeface="Monotype Corsiva" pitchFamily="66" charset="0"/>
              </a:rPr>
              <a:t>простолюдинів</a:t>
            </a:r>
            <a:r>
              <a:rPr lang="ru-RU" sz="2000" i="1" dirty="0" smtClean="0">
                <a:latin typeface="Monotype Corsiva" pitchFamily="66" charset="0"/>
              </a:rPr>
              <a:t> , </a:t>
            </a:r>
            <a:r>
              <a:rPr lang="ru-RU" sz="2000" i="1" dirty="0" err="1" smtClean="0">
                <a:latin typeface="Monotype Corsiva" pitchFamily="66" charset="0"/>
              </a:rPr>
              <a:t>багатих</a:t>
            </a:r>
            <a:r>
              <a:rPr lang="ru-RU" sz="2000" i="1" dirty="0" smtClean="0">
                <a:latin typeface="Monotype Corsiva" pitchFamily="66" charset="0"/>
              </a:rPr>
              <a:t> і </a:t>
            </a:r>
            <a:r>
              <a:rPr lang="ru-RU" sz="2000" i="1" dirty="0" err="1" smtClean="0">
                <a:latin typeface="Monotype Corsiva" pitchFamily="66" charset="0"/>
              </a:rPr>
              <a:t>жебраків</a:t>
            </a:r>
            <a:r>
              <a:rPr lang="ru-RU" sz="2000" i="1" dirty="0" smtClean="0">
                <a:latin typeface="Monotype Corsiva" pitchFamily="66" charset="0"/>
              </a:rPr>
              <a:t> , </a:t>
            </a:r>
            <a:r>
              <a:rPr lang="ru-RU" sz="2000" i="1" dirty="0" err="1" smtClean="0">
                <a:latin typeface="Monotype Corsiva" pitchFamily="66" charset="0"/>
              </a:rPr>
              <a:t>освічених</a:t>
            </a:r>
            <a:r>
              <a:rPr lang="ru-RU" sz="2000" i="1" dirty="0" smtClean="0">
                <a:latin typeface="Monotype Corsiva" pitchFamily="66" charset="0"/>
              </a:rPr>
              <a:t> і «</a:t>
            </a:r>
            <a:r>
              <a:rPr lang="ru-RU" sz="2000" i="1" dirty="0" err="1" smtClean="0">
                <a:latin typeface="Monotype Corsiva" pitchFamily="66" charset="0"/>
              </a:rPr>
              <a:t>простих</a:t>
            </a:r>
            <a:r>
              <a:rPr lang="ru-RU" sz="2000" i="1" dirty="0" smtClean="0">
                <a:latin typeface="Monotype Corsiva" pitchFamily="66" charset="0"/>
              </a:rPr>
              <a:t> ». </a:t>
            </a:r>
            <a:r>
              <a:rPr lang="ru-RU" sz="2000" i="1" dirty="0" err="1" smtClean="0">
                <a:latin typeface="Monotype Corsiva" pitchFamily="66" charset="0"/>
              </a:rPr>
              <a:t>Гі</a:t>
            </a:r>
            <a:r>
              <a:rPr lang="ru-RU" sz="2000" i="1" dirty="0" smtClean="0">
                <a:latin typeface="Monotype Corsiva" pitchFamily="66" charset="0"/>
              </a:rPr>
              <a:t> де Мопассан не </a:t>
            </a:r>
            <a:r>
              <a:rPr lang="ru-RU" sz="2000" i="1" dirty="0" err="1" smtClean="0">
                <a:latin typeface="Monotype Corsiva" pitchFamily="66" charset="0"/>
              </a:rPr>
              <a:t>боїться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зачіпати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гострі</a:t>
            </a:r>
            <a:r>
              <a:rPr lang="ru-RU" sz="2000" i="1" dirty="0" smtClean="0">
                <a:latin typeface="Monotype Corsiva" pitchFamily="66" charset="0"/>
              </a:rPr>
              <a:t> , </a:t>
            </a:r>
            <a:r>
              <a:rPr lang="ru-RU" sz="2000" i="1" dirty="0" err="1" smtClean="0">
                <a:latin typeface="Monotype Corsiva" pitchFamily="66" charset="0"/>
              </a:rPr>
              <a:t>болючі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питання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нашого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суспільства</a:t>
            </a:r>
            <a:r>
              <a:rPr lang="ru-RU" sz="2000" i="1" dirty="0" smtClean="0">
                <a:latin typeface="Monotype Corsiva" pitchFamily="66" charset="0"/>
              </a:rPr>
              <a:t>. </a:t>
            </a:r>
            <a:endParaRPr lang="ru-RU" sz="2000" i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3501008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 smtClean="0">
                <a:latin typeface="Monotype Corsiva" pitchFamily="66" charset="0"/>
              </a:rPr>
              <a:t>Крім</a:t>
            </a:r>
            <a:r>
              <a:rPr lang="ru-RU" sz="2000" i="1" dirty="0" smtClean="0">
                <a:latin typeface="Monotype Corsiva" pitchFamily="66" charset="0"/>
              </a:rPr>
              <a:t> того </a:t>
            </a:r>
            <a:r>
              <a:rPr lang="ru-RU" sz="2000" i="1" dirty="0" err="1" smtClean="0">
                <a:latin typeface="Monotype Corsiva" pitchFamily="66" charset="0"/>
              </a:rPr>
              <a:t>він</a:t>
            </a:r>
            <a:r>
              <a:rPr lang="ru-RU" sz="2000" i="1" dirty="0" smtClean="0">
                <a:latin typeface="Monotype Corsiva" pitchFamily="66" charset="0"/>
              </a:rPr>
              <a:t> хороший психолог. </a:t>
            </a:r>
            <a:r>
              <a:rPr lang="ru-RU" sz="2000" i="1" dirty="0" err="1" smtClean="0">
                <a:latin typeface="Monotype Corsiva" pitchFamily="66" charset="0"/>
              </a:rPr>
              <a:t>Письменник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дуже</a:t>
            </a:r>
            <a:r>
              <a:rPr lang="ru-RU" sz="2000" i="1" dirty="0" smtClean="0">
                <a:latin typeface="Monotype Corsiva" pitchFamily="66" charset="0"/>
              </a:rPr>
              <a:t> тонко </a:t>
            </a:r>
            <a:r>
              <a:rPr lang="ru-RU" sz="2000" i="1" dirty="0" err="1" smtClean="0">
                <a:latin typeface="Monotype Corsiva" pitchFamily="66" charset="0"/>
              </a:rPr>
              <a:t>показує</a:t>
            </a:r>
            <a:r>
              <a:rPr lang="ru-RU" sz="2000" i="1" dirty="0" smtClean="0">
                <a:latin typeface="Monotype Corsiva" pitchFamily="66" charset="0"/>
              </a:rPr>
              <a:t> , практично « </a:t>
            </a:r>
            <a:r>
              <a:rPr lang="ru-RU" sz="2000" i="1" dirty="0" err="1" smtClean="0">
                <a:latin typeface="Monotype Corsiva" pitchFamily="66" charset="0"/>
              </a:rPr>
              <a:t>вивертає</a:t>
            </a:r>
            <a:r>
              <a:rPr lang="ru-RU" sz="2000" i="1" dirty="0" smtClean="0">
                <a:latin typeface="Monotype Corsiva" pitchFamily="66" charset="0"/>
              </a:rPr>
              <a:t> » </a:t>
            </a:r>
            <a:r>
              <a:rPr lang="ru-RU" sz="2000" i="1" dirty="0" err="1" smtClean="0">
                <a:latin typeface="Monotype Corsiva" pitchFamily="66" charset="0"/>
              </a:rPr>
              <a:t>душі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своїх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героїв</a:t>
            </a:r>
            <a:r>
              <a:rPr lang="ru-RU" sz="2000" i="1" dirty="0" smtClean="0">
                <a:latin typeface="Monotype Corsiva" pitchFamily="66" charset="0"/>
              </a:rPr>
              <a:t> , </a:t>
            </a:r>
            <a:r>
              <a:rPr lang="ru-RU" sz="2000" i="1" dirty="0" err="1" smtClean="0">
                <a:latin typeface="Monotype Corsiva" pitchFamily="66" charset="0"/>
              </a:rPr>
              <a:t>даючи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читачеві</a:t>
            </a:r>
            <a:r>
              <a:rPr lang="ru-RU" sz="2000" i="1" dirty="0" smtClean="0">
                <a:latin typeface="Monotype Corsiva" pitchFamily="66" charset="0"/>
              </a:rPr>
              <a:t> шанс </a:t>
            </a:r>
            <a:r>
              <a:rPr lang="ru-RU" sz="2000" i="1" dirty="0" err="1" smtClean="0">
                <a:latin typeface="Monotype Corsiva" pitchFamily="66" charset="0"/>
              </a:rPr>
              <a:t>зазирнути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туди</a:t>
            </a:r>
            <a:r>
              <a:rPr lang="ru-RU" sz="2000" i="1" dirty="0" smtClean="0">
                <a:latin typeface="Monotype Corsiva" pitchFamily="66" charset="0"/>
              </a:rPr>
              <a:t> .</a:t>
            </a:r>
          </a:p>
          <a:p>
            <a:pPr algn="ctr"/>
            <a:r>
              <a:rPr lang="ru-RU" sz="2000" i="1" dirty="0" err="1" smtClean="0">
                <a:latin typeface="Monotype Corsiva" pitchFamily="66" charset="0"/>
              </a:rPr>
              <a:t>Його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герої</a:t>
            </a:r>
            <a:r>
              <a:rPr lang="ru-RU" sz="2000" i="1" dirty="0" smtClean="0">
                <a:latin typeface="Monotype Corsiva" pitchFamily="66" charset="0"/>
              </a:rPr>
              <a:t> - </a:t>
            </a:r>
            <a:r>
              <a:rPr lang="ru-RU" sz="2000" i="1" dirty="0" err="1" smtClean="0">
                <a:latin typeface="Monotype Corsiva" pitchFamily="66" charset="0"/>
              </a:rPr>
              <a:t>справжні</a:t>
            </a:r>
            <a:r>
              <a:rPr lang="ru-RU" sz="2000" i="1" dirty="0" smtClean="0">
                <a:latin typeface="Monotype Corsiva" pitchFamily="66" charset="0"/>
              </a:rPr>
              <a:t> , </a:t>
            </a:r>
            <a:r>
              <a:rPr lang="ru-RU" sz="2000" i="1" dirty="0" err="1" smtClean="0">
                <a:latin typeface="Monotype Corsiva" pitchFamily="66" charset="0"/>
              </a:rPr>
              <a:t>реальні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біологічні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істоти</a:t>
            </a:r>
            <a:r>
              <a:rPr lang="ru-RU" sz="2000" i="1" dirty="0" smtClean="0">
                <a:latin typeface="Monotype Corsiva" pitchFamily="66" charset="0"/>
              </a:rPr>
              <a:t> , </a:t>
            </a:r>
            <a:r>
              <a:rPr lang="ru-RU" sz="2000" i="1" dirty="0" err="1" smtClean="0">
                <a:latin typeface="Monotype Corsiva" pitchFamily="66" charset="0"/>
              </a:rPr>
              <a:t>схильні</a:t>
            </a: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основним</a:t>
            </a:r>
            <a:r>
              <a:rPr lang="ru-RU" sz="2000" i="1" dirty="0" smtClean="0">
                <a:latin typeface="Monotype Corsiva" pitchFamily="66" charset="0"/>
              </a:rPr>
              <a:t> законам </a:t>
            </a:r>
            <a:r>
              <a:rPr lang="ru-RU" sz="2000" i="1" dirty="0" err="1" smtClean="0">
                <a:latin typeface="Monotype Corsiva" pitchFamily="66" charset="0"/>
              </a:rPr>
              <a:t>природи</a:t>
            </a:r>
            <a:r>
              <a:rPr lang="ru-RU" sz="2000" i="1" dirty="0" smtClean="0">
                <a:latin typeface="Monotype Corsiva" pitchFamily="66" charset="0"/>
              </a:rPr>
              <a:t>.</a:t>
            </a:r>
            <a:endParaRPr lang="ru-RU" sz="2000" i="1" dirty="0"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48" y="322009"/>
            <a:ext cx="2160240" cy="296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45024"/>
            <a:ext cx="2145979" cy="2786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488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18656"/>
            <a:ext cx="4608512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Надмірне</a:t>
            </a:r>
            <a:r>
              <a:rPr lang="ru-RU" dirty="0" smtClean="0"/>
              <a:t> </a:t>
            </a:r>
            <a:r>
              <a:rPr lang="ru-RU" dirty="0" err="1" smtClean="0"/>
              <a:t>розумове</a:t>
            </a:r>
            <a:r>
              <a:rPr lang="ru-RU" dirty="0" smtClean="0"/>
              <a:t> </a:t>
            </a:r>
            <a:r>
              <a:rPr lang="ru-RU" dirty="0" err="1" smtClean="0"/>
              <a:t>напруження</a:t>
            </a:r>
            <a:r>
              <a:rPr lang="ru-RU" dirty="0" smtClean="0"/>
              <a:t> </a:t>
            </a:r>
            <a:r>
              <a:rPr lang="ru-RU" dirty="0" err="1" smtClean="0"/>
              <a:t>позначилося</a:t>
            </a:r>
            <a:r>
              <a:rPr lang="ru-RU" dirty="0" smtClean="0"/>
              <a:t> на </a:t>
            </a:r>
            <a:r>
              <a:rPr lang="ru-RU" dirty="0" err="1" smtClean="0"/>
              <a:t>психіці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. </a:t>
            </a:r>
            <a:r>
              <a:rPr lang="ru-RU" dirty="0" err="1" smtClean="0"/>
              <a:t>Гі</a:t>
            </a:r>
            <a:r>
              <a:rPr lang="ru-RU" dirty="0" smtClean="0"/>
              <a:t> де Мопассан помер в 1893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паралічу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680"/>
            <a:ext cx="4067873" cy="5282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759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i="1" dirty="0" smtClean="0">
                <a:solidFill>
                  <a:srgbClr val="800000"/>
                </a:solidFill>
                <a:latin typeface="Monotype Corsiva" pitchFamily="66" charset="0"/>
              </a:rPr>
              <a:t>Дякую за увагу!</a:t>
            </a:r>
            <a:endParaRPr lang="ru-RU" sz="5400" i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05064"/>
            <a:ext cx="1296144" cy="80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3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Monotype Corsiva" pitchFamily="66" charset="0"/>
              </a:rPr>
              <a:t>Анрі-Марі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Бейль</a:t>
            </a:r>
            <a:r>
              <a:rPr lang="ru-RU" dirty="0" smtClean="0">
                <a:latin typeface="Monotype Corsiva" pitchFamily="66" charset="0"/>
              </a:rPr>
              <a:t> Стендаль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5774"/>
            <a:ext cx="3250496" cy="4070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45" y="1844824"/>
            <a:ext cx="2661060" cy="3960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91" y="3140968"/>
            <a:ext cx="2592288" cy="3214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08890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80928"/>
            <a:ext cx="4320480" cy="1143000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ahoma"/>
              </a:rPr>
              <a:t>Н</a:t>
            </a:r>
            <a:r>
              <a:rPr lang="ru-RU" sz="2400" dirty="0" err="1" smtClean="0">
                <a:latin typeface="Tahoma"/>
              </a:rPr>
              <a:t>ародився</a:t>
            </a:r>
            <a:r>
              <a:rPr lang="ru-RU" sz="2400" dirty="0" smtClean="0">
                <a:latin typeface="Tahoma"/>
              </a:rPr>
              <a:t> в </a:t>
            </a:r>
            <a:r>
              <a:rPr lang="ru-RU" sz="2400" dirty="0" err="1" smtClean="0">
                <a:latin typeface="Tahoma"/>
              </a:rPr>
              <a:t>Греноблі</a:t>
            </a:r>
            <a:r>
              <a:rPr lang="ru-RU" sz="2400" dirty="0" smtClean="0">
                <a:latin typeface="Tahoma"/>
              </a:rPr>
              <a:t> на </a:t>
            </a:r>
            <a:r>
              <a:rPr lang="ru-RU" sz="2400" dirty="0" err="1" smtClean="0">
                <a:latin typeface="Tahoma"/>
              </a:rPr>
              <a:t>півдні</a:t>
            </a:r>
            <a:r>
              <a:rPr lang="ru-RU" sz="2400" dirty="0" smtClean="0">
                <a:latin typeface="Tahoma"/>
              </a:rPr>
              <a:t> </a:t>
            </a:r>
            <a:r>
              <a:rPr lang="ru-RU" sz="2400" dirty="0" err="1" smtClean="0">
                <a:latin typeface="Tahoma"/>
              </a:rPr>
              <a:t>Франції</a:t>
            </a:r>
            <a:r>
              <a:rPr lang="ru-RU" sz="2400" dirty="0" smtClean="0">
                <a:latin typeface="Tahoma"/>
              </a:rPr>
              <a:t> в </a:t>
            </a:r>
            <a:r>
              <a:rPr lang="ru-RU" sz="2400" dirty="0" err="1" smtClean="0">
                <a:latin typeface="Tahoma"/>
              </a:rPr>
              <a:t>сім'ї</a:t>
            </a:r>
            <a:r>
              <a:rPr lang="ru-RU" sz="2400" dirty="0" smtClean="0">
                <a:latin typeface="Tahoma"/>
              </a:rPr>
              <a:t> адвоката. Коли </a:t>
            </a:r>
            <a:r>
              <a:rPr lang="ru-RU" sz="2400" dirty="0" err="1" smtClean="0">
                <a:latin typeface="Tahoma"/>
              </a:rPr>
              <a:t>письменникові</a:t>
            </a:r>
            <a:r>
              <a:rPr lang="ru-RU" sz="2400" dirty="0" smtClean="0">
                <a:latin typeface="Tahoma"/>
              </a:rPr>
              <a:t> </a:t>
            </a:r>
            <a:r>
              <a:rPr lang="ru-RU" sz="2400" dirty="0" err="1" smtClean="0">
                <a:latin typeface="Tahoma"/>
              </a:rPr>
              <a:t>було</a:t>
            </a:r>
            <a:r>
              <a:rPr lang="ru-RU" sz="2400" dirty="0" smtClean="0">
                <a:latin typeface="Tahoma"/>
              </a:rPr>
              <a:t> 7 </a:t>
            </a:r>
            <a:r>
              <a:rPr lang="ru-RU" sz="2400" dirty="0" err="1" smtClean="0">
                <a:latin typeface="Tahoma"/>
              </a:rPr>
              <a:t>років</a:t>
            </a:r>
            <a:r>
              <a:rPr lang="ru-RU" sz="2400" dirty="0" smtClean="0">
                <a:latin typeface="Tahoma"/>
              </a:rPr>
              <a:t> , </a:t>
            </a:r>
            <a:r>
              <a:rPr lang="ru-RU" sz="2400" dirty="0" err="1" smtClean="0">
                <a:latin typeface="Tahoma"/>
              </a:rPr>
              <a:t>він</a:t>
            </a:r>
            <a:r>
              <a:rPr lang="ru-RU" sz="2400" dirty="0" smtClean="0">
                <a:latin typeface="Tahoma"/>
              </a:rPr>
              <a:t> </a:t>
            </a:r>
            <a:r>
              <a:rPr lang="ru-RU" sz="2400" dirty="0" err="1" smtClean="0">
                <a:latin typeface="Tahoma"/>
              </a:rPr>
              <a:t>втратив</a:t>
            </a:r>
            <a:r>
              <a:rPr lang="ru-RU" sz="2400" dirty="0" smtClean="0">
                <a:latin typeface="Tahoma"/>
              </a:rPr>
              <a:t> </a:t>
            </a:r>
            <a:r>
              <a:rPr lang="ru-RU" sz="2400" dirty="0" err="1" smtClean="0">
                <a:latin typeface="Tahoma"/>
              </a:rPr>
              <a:t>матір</a:t>
            </a:r>
            <a:r>
              <a:rPr lang="ru-RU" sz="2400" dirty="0" smtClean="0">
                <a:latin typeface="Tahoma"/>
              </a:rPr>
              <a:t> . </a:t>
            </a:r>
            <a:r>
              <a:rPr lang="ru-RU" sz="2400" dirty="0" err="1" smtClean="0">
                <a:latin typeface="Tahoma"/>
              </a:rPr>
              <a:t>Батько</a:t>
            </a:r>
            <a:r>
              <a:rPr lang="ru-RU" sz="2400" dirty="0" smtClean="0">
                <a:latin typeface="Tahoma"/>
              </a:rPr>
              <a:t> </a:t>
            </a:r>
            <a:r>
              <a:rPr lang="ru-RU" sz="2400" dirty="0" err="1" smtClean="0">
                <a:latin typeface="Tahoma"/>
              </a:rPr>
              <a:t>був</a:t>
            </a:r>
            <a:r>
              <a:rPr lang="ru-RU" sz="2400" dirty="0" smtClean="0">
                <a:latin typeface="Tahoma"/>
              </a:rPr>
              <a:t> вельми </a:t>
            </a:r>
            <a:r>
              <a:rPr lang="ru-RU" sz="2400" dirty="0" err="1" smtClean="0">
                <a:latin typeface="Tahoma"/>
              </a:rPr>
              <a:t>черствим</a:t>
            </a:r>
            <a:r>
              <a:rPr lang="ru-RU" sz="2400" dirty="0" smtClean="0">
                <a:latin typeface="Tahoma"/>
              </a:rPr>
              <a:t> і грубим </a:t>
            </a:r>
            <a:r>
              <a:rPr lang="ru-RU" sz="2400" dirty="0" err="1" smtClean="0">
                <a:latin typeface="Tahoma"/>
              </a:rPr>
              <a:t>чоловіком</a:t>
            </a:r>
            <a:r>
              <a:rPr lang="ru-RU" sz="2400" dirty="0" smtClean="0">
                <a:latin typeface="Tahoma"/>
              </a:rPr>
              <a:t> , тому </a:t>
            </a:r>
            <a:r>
              <a:rPr lang="ru-RU" sz="2400" dirty="0" err="1" smtClean="0">
                <a:latin typeface="Tahoma"/>
              </a:rPr>
              <a:t>ніжна</a:t>
            </a:r>
            <a:r>
              <a:rPr lang="ru-RU" sz="2400" dirty="0" smtClean="0">
                <a:latin typeface="Tahoma"/>
              </a:rPr>
              <a:t> натура хлопчика </a:t>
            </a:r>
            <a:r>
              <a:rPr lang="ru-RU" sz="2400" dirty="0" err="1" smtClean="0">
                <a:latin typeface="Tahoma"/>
              </a:rPr>
              <a:t>тяглася</a:t>
            </a:r>
            <a:r>
              <a:rPr lang="ru-RU" sz="2400" dirty="0" smtClean="0">
                <a:latin typeface="Tahoma"/>
              </a:rPr>
              <a:t> до </a:t>
            </a:r>
            <a:r>
              <a:rPr lang="ru-RU" sz="2400" dirty="0" err="1" smtClean="0">
                <a:latin typeface="Tahoma"/>
              </a:rPr>
              <a:t>дідуся</a:t>
            </a:r>
            <a:r>
              <a:rPr lang="ru-RU" sz="2400" dirty="0" smtClean="0">
                <a:latin typeface="Tahoma"/>
              </a:rPr>
              <a:t> по </a:t>
            </a:r>
            <a:r>
              <a:rPr lang="ru-RU" sz="2400" dirty="0" err="1" smtClean="0">
                <a:latin typeface="Tahoma"/>
              </a:rPr>
              <a:t>материної</a:t>
            </a:r>
            <a:r>
              <a:rPr lang="ru-RU" sz="2400" dirty="0" smtClean="0">
                <a:latin typeface="Tahoma"/>
              </a:rPr>
              <a:t> </a:t>
            </a:r>
            <a:r>
              <a:rPr lang="ru-RU" sz="2400" dirty="0" err="1" smtClean="0">
                <a:latin typeface="Tahoma"/>
              </a:rPr>
              <a:t>лінії</a:t>
            </a:r>
            <a:r>
              <a:rPr lang="ru-RU" sz="2400" dirty="0" smtClean="0">
                <a:latin typeface="Tahoma"/>
              </a:rPr>
              <a:t> , </a:t>
            </a:r>
            <a:r>
              <a:rPr lang="ru-RU" sz="2400" dirty="0" err="1" smtClean="0">
                <a:latin typeface="Tahoma"/>
              </a:rPr>
              <a:t>який</a:t>
            </a:r>
            <a:r>
              <a:rPr lang="ru-RU" sz="2400" dirty="0" smtClean="0">
                <a:latin typeface="Tahoma"/>
              </a:rPr>
              <a:t> </a:t>
            </a:r>
            <a:r>
              <a:rPr lang="ru-RU" sz="2400" dirty="0" err="1" smtClean="0">
                <a:latin typeface="Tahoma"/>
              </a:rPr>
              <a:t>прищеплював</a:t>
            </a:r>
            <a:r>
              <a:rPr lang="ru-RU" sz="2400" dirty="0" smtClean="0">
                <a:latin typeface="Tahoma"/>
              </a:rPr>
              <a:t> </a:t>
            </a:r>
            <a:r>
              <a:rPr lang="ru-RU" sz="2400" dirty="0" err="1" smtClean="0">
                <a:latin typeface="Tahoma"/>
              </a:rPr>
              <a:t>хлопчикові</a:t>
            </a:r>
            <a:r>
              <a:rPr lang="ru-RU" sz="2400" dirty="0" smtClean="0">
                <a:latin typeface="Tahoma"/>
              </a:rPr>
              <a:t> </a:t>
            </a:r>
            <a:r>
              <a:rPr lang="ru-RU" sz="2400" dirty="0" err="1" smtClean="0">
                <a:latin typeface="Tahoma"/>
              </a:rPr>
              <a:t>ідеали</a:t>
            </a:r>
            <a:r>
              <a:rPr lang="ru-RU" sz="2400" dirty="0" smtClean="0">
                <a:latin typeface="Tahoma"/>
              </a:rPr>
              <a:t> </a:t>
            </a:r>
            <a:r>
              <a:rPr lang="ru-RU" sz="2400" dirty="0" err="1" smtClean="0">
                <a:latin typeface="Tahoma"/>
              </a:rPr>
              <a:t>просвітництва</a:t>
            </a:r>
            <a:r>
              <a:rPr lang="ru-RU" sz="2400" dirty="0" smtClean="0">
                <a:latin typeface="Tahoma"/>
              </a:rPr>
              <a:t>: тягу до </a:t>
            </a:r>
            <a:r>
              <a:rPr lang="ru-RU" sz="2400" dirty="0" err="1" smtClean="0">
                <a:latin typeface="Tahoma"/>
              </a:rPr>
              <a:t>знань</a:t>
            </a:r>
            <a:r>
              <a:rPr lang="ru-RU" sz="2400" dirty="0" smtClean="0">
                <a:latin typeface="Tahoma"/>
              </a:rPr>
              <a:t> і </a:t>
            </a:r>
            <a:r>
              <a:rPr lang="ru-RU" sz="2400" dirty="0" err="1" smtClean="0">
                <a:latin typeface="Tahoma"/>
              </a:rPr>
              <a:t>служінню</a:t>
            </a:r>
            <a:r>
              <a:rPr lang="ru-RU" sz="2400" dirty="0" smtClean="0">
                <a:latin typeface="Tahoma"/>
              </a:rPr>
              <a:t> </a:t>
            </a:r>
            <a:r>
              <a:rPr lang="ru-RU" sz="2400" dirty="0" err="1" smtClean="0">
                <a:latin typeface="Tahoma"/>
              </a:rPr>
              <a:t>своїй</a:t>
            </a:r>
            <a:r>
              <a:rPr lang="ru-RU" sz="2400" dirty="0" smtClean="0">
                <a:latin typeface="Tahoma"/>
              </a:rPr>
              <a:t> </a:t>
            </a:r>
            <a:r>
              <a:rPr lang="ru-RU" sz="2400" dirty="0" err="1" smtClean="0">
                <a:latin typeface="Tahoma"/>
              </a:rPr>
              <a:t>Батьківщині</a:t>
            </a:r>
            <a:r>
              <a:rPr lang="ru-RU" sz="2400" dirty="0" smtClean="0">
                <a:latin typeface="Tahoma"/>
              </a:rPr>
              <a:t> , </a:t>
            </a:r>
            <a:r>
              <a:rPr lang="ru-RU" sz="2400" dirty="0" err="1" smtClean="0">
                <a:latin typeface="Tahoma"/>
              </a:rPr>
              <a:t>любов</a:t>
            </a:r>
            <a:r>
              <a:rPr lang="ru-RU" sz="2400" dirty="0" smtClean="0">
                <a:latin typeface="Tahoma"/>
              </a:rPr>
              <a:t> до </a:t>
            </a:r>
            <a:r>
              <a:rPr lang="ru-RU" sz="2400" dirty="0" err="1" smtClean="0">
                <a:latin typeface="Tahoma"/>
              </a:rPr>
              <a:t>мистецтва</a:t>
            </a:r>
            <a:r>
              <a:rPr lang="ru-RU" sz="2400" dirty="0" smtClean="0">
                <a:latin typeface="Tahoma"/>
              </a:rPr>
              <a:t> та </a:t>
            </a:r>
            <a:r>
              <a:rPr lang="ru-RU" sz="2400" dirty="0" err="1" smtClean="0">
                <a:latin typeface="Tahoma"/>
              </a:rPr>
              <a:t>літератури</a:t>
            </a:r>
            <a:r>
              <a:rPr lang="ru-RU" sz="2400" dirty="0" smtClean="0">
                <a:latin typeface="Tahoma"/>
              </a:rPr>
              <a:t> 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437271" cy="27632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08" y="3248655"/>
            <a:ext cx="2806254" cy="3514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5581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80928"/>
            <a:ext cx="3600400" cy="1143000"/>
          </a:xfrm>
        </p:spPr>
        <p:txBody>
          <a:bodyPr>
            <a:noAutofit/>
          </a:bodyPr>
          <a:lstStyle/>
          <a:p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У 13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років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хлопчика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відправили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вчитися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в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центральну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школу Гренобля , де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йому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пророкували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майбутнє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інженера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, у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хлопця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були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явно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виражені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здібності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до математики та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інших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точних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наук. Великий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вплив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на юного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Анрі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справила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особистість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Наполеона ,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який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вибився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з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низів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суспільства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,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цей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приклад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зіграв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головну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роль у тому ,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що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юнак вступив до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армії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Наполеона , з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яким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пройшов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безліч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країн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: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Німеччину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, Польщу ,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Австрію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,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Росію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.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Після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падіння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Наполеона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почався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період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Реставрації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: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аристократи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повернули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собі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владу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,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намагалися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відновити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старі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порядки ,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тобто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свої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привілеї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. Вони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переслідували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однодумців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Наполеона , тому Стендаль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був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змушений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покинути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Батьківщину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і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емігрувати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до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Італії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, де і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почалася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його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літературна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діяльність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,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спочатку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він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писав книги про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мистецтво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1600" b="0" i="0" dirty="0" err="1" smtClean="0">
                <a:solidFill>
                  <a:srgbClr val="181818"/>
                </a:solidFill>
                <a:effectLst/>
                <a:latin typeface="Tahoma"/>
              </a:rPr>
              <a:t>Італії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ahoma"/>
              </a:rPr>
              <a:t> 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20688"/>
            <a:ext cx="4610542" cy="5722835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5742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7873"/>
            <a:ext cx="3888432" cy="1143000"/>
          </a:xfrm>
        </p:spPr>
        <p:txBody>
          <a:bodyPr>
            <a:noAutofit/>
          </a:bodyPr>
          <a:lstStyle/>
          <a:p>
            <a:r>
              <a:rPr lang="ru-RU" sz="1800" i="1" dirty="0" err="1" smtClean="0">
                <a:latin typeface="Monotype Corsiva" pitchFamily="66" charset="0"/>
              </a:rPr>
              <a:t>Хоча</a:t>
            </a:r>
            <a:r>
              <a:rPr lang="ru-RU" sz="1800" i="1" dirty="0" smtClean="0">
                <a:latin typeface="Monotype Corsiva" pitchFamily="66" charset="0"/>
              </a:rPr>
              <a:t> для </a:t>
            </a:r>
            <a:r>
              <a:rPr lang="ru-RU" sz="1800" i="1" dirty="0" err="1" smtClean="0">
                <a:latin typeface="Monotype Corsiva" pitchFamily="66" charset="0"/>
              </a:rPr>
              <a:t>Бейля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ця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країна</a:t>
            </a:r>
            <a:r>
              <a:rPr lang="ru-RU" sz="1800" i="1" dirty="0" smtClean="0">
                <a:latin typeface="Monotype Corsiva" pitchFamily="66" charset="0"/>
              </a:rPr>
              <a:t> і </a:t>
            </a:r>
            <a:r>
              <a:rPr lang="ru-RU" sz="1800" i="1" dirty="0" err="1" smtClean="0">
                <a:latin typeface="Monotype Corsiva" pitchFamily="66" charset="0"/>
              </a:rPr>
              <a:t>була</a:t>
            </a:r>
            <a:r>
              <a:rPr lang="ru-RU" sz="1800" i="1" dirty="0" smtClean="0">
                <a:latin typeface="Monotype Corsiva" pitchFamily="66" charset="0"/>
              </a:rPr>
              <a:t> чужою, вона стала для </a:t>
            </a:r>
            <a:r>
              <a:rPr lang="ru-RU" sz="1800" i="1" dirty="0" err="1" smtClean="0">
                <a:latin typeface="Monotype Corsiva" pitchFamily="66" charset="0"/>
              </a:rPr>
              <a:t>нього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ще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однією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Батьківщиною</a:t>
            </a:r>
            <a:r>
              <a:rPr lang="ru-RU" sz="1800" i="1" dirty="0" smtClean="0">
                <a:latin typeface="Monotype Corsiva" pitchFamily="66" charset="0"/>
              </a:rPr>
              <a:t> , мало того в </a:t>
            </a:r>
            <a:r>
              <a:rPr lang="ru-RU" sz="1800" i="1" dirty="0" err="1" smtClean="0">
                <a:latin typeface="Monotype Corsiva" pitchFamily="66" charset="0"/>
              </a:rPr>
              <a:t>Італії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відбувається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дія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його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найбільших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романів</a:t>
            </a:r>
            <a:r>
              <a:rPr lang="ru-RU" sz="1800" i="1" dirty="0" smtClean="0">
                <a:latin typeface="Monotype Corsiva" pitchFamily="66" charset="0"/>
              </a:rPr>
              <a:t>. </a:t>
            </a:r>
            <a:r>
              <a:rPr lang="ru-RU" sz="1800" i="1" dirty="0" err="1" smtClean="0">
                <a:latin typeface="Monotype Corsiva" pitchFamily="66" charset="0"/>
              </a:rPr>
              <a:t>Він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був</a:t>
            </a:r>
            <a:r>
              <a:rPr lang="ru-RU" sz="1800" i="1" dirty="0" smtClean="0">
                <a:latin typeface="Monotype Corsiva" pitchFamily="66" charset="0"/>
              </a:rPr>
              <a:t> попросту </a:t>
            </a:r>
            <a:r>
              <a:rPr lang="ru-RU" sz="1800" i="1" dirty="0" err="1" smtClean="0">
                <a:latin typeface="Monotype Corsiva" pitchFamily="66" charset="0"/>
              </a:rPr>
              <a:t>захоплений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цією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країною</a:t>
            </a:r>
            <a:r>
              <a:rPr lang="ru-RU" sz="1800" i="1" dirty="0" smtClean="0">
                <a:latin typeface="Monotype Corsiva" pitchFamily="66" charset="0"/>
              </a:rPr>
              <a:t>: </a:t>
            </a:r>
            <a:r>
              <a:rPr lang="ru-RU" sz="1800" i="1" dirty="0" err="1" smtClean="0">
                <a:latin typeface="Monotype Corsiva" pitchFamily="66" charset="0"/>
              </a:rPr>
              <a:t>італійська</a:t>
            </a:r>
            <a:r>
              <a:rPr lang="ru-RU" sz="1800" i="1" dirty="0" smtClean="0">
                <a:latin typeface="Monotype Corsiva" pitchFamily="66" charset="0"/>
              </a:rPr>
              <a:t> опера , </a:t>
            </a:r>
            <a:r>
              <a:rPr lang="ru-RU" sz="1800" i="1" dirty="0" err="1" smtClean="0">
                <a:latin typeface="Monotype Corsiva" pitchFamily="66" charset="0"/>
              </a:rPr>
              <a:t>музика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Чімарози</a:t>
            </a:r>
            <a:r>
              <a:rPr lang="ru-RU" sz="1800" i="1" dirty="0" smtClean="0">
                <a:latin typeface="Monotype Corsiva" pitchFamily="66" charset="0"/>
              </a:rPr>
              <a:t> і </a:t>
            </a:r>
            <a:r>
              <a:rPr lang="ru-RU" sz="1800" i="1" dirty="0" err="1" smtClean="0">
                <a:latin typeface="Monotype Corsiva" pitchFamily="66" charset="0"/>
              </a:rPr>
              <a:t>живопис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Корреджо</a:t>
            </a:r>
            <a:r>
              <a:rPr lang="ru-RU" sz="1800" i="1" dirty="0" smtClean="0">
                <a:latin typeface="Monotype Corsiva" pitchFamily="66" charset="0"/>
              </a:rPr>
              <a:t> . Стендаль </a:t>
            </a:r>
            <a:r>
              <a:rPr lang="ru-RU" sz="1800" i="1" dirty="0" err="1" smtClean="0">
                <a:latin typeface="Monotype Corsiva" pitchFamily="66" charset="0"/>
              </a:rPr>
              <a:t>був</a:t>
            </a:r>
            <a:r>
              <a:rPr lang="ru-RU" sz="1800" i="1" dirty="0" smtClean="0">
                <a:latin typeface="Monotype Corsiva" pitchFamily="66" charset="0"/>
              </a:rPr>
              <a:t> у </a:t>
            </a:r>
            <a:r>
              <a:rPr lang="ru-RU" sz="1800" i="1" dirty="0" err="1" smtClean="0">
                <a:latin typeface="Monotype Corsiva" pitchFamily="66" charset="0"/>
              </a:rPr>
              <a:t>захваті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від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італійців</a:t>
            </a:r>
            <a:r>
              <a:rPr lang="ru-RU" sz="1800" i="1" dirty="0" smtClean="0">
                <a:latin typeface="Monotype Corsiva" pitchFamily="66" charset="0"/>
              </a:rPr>
              <a:t> і </a:t>
            </a:r>
            <a:r>
              <a:rPr lang="ru-RU" sz="1800" i="1" dirty="0" err="1" smtClean="0">
                <a:latin typeface="Monotype Corsiva" pitchFamily="66" charset="0"/>
              </a:rPr>
              <a:t>їхнього</a:t>
            </a:r>
            <a:r>
              <a:rPr lang="ru-RU" sz="1800" i="1" dirty="0" smtClean="0">
                <a:latin typeface="Monotype Corsiva" pitchFamily="66" charset="0"/>
              </a:rPr>
              <a:t> темпераменту , </a:t>
            </a:r>
            <a:r>
              <a:rPr lang="ru-RU" sz="1800" i="1" dirty="0" err="1" smtClean="0">
                <a:latin typeface="Monotype Corsiva" pitchFamily="66" charset="0"/>
              </a:rPr>
              <a:t>вважав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його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більш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природним</a:t>
            </a:r>
            <a:r>
              <a:rPr lang="ru-RU" sz="1800" i="1" dirty="0" smtClean="0">
                <a:latin typeface="Monotype Corsiva" pitchFamily="66" charset="0"/>
              </a:rPr>
              <a:t> , </a:t>
            </a:r>
            <a:r>
              <a:rPr lang="ru-RU" sz="1800" i="1" dirty="0" err="1" smtClean="0">
                <a:latin typeface="Monotype Corsiva" pitchFamily="66" charset="0"/>
              </a:rPr>
              <a:t>ніж</a:t>
            </a:r>
            <a:r>
              <a:rPr lang="ru-RU" sz="1800" i="1" dirty="0" smtClean="0">
                <a:latin typeface="Monotype Corsiva" pitchFamily="66" charset="0"/>
              </a:rPr>
              <a:t> </a:t>
            </a:r>
            <a:r>
              <a:rPr lang="ru-RU" sz="1800" i="1" dirty="0" err="1" smtClean="0">
                <a:latin typeface="Monotype Corsiva" pitchFamily="66" charset="0"/>
              </a:rPr>
              <a:t>французький</a:t>
            </a:r>
            <a:r>
              <a:rPr lang="ru-RU" sz="1800" i="1" dirty="0" smtClean="0">
                <a:latin typeface="Monotype Corsiva" pitchFamily="66" charset="0"/>
              </a:rPr>
              <a:t>. </a:t>
            </a:r>
            <a:endParaRPr lang="ru-RU" sz="1800" i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6797" y="764704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>
                <a:latin typeface="Monotype Corsiva" pitchFamily="66" charset="0"/>
              </a:rPr>
              <a:t>Італія</a:t>
            </a:r>
            <a:r>
              <a:rPr lang="ru-RU" i="1" dirty="0">
                <a:latin typeface="Monotype Corsiva" pitchFamily="66" charset="0"/>
              </a:rPr>
              <a:t> , особливо Рим і </a:t>
            </a:r>
            <a:r>
              <a:rPr lang="ru-RU" i="1" dirty="0" err="1">
                <a:latin typeface="Monotype Corsiva" pitchFamily="66" charset="0"/>
              </a:rPr>
              <a:t>Мілан</a:t>
            </a:r>
            <a:r>
              <a:rPr lang="ru-RU" i="1" dirty="0">
                <a:latin typeface="Monotype Corsiva" pitchFamily="66" charset="0"/>
              </a:rPr>
              <a:t> , так </a:t>
            </a:r>
            <a:r>
              <a:rPr lang="ru-RU" i="1" dirty="0" err="1">
                <a:latin typeface="Monotype Corsiva" pitchFamily="66" charset="0"/>
              </a:rPr>
              <a:t>полюбилися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йому</a:t>
            </a:r>
            <a:r>
              <a:rPr lang="ru-RU" i="1" dirty="0">
                <a:latin typeface="Monotype Corsiva" pitchFamily="66" charset="0"/>
              </a:rPr>
              <a:t> , </a:t>
            </a:r>
            <a:r>
              <a:rPr lang="ru-RU" i="1" dirty="0" err="1">
                <a:latin typeface="Monotype Corsiva" pitchFamily="66" charset="0"/>
              </a:rPr>
              <a:t>що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він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навіть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запропонував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висікти</a:t>
            </a:r>
            <a:r>
              <a:rPr lang="ru-RU" i="1" dirty="0">
                <a:latin typeface="Monotype Corsiva" pitchFamily="66" charset="0"/>
              </a:rPr>
              <a:t> на </a:t>
            </a:r>
            <a:r>
              <a:rPr lang="ru-RU" i="1" dirty="0" err="1">
                <a:latin typeface="Monotype Corsiva" pitchFamily="66" charset="0"/>
              </a:rPr>
              <a:t>своєму</a:t>
            </a:r>
            <a:r>
              <a:rPr lang="ru-RU" i="1" dirty="0">
                <a:latin typeface="Monotype Corsiva" pitchFamily="66" charset="0"/>
              </a:rPr>
              <a:t> могильному </a:t>
            </a:r>
            <a:r>
              <a:rPr lang="ru-RU" i="1" dirty="0" err="1">
                <a:latin typeface="Monotype Corsiva" pitchFamily="66" charset="0"/>
              </a:rPr>
              <a:t>камені</a:t>
            </a:r>
            <a:r>
              <a:rPr lang="ru-RU" i="1" dirty="0">
                <a:latin typeface="Monotype Corsiva" pitchFamily="66" charset="0"/>
              </a:rPr>
              <a:t> слова: " </a:t>
            </a:r>
            <a:r>
              <a:rPr lang="en-US" i="1" dirty="0">
                <a:latin typeface="Monotype Corsiva" pitchFamily="66" charset="0"/>
              </a:rPr>
              <a:t>Enrico </a:t>
            </a:r>
            <a:r>
              <a:rPr lang="en-US" i="1" dirty="0" err="1">
                <a:latin typeface="Monotype Corsiva" pitchFamily="66" charset="0"/>
              </a:rPr>
              <a:t>Beyle</a:t>
            </a:r>
            <a:r>
              <a:rPr lang="en-US" i="1" dirty="0">
                <a:latin typeface="Monotype Corsiva" pitchFamily="66" charset="0"/>
              </a:rPr>
              <a:t> , Milanese " (" </a:t>
            </a:r>
            <a:r>
              <a:rPr lang="ru-RU" i="1" dirty="0" err="1">
                <a:latin typeface="Monotype Corsiva" pitchFamily="66" charset="0"/>
              </a:rPr>
              <a:t>Енріко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Бейль</a:t>
            </a:r>
            <a:r>
              <a:rPr lang="ru-RU" i="1" dirty="0">
                <a:latin typeface="Monotype Corsiva" pitchFamily="66" charset="0"/>
              </a:rPr>
              <a:t> , </a:t>
            </a:r>
            <a:r>
              <a:rPr lang="ru-RU" i="1" dirty="0" err="1">
                <a:latin typeface="Monotype Corsiva" pitchFamily="66" charset="0"/>
              </a:rPr>
              <a:t>Міланець</a:t>
            </a:r>
            <a:r>
              <a:rPr lang="ru-RU" i="1" dirty="0">
                <a:latin typeface="Monotype Corsiva" pitchFamily="66" charset="0"/>
              </a:rPr>
              <a:t> " ) . А </a:t>
            </a:r>
            <a:r>
              <a:rPr lang="ru-RU" i="1" dirty="0" err="1">
                <a:latin typeface="Monotype Corsiva" pitchFamily="66" charset="0"/>
              </a:rPr>
              <a:t>ще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він</a:t>
            </a:r>
            <a:r>
              <a:rPr lang="ru-RU" i="1" dirty="0">
                <a:latin typeface="Monotype Corsiva" pitchFamily="66" charset="0"/>
              </a:rPr>
              <a:t> любив </a:t>
            </a:r>
            <a:r>
              <a:rPr lang="ru-RU" i="1" dirty="0" err="1">
                <a:latin typeface="Monotype Corsiva" pitchFamily="66" charset="0"/>
              </a:rPr>
              <a:t>італійських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жінок</a:t>
            </a:r>
            <a:r>
              <a:rPr lang="ru-RU" i="1" dirty="0">
                <a:latin typeface="Monotype Corsiva" pitchFamily="66" charset="0"/>
              </a:rPr>
              <a:t> , з </a:t>
            </a:r>
            <a:r>
              <a:rPr lang="ru-RU" i="1" dirty="0" err="1">
                <a:latin typeface="Monotype Corsiva" pitchFamily="66" charset="0"/>
              </a:rPr>
              <a:t>цього</a:t>
            </a:r>
            <a:r>
              <a:rPr lang="ru-RU" i="1" dirty="0">
                <a:latin typeface="Monotype Corsiva" pitchFamily="66" charset="0"/>
              </a:rPr>
              <a:t> часу все </a:t>
            </a:r>
            <a:r>
              <a:rPr lang="ru-RU" i="1" dirty="0" err="1">
                <a:latin typeface="Monotype Corsiva" pitchFamily="66" charset="0"/>
              </a:rPr>
              <a:t>його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життя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це</a:t>
            </a:r>
            <a:r>
              <a:rPr lang="ru-RU" i="1" dirty="0">
                <a:latin typeface="Monotype Corsiva" pitchFamily="66" charset="0"/>
              </a:rPr>
              <a:t> просто </a:t>
            </a:r>
            <a:r>
              <a:rPr lang="ru-RU" i="1" dirty="0" err="1">
                <a:latin typeface="Monotype Corsiva" pitchFamily="66" charset="0"/>
              </a:rPr>
              <a:t>мемуари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любовних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пригод</a:t>
            </a:r>
            <a:r>
              <a:rPr lang="ru-RU" i="1" dirty="0">
                <a:latin typeface="Monotype Corsiva" pitchFamily="66" charset="0"/>
              </a:rPr>
              <a:t> в </a:t>
            </a:r>
            <a:r>
              <a:rPr lang="ru-RU" i="1" dirty="0" err="1">
                <a:latin typeface="Monotype Corsiva" pitchFamily="66" charset="0"/>
              </a:rPr>
              <a:t>Італії</a:t>
            </a:r>
            <a:r>
              <a:rPr lang="ru-RU" i="1" dirty="0">
                <a:latin typeface="Monotype Corsiva" pitchFamily="66" charset="0"/>
              </a:rPr>
              <a:t> 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05064"/>
            <a:ext cx="3080133" cy="191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89" y="3786248"/>
            <a:ext cx="3600400" cy="235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21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В 1806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році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повернувся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в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армію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як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інтендант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наполеонівських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військ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.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Перебуваючи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на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службі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в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цій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якості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до 1814 року,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побував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але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багатьох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країнах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Європи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,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був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свідком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Бородінського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бою й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втечі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французів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з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Росії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. В 1814-м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виїхав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в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Італію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, де </a:t>
            </a:r>
            <a:r>
              <a:rPr lang="ru-RU" sz="2000" b="0" i="0" dirty="0" err="1" smtClean="0">
                <a:solidFill>
                  <a:srgbClr val="181818"/>
                </a:solidFill>
                <a:effectLst/>
                <a:latin typeface="Tahoma"/>
              </a:rPr>
              <a:t>подружився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Tahoma"/>
              </a:rPr>
              <a:t> з Байроном.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48680"/>
            <a:ext cx="4384899" cy="5733256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929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З 1821 року жив у </a:t>
            </a:r>
            <a:r>
              <a:rPr lang="ru-RU" sz="2700" b="0" i="0" dirty="0" err="1" smtClean="0">
                <a:solidFill>
                  <a:srgbClr val="181818"/>
                </a:solidFill>
                <a:effectLst/>
                <a:latin typeface="Tahoma"/>
              </a:rPr>
              <a:t>Парижі</a:t>
            </a:r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, </a:t>
            </a:r>
            <a:r>
              <a:rPr lang="ru-RU" sz="2700" b="0" i="0" dirty="0" err="1" smtClean="0">
                <a:solidFill>
                  <a:srgbClr val="181818"/>
                </a:solidFill>
                <a:effectLst/>
                <a:latin typeface="Tahoma"/>
              </a:rPr>
              <a:t>співпрацюючи</a:t>
            </a:r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2700" b="0" i="0" dirty="0" err="1" smtClean="0">
                <a:solidFill>
                  <a:srgbClr val="181818"/>
                </a:solidFill>
                <a:effectLst/>
                <a:latin typeface="Tahoma"/>
              </a:rPr>
              <a:t>із</a:t>
            </a:r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2700" b="0" i="0" dirty="0" err="1" smtClean="0">
                <a:solidFill>
                  <a:srgbClr val="181818"/>
                </a:solidFill>
                <a:effectLst/>
                <a:latin typeface="Tahoma"/>
              </a:rPr>
              <a:t>французькими</a:t>
            </a:r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 й </a:t>
            </a:r>
            <a:r>
              <a:rPr lang="ru-RU" sz="2700" b="0" i="0" dirty="0" err="1" smtClean="0">
                <a:solidFill>
                  <a:srgbClr val="181818"/>
                </a:solidFill>
                <a:effectLst/>
                <a:latin typeface="Tahoma"/>
              </a:rPr>
              <a:t>англійськими</a:t>
            </a:r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2700" b="0" i="0" dirty="0" err="1" smtClean="0">
                <a:solidFill>
                  <a:srgbClr val="181818"/>
                </a:solidFill>
                <a:effectLst/>
                <a:latin typeface="Tahoma"/>
              </a:rPr>
              <a:t>опозиційними</a:t>
            </a:r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2700" b="0" i="0" dirty="0" err="1" smtClean="0">
                <a:solidFill>
                  <a:srgbClr val="181818"/>
                </a:solidFill>
                <a:effectLst/>
                <a:latin typeface="Tahoma"/>
              </a:rPr>
              <a:t>видавництвами</a:t>
            </a:r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. В 1830 </a:t>
            </a:r>
            <a:r>
              <a:rPr lang="ru-RU" sz="2700" b="0" i="0" dirty="0" err="1" smtClean="0">
                <a:solidFill>
                  <a:srgbClr val="181818"/>
                </a:solidFill>
                <a:effectLst/>
                <a:latin typeface="Tahoma"/>
              </a:rPr>
              <a:t>році</a:t>
            </a:r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 став </a:t>
            </a:r>
            <a:r>
              <a:rPr lang="ru-RU" sz="2700" b="0" i="0" dirty="0" err="1" smtClean="0">
                <a:solidFill>
                  <a:srgbClr val="181818"/>
                </a:solidFill>
                <a:effectLst/>
                <a:latin typeface="Tahoma"/>
              </a:rPr>
              <a:t>французьким</a:t>
            </a:r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 консулом у </a:t>
            </a:r>
            <a:r>
              <a:rPr lang="ru-RU" sz="2700" b="0" i="0" dirty="0" err="1" smtClean="0">
                <a:solidFill>
                  <a:srgbClr val="181818"/>
                </a:solidFill>
                <a:effectLst/>
                <a:latin typeface="Tahoma"/>
              </a:rPr>
              <a:t>Трієсті</a:t>
            </a:r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, </a:t>
            </a:r>
            <a:r>
              <a:rPr lang="ru-RU" sz="2700" b="0" i="0" dirty="0" err="1" smtClean="0">
                <a:solidFill>
                  <a:srgbClr val="181818"/>
                </a:solidFill>
                <a:effectLst/>
                <a:latin typeface="Tahoma"/>
              </a:rPr>
              <a:t>потім</a:t>
            </a:r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 у </a:t>
            </a:r>
            <a:r>
              <a:rPr lang="ru-RU" sz="2700" b="0" i="0" dirty="0" err="1" smtClean="0">
                <a:solidFill>
                  <a:srgbClr val="181818"/>
                </a:solidFill>
                <a:effectLst/>
                <a:latin typeface="Tahoma"/>
              </a:rPr>
              <a:t>місті</a:t>
            </a:r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2700" b="0" i="0" dirty="0" err="1" smtClean="0">
                <a:solidFill>
                  <a:srgbClr val="181818"/>
                </a:solidFill>
                <a:effectLst/>
                <a:latin typeface="Tahoma"/>
              </a:rPr>
              <a:t>Чивитавеккья</a:t>
            </a:r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, де </a:t>
            </a:r>
            <a:r>
              <a:rPr lang="ru-RU" sz="2700" b="0" i="0" dirty="0" err="1" smtClean="0">
                <a:solidFill>
                  <a:srgbClr val="181818"/>
                </a:solidFill>
                <a:effectLst/>
                <a:latin typeface="Tahoma"/>
              </a:rPr>
              <a:t>провів</a:t>
            </a:r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2700" b="0" i="0" dirty="0" err="1" smtClean="0">
                <a:solidFill>
                  <a:srgbClr val="181818"/>
                </a:solidFill>
                <a:effectLst/>
                <a:latin typeface="Tahoma"/>
              </a:rPr>
              <a:t>останнє</a:t>
            </a:r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2700" b="0" i="0" dirty="0" err="1" smtClean="0">
                <a:solidFill>
                  <a:srgbClr val="181818"/>
                </a:solidFill>
                <a:effectLst/>
                <a:latin typeface="Tahoma"/>
              </a:rPr>
              <a:t>десятиліття</a:t>
            </a:r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2700" b="0" i="0" dirty="0" err="1" smtClean="0">
                <a:solidFill>
                  <a:srgbClr val="181818"/>
                </a:solidFill>
                <a:effectLst/>
                <a:latin typeface="Tahoma"/>
              </a:rPr>
              <a:t>свого</a:t>
            </a:r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 </a:t>
            </a:r>
            <a:r>
              <a:rPr lang="ru-RU" sz="2700" b="0" i="0" dirty="0" err="1" smtClean="0">
                <a:solidFill>
                  <a:srgbClr val="181818"/>
                </a:solidFill>
                <a:effectLst/>
                <a:latin typeface="Tahoma"/>
              </a:rPr>
              <a:t>життя</a:t>
            </a:r>
            <a:r>
              <a:rPr lang="ru-RU" sz="2700" b="0" i="0" dirty="0" smtClean="0">
                <a:solidFill>
                  <a:srgbClr val="181818"/>
                </a:solidFill>
                <a:effectLst/>
                <a:latin typeface="Tahoma"/>
              </a:rPr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64296"/>
            <a:ext cx="5185194" cy="432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1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74" y="711860"/>
            <a:ext cx="1872208" cy="2925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5" y="3077015"/>
            <a:ext cx="2136426" cy="35357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15" y="907798"/>
            <a:ext cx="2182300" cy="35080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>
            <a:off x="2267744" y="57151"/>
            <a:ext cx="457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Найвідоміші твори</a:t>
            </a:r>
            <a:endParaRPr lang="ru-RU" sz="3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01" y="1052736"/>
            <a:ext cx="2114852" cy="34260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78" y="2852936"/>
            <a:ext cx="2375842" cy="37266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64" y="3035040"/>
            <a:ext cx="2160240" cy="34635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0274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468052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Раптова</a:t>
            </a:r>
            <a:r>
              <a:rPr lang="ru-RU" dirty="0" smtClean="0"/>
              <a:t> смерть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серцевого</a:t>
            </a:r>
            <a:r>
              <a:rPr lang="ru-RU" dirty="0" smtClean="0"/>
              <a:t> нападу 22 </a:t>
            </a:r>
            <a:r>
              <a:rPr lang="ru-RU" dirty="0" err="1" smtClean="0"/>
              <a:t>березня</a:t>
            </a:r>
            <a:r>
              <a:rPr lang="ru-RU" dirty="0" smtClean="0"/>
              <a:t> 1842 </a:t>
            </a:r>
            <a:r>
              <a:rPr lang="ru-RU" dirty="0" err="1" smtClean="0"/>
              <a:t>завадила</a:t>
            </a:r>
            <a:r>
              <a:rPr lang="ru-RU" dirty="0" smtClean="0"/>
              <a:t> </a:t>
            </a:r>
            <a:r>
              <a:rPr lang="ru-RU" dirty="0" err="1" smtClean="0"/>
              <a:t>дописати</a:t>
            </a:r>
            <a:r>
              <a:rPr lang="ru-RU" dirty="0" smtClean="0"/>
              <a:t> два </a:t>
            </a:r>
            <a:r>
              <a:rPr lang="ru-RU" dirty="0" err="1" smtClean="0"/>
              <a:t>романи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 </a:t>
            </a:r>
            <a:r>
              <a:rPr lang="ru-RU" dirty="0" err="1" smtClean="0"/>
              <a:t>Люсьєн</a:t>
            </a:r>
            <a:r>
              <a:rPr lang="ru-RU" dirty="0" smtClean="0"/>
              <a:t> </a:t>
            </a:r>
            <a:r>
              <a:rPr lang="ru-RU" dirty="0" err="1" smtClean="0"/>
              <a:t>Левен</a:t>
            </a:r>
            <a:r>
              <a:rPr lang="ru-RU" dirty="0" smtClean="0"/>
              <a:t> » і </a:t>
            </a:r>
            <a:br>
              <a:rPr lang="ru-RU" dirty="0" smtClean="0"/>
            </a:br>
            <a:r>
              <a:rPr lang="ru-RU" dirty="0" smtClean="0"/>
              <a:t>« </a:t>
            </a:r>
            <a:r>
              <a:rPr lang="ru-RU" dirty="0" err="1" smtClean="0"/>
              <a:t>Ламьель</a:t>
            </a:r>
            <a:r>
              <a:rPr lang="ru-RU" dirty="0" smtClean="0"/>
              <a:t> 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3600740" cy="44649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215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757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Видатні письменники  Франції</vt:lpstr>
      <vt:lpstr>Анрі-Марі Бейль Стендаль </vt:lpstr>
      <vt:lpstr>Народився в Греноблі на півдні Франції в сім'ї адвоката. Коли письменникові було 7 років , він втратив матір . Батько був вельми черствим і грубим чоловіком , тому ніжна натура хлопчика тяглася до дідуся по материної лінії , який прищеплював хлопчикові ідеали просвітництва: тягу до знань і служінню своїй Батьківщині , любов до мистецтва та літератури .</vt:lpstr>
      <vt:lpstr>У 13 років хлопчика відправили вчитися в центральну школу Гренобля , де йому пророкували майбутнє інженера , у хлопця  були явно виражені здібності до математики та інших точних наук. Великий вплив на юного Анрі справила особистість Наполеона , який вибився з низів суспільства , цей приклад зіграв головну роль у тому , що юнак вступив до армії Наполеона , з яким пройшов безліч країн : Німеччину , Польщу , Австрію , Росію. Після падіння Наполеона почався період Реставрації : аристократи повернули собі владу , намагалися відновити старі порядки , тобто свої привілеї. Вони переслідували однодумців Наполеона , тому Стендаль був змушений покинути Батьківщину і емігрувати до Італії , де і почалася його літературна діяльність , спочатку він писав книги про мистецтво Італії .</vt:lpstr>
      <vt:lpstr>Хоча для Бейля ця країна і була чужою, вона стала для нього ще однією Батьківщиною , мало того в Італії відбувається дія його найбільших романів. Він був попросту захоплений цією країною: італійська опера , музика Чімарози і живопис Корреджо . Стендаль був у захваті від італійців і їхнього темпераменту , вважав його більш природним , ніж французький. </vt:lpstr>
      <vt:lpstr>Презентация PowerPoint</vt:lpstr>
      <vt:lpstr>З 1821 року жив у Парижі, співпрацюючи із французькими й англійськими опозиційними видавництвами. В 1830 році став французьким консулом у Трієсті, потім у місті Чивитавеккья, де провів останнє десятиліття свого життя.</vt:lpstr>
      <vt:lpstr>Презентация PowerPoint</vt:lpstr>
      <vt:lpstr>Раптова смерть від серцевого нападу 22 березня 1842 завадила дописати два романи  « Люсьєн Левен » і  « Ламьель ».</vt:lpstr>
      <vt:lpstr>Анрі-Рене-Альбер-Гі де Мопассан</vt:lpstr>
      <vt:lpstr>Народився в Нормандії в 1850 році. Батько його був з дворян, які розорилися, а мати з культурної буржуазної сім'ї . Можливо , любов до мистецтва Мопассан успадкував від батька. Той славився своєю любов'ю до музики , до живопису , до літератури. Після народження Ерве , другої дитини в сім'ї , подружжя розійшлося . Мати великого письменника переїхала в приморське місто Етрета .</vt:lpstr>
      <vt:lpstr>Гі де Мопассан був дуже активною дитиною , він досконально вивчив край , в якому провів своє дитинство. </vt:lpstr>
      <vt:lpstr>У 13 років хлопчика віддали в духовну семінарію. Будучи активним і бешкетним дитиною , він не зміг змиритися з суворою життям семінарії. Гі не раз збігав звідти додому і якось навіть написав забавне послання у віршах : «Давно від світу відчужений » , де сказано , що заживо ховати себе він не збирається , а хоче насолодитися усіма принадами життя. </vt:lpstr>
      <vt:lpstr>Слава письменника прийшла до Гі де Мопассаном в 1880 році , після успіху  « Пампушки» . Завдяки цьому він виклопотав собі 6 - місячну відпустку і повною мірою зайнявся творчістю.</vt:lpstr>
      <vt:lpstr>Наставники</vt:lpstr>
      <vt:lpstr>Шедеври</vt:lpstr>
      <vt:lpstr>Гі де Мопассан - реаліст. У його творах докладний опис життя і побуту людей. Причому людей різних: дворян і простолюдинів , багатих і жебраків , освічених і «простих ». Гі де Мопассан не боїться зачіпати гострі , болючі питання нашого суспільства. </vt:lpstr>
      <vt:lpstr>Надмірне розумове напруження позначилося на психіці письменника. Гі де Мопассан помер в 1893 році від паралічу мозку.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письменники  Франції</dc:title>
  <dc:creator>admin</dc:creator>
  <cp:lastModifiedBy>admin</cp:lastModifiedBy>
  <cp:revision>21</cp:revision>
  <dcterms:created xsi:type="dcterms:W3CDTF">2014-06-04T16:31:11Z</dcterms:created>
  <dcterms:modified xsi:type="dcterms:W3CDTF">2014-06-04T20:17:28Z</dcterms:modified>
</cp:coreProperties>
</file>