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F0DF-784B-4ED8-8041-217A42DD3CB6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72DAC2-32DA-496B-8ED1-FA2EF58C8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F0DF-784B-4ED8-8041-217A42DD3CB6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DAC2-32DA-496B-8ED1-FA2EF58C8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F0DF-784B-4ED8-8041-217A42DD3CB6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DAC2-32DA-496B-8ED1-FA2EF58C8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F0DF-784B-4ED8-8041-217A42DD3CB6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72DAC2-32DA-496B-8ED1-FA2EF58C8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F0DF-784B-4ED8-8041-217A42DD3CB6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DAC2-32DA-496B-8ED1-FA2EF58C8D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F0DF-784B-4ED8-8041-217A42DD3CB6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DAC2-32DA-496B-8ED1-FA2EF58C8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F0DF-784B-4ED8-8041-217A42DD3CB6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372DAC2-32DA-496B-8ED1-FA2EF58C8D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F0DF-784B-4ED8-8041-217A42DD3CB6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DAC2-32DA-496B-8ED1-FA2EF58C8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F0DF-784B-4ED8-8041-217A42DD3CB6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DAC2-32DA-496B-8ED1-FA2EF58C8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F0DF-784B-4ED8-8041-217A42DD3CB6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DAC2-32DA-496B-8ED1-FA2EF58C8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F0DF-784B-4ED8-8041-217A42DD3CB6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DAC2-32DA-496B-8ED1-FA2EF58C8D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71F0DF-784B-4ED8-8041-217A42DD3CB6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72DAC2-32DA-496B-8ED1-FA2EF58C8D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88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764704"/>
            <a:ext cx="5652120" cy="1470025"/>
          </a:xfrm>
        </p:spPr>
        <p:txBody>
          <a:bodyPr>
            <a:normAutofit fontScale="90000"/>
          </a:bodyPr>
          <a:lstStyle/>
          <a:p>
            <a:r>
              <a:rPr lang="ru-RU" sz="5300" dirty="0"/>
              <a:t>«</a:t>
            </a:r>
            <a:r>
              <a:rPr lang="ru-RU" sz="5300" dirty="0">
                <a:solidFill>
                  <a:srgbClr val="FF0000"/>
                </a:solidFill>
              </a:rPr>
              <a:t>Бизнес - план детского кафе </a:t>
            </a:r>
            <a:r>
              <a:rPr lang="ru-RU" sz="5300" dirty="0" smtClean="0">
                <a:solidFill>
                  <a:srgbClr val="FF0000"/>
                </a:solidFill>
              </a:rPr>
              <a:t/>
            </a:r>
            <a:br>
              <a:rPr lang="ru-RU" sz="5300" dirty="0" smtClean="0">
                <a:solidFill>
                  <a:srgbClr val="FF0000"/>
                </a:solidFill>
              </a:rPr>
            </a:br>
            <a:r>
              <a:rPr lang="ru-RU" sz="5300" dirty="0" smtClean="0">
                <a:solidFill>
                  <a:srgbClr val="FF0000"/>
                </a:solidFill>
              </a:rPr>
              <a:t>«</a:t>
            </a:r>
            <a:r>
              <a:rPr lang="ru-RU" sz="5300" dirty="0">
                <a:solidFill>
                  <a:srgbClr val="FF0000"/>
                </a:solidFill>
              </a:rPr>
              <a:t>7 гномов»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2420888"/>
            <a:ext cx="6012160" cy="443711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2) Оборудование и принадлежности для зала посетителей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259630" y="1554155"/>
          <a:ext cx="7884370" cy="5303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2"/>
                <a:gridCol w="2433666"/>
                <a:gridCol w="1576874"/>
                <a:gridCol w="1576874"/>
                <a:gridCol w="1576874"/>
              </a:tblGrid>
              <a:tr h="878932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стол для посетителей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40,000</a:t>
                      </a:r>
                      <a:endParaRPr lang="ru-RU" dirty="0"/>
                    </a:p>
                  </a:txBody>
                  <a:tcPr/>
                </a:tc>
              </a:tr>
              <a:tr h="878932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стул для посетителей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16,250</a:t>
                      </a:r>
                      <a:endParaRPr lang="ru-RU" dirty="0"/>
                    </a:p>
                  </a:txBody>
                  <a:tcPr/>
                </a:tc>
              </a:tr>
              <a:tr h="878932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декоративные вешалки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7,500</a:t>
                      </a:r>
                      <a:endParaRPr lang="ru-RU" dirty="0"/>
                    </a:p>
                  </a:txBody>
                  <a:tcPr/>
                </a:tc>
              </a:tr>
              <a:tr h="909184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музыкальное оборудование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4,500</a:t>
                      </a:r>
                      <a:endParaRPr lang="ru-RU" dirty="0"/>
                    </a:p>
                  </a:txBody>
                  <a:tcPr/>
                </a:tc>
              </a:tr>
              <a:tr h="878932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видеопроектор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5,000</a:t>
                      </a:r>
                      <a:endParaRPr lang="ru-RU" dirty="0"/>
                    </a:p>
                  </a:txBody>
                  <a:tcPr/>
                </a:tc>
              </a:tr>
              <a:tr h="87893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33,250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2598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Помещение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 Размер арендуемого помещения – 120 м2, оно состоит из основного зала, кухни, кабинета руководства, подсобного помещения и двух санитарных комнат.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Персонал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При подборе персонала учитывались следующие требования:</a:t>
            </a:r>
          </a:p>
          <a:p>
            <a:endParaRPr lang="ru-RU" dirty="0" smtClean="0"/>
          </a:p>
          <a:p>
            <a:r>
              <a:rPr lang="ru-RU" dirty="0" smtClean="0"/>
              <a:t> наличие профессиональной подготовки и квалификации по данной специальности;</a:t>
            </a:r>
          </a:p>
          <a:p>
            <a:endParaRPr lang="ru-RU" dirty="0" smtClean="0"/>
          </a:p>
          <a:p>
            <a:r>
              <a:rPr lang="ru-RU" dirty="0" smtClean="0"/>
              <a:t> наличие опыта работы на аналогичных предприятиях общественного питания;</a:t>
            </a:r>
          </a:p>
          <a:p>
            <a:endParaRPr lang="ru-RU" dirty="0" smtClean="0"/>
          </a:p>
          <a:p>
            <a:r>
              <a:rPr lang="ru-RU" dirty="0" smtClean="0"/>
              <a:t> коммуникабельность, умение работать с клиентами;</a:t>
            </a:r>
          </a:p>
          <a:p>
            <a:endParaRPr lang="ru-RU" dirty="0" smtClean="0"/>
          </a:p>
          <a:p>
            <a:r>
              <a:rPr lang="ru-RU" dirty="0" smtClean="0"/>
              <a:t> знание нормативных документов, регламентирующих работу в сфере торговли и общественного питания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Таким образом, целью проекта является создание тематического детского кафе «7 гномов»!</a:t>
            </a:r>
          </a:p>
          <a:p>
            <a:r>
              <a:rPr lang="ru-RU" dirty="0" smtClean="0"/>
              <a:t>Деятельность создаваемого предприятия направлена на оказание услуг в сфере общественного питания для людей со средним уровнем дохода</a:t>
            </a:r>
          </a:p>
          <a:p>
            <a:r>
              <a:rPr lang="ru-RU" dirty="0" smtClean="0"/>
              <a:t>Проведенный финансово-экономический анализ проекта позволяет говорить о том, что представленный проект может быть реализован с высокой эффективностью.</a:t>
            </a:r>
          </a:p>
          <a:p>
            <a:endParaRPr lang="ru-RU" dirty="0" smtClean="0"/>
          </a:p>
          <a:p>
            <a:r>
              <a:rPr lang="ru-RU" dirty="0" smtClean="0"/>
              <a:t> Таким образом, реализация данного Бизнес-плана позволит создать предприятие общественного питания со стабильным, прогнозируемым доходом и достаточно высокой устойчивостью к изменению критических факторов.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596064" cy="560345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Введение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Для создания фирмы, компании, предприятия по производству товаров или услуг прежде всего важно обосновать реальность и жизнеспособность замыслов организаторов проекта, иметь четкое представление о целях и задачах, которые они хотят достичь, организуя новую фирму. Важно знать, что вновь организуемое дело принесет доход и окупит все понесенные на его организацию затраты. Иначе нет смысла заниматься его организацией.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 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Кроме того, любой предприниматель, на начальном этапе создания предприятия, сталкивается с проблемой финансирования своего проекта.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 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Для того, чтобы решить все эти проблемы необходимо иметь экономическое обоснование оправданности замысла, в котором представлены все необходимые расчеты по рентабельности и прибыльности выбранной деятельности. Это обоснование должно давать уверенность в том, что деньги не будут вложены зря. Кроме того, данное обоснование должно убедить кредиторов, подрядчиков и других лиц, участвующих в организации производства в прибыльности деятельности.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/>
              <a:t>Цель проекта</a:t>
            </a:r>
          </a:p>
          <a:p>
            <a:r>
              <a:rPr lang="ru-RU" sz="2200" dirty="0"/>
              <a:t>Для финансирования проекта планируется взять льготный кредит в сумме 550 тыс. </a:t>
            </a:r>
            <a:r>
              <a:rPr lang="ru-RU" sz="2200" dirty="0" err="1"/>
              <a:t>грн</a:t>
            </a:r>
            <a:r>
              <a:rPr lang="ru-RU" sz="2200" dirty="0"/>
              <a:t> сроком на 6 лет под 34 % годовых в банке развития.</a:t>
            </a:r>
          </a:p>
          <a:p>
            <a:r>
              <a:rPr lang="ru-RU" sz="2200" dirty="0"/>
              <a:t> </a:t>
            </a:r>
            <a:r>
              <a:rPr lang="ru-RU" sz="2200" dirty="0" smtClean="0"/>
              <a:t> </a:t>
            </a:r>
            <a:r>
              <a:rPr lang="ru-RU" sz="2200" dirty="0"/>
              <a:t>Для организации производства требуется: приобрести технологическое оборудование, мебель; произвести небольшой ремонт помещения, направленный на улучшение интерьера.</a:t>
            </a:r>
          </a:p>
          <a:p>
            <a:r>
              <a:rPr lang="ru-RU" sz="2200" dirty="0"/>
              <a:t> </a:t>
            </a:r>
            <a:r>
              <a:rPr lang="ru-RU" sz="2200" dirty="0" smtClean="0"/>
              <a:t> </a:t>
            </a:r>
            <a:r>
              <a:rPr lang="ru-RU" sz="2200" dirty="0"/>
              <a:t>Помещение планируется взять на правах долгосрочной аренды. Основные требования к персоналу - наличие необходимой профессиональной квалификации.</a:t>
            </a:r>
          </a:p>
          <a:p>
            <a:r>
              <a:rPr lang="ru-RU" sz="2200" dirty="0"/>
              <a:t> </a:t>
            </a:r>
            <a:r>
              <a:rPr lang="ru-RU" sz="2200" dirty="0" smtClean="0"/>
              <a:t>Общее </a:t>
            </a:r>
            <a:r>
              <a:rPr lang="ru-RU" sz="2200" dirty="0"/>
              <a:t>количество создаваемых рабочих мест - </a:t>
            </a:r>
            <a:r>
              <a:rPr lang="ru-RU" sz="2200" dirty="0" smtClean="0"/>
              <a:t>17 </a:t>
            </a:r>
            <a:r>
              <a:rPr lang="ru-RU" sz="2200" dirty="0"/>
              <a:t>человек. Владелец, по совместительству директор, является частным предпринимателем. Организационная структура управления – линейная.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293096"/>
            <a:ext cx="6228184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Потребители</a:t>
            </a:r>
          </a:p>
          <a:p>
            <a:r>
              <a:rPr lang="ru-RU" dirty="0">
                <a:solidFill>
                  <a:srgbClr val="0070C0"/>
                </a:solidFill>
              </a:rPr>
              <a:t> </a:t>
            </a:r>
          </a:p>
          <a:p>
            <a:r>
              <a:rPr lang="ru-RU" dirty="0">
                <a:solidFill>
                  <a:srgbClr val="0070C0"/>
                </a:solidFill>
              </a:rPr>
              <a:t> Потенциальными клиентами проектного кафе «7 гномов» являются:</a:t>
            </a:r>
          </a:p>
          <a:p>
            <a:r>
              <a:rPr lang="ru-RU" dirty="0">
                <a:solidFill>
                  <a:srgbClr val="0070C0"/>
                </a:solidFill>
              </a:rPr>
              <a:t> - молодые семьи с детьми от 2 до 15 лет;</a:t>
            </a:r>
          </a:p>
          <a:p>
            <a:r>
              <a:rPr lang="ru-RU" dirty="0">
                <a:solidFill>
                  <a:srgbClr val="0070C0"/>
                </a:solidFill>
              </a:rPr>
              <a:t> - молодые люди (школьники и студенты);</a:t>
            </a:r>
          </a:p>
          <a:p>
            <a:r>
              <a:rPr lang="ru-RU" dirty="0">
                <a:solidFill>
                  <a:srgbClr val="0070C0"/>
                </a:solidFill>
              </a:rPr>
              <a:t> - работающие люди во время обеденного перерыва.</a:t>
            </a:r>
          </a:p>
          <a:p>
            <a:r>
              <a:rPr lang="ru-RU" dirty="0">
                <a:solidFill>
                  <a:srgbClr val="0070C0"/>
                </a:solidFill>
              </a:rPr>
              <a:t> Как показывает опыт, детские тематические кафе с удовольствием посещают не только дети и их родители, бабушки и дедушки, но там часто устраивают встречи подростки и молодые люди, а также посещают работники из близлежащих офисов на обеденные перерывы.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Маркетинговая стратегия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Производимая продукция</a:t>
            </a:r>
          </a:p>
          <a:p>
            <a:endParaRPr lang="ru-RU" dirty="0" smtClean="0"/>
          </a:p>
          <a:p>
            <a:r>
              <a:rPr lang="ru-RU" dirty="0" smtClean="0"/>
              <a:t> Планируется, что детское тематическое кафе «7 гномов» предложит своим покупателям разнообразное меню с качественно приготовленными блюдами в большом ассортименте. Отдельной линией выделено детское меню с их любимыми блюдами. В кафе не планируется продажа спиртных напитков, т.к. выбранная тематика и потенциальный контингент входят в противоречие с атмосферой, царящей в заведениях, где принято употребление спиртного.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632"/>
                <a:gridCol w="3312368"/>
                <a:gridCol w="2286000"/>
                <a:gridCol w="2286000"/>
              </a:tblGrid>
              <a:tr h="857250">
                <a:tc>
                  <a:txBody>
                    <a:bodyPr/>
                    <a:lstStyle/>
                    <a:p>
                      <a:r>
                        <a:rPr lang="ru-RU" dirty="0" smtClean="0"/>
                        <a:t>№ </a:t>
                      </a:r>
                      <a:r>
                        <a:rPr lang="ru-RU" dirty="0" err="1" smtClean="0"/>
                        <a:t>п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продукта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ед. </a:t>
                      </a:r>
                      <a:r>
                        <a:rPr lang="ru-RU" dirty="0" err="1" smtClean="0"/>
                        <a:t>изм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Цена за ед. </a:t>
                      </a:r>
                      <a:r>
                        <a:rPr lang="ru-RU" dirty="0" err="1" smtClean="0"/>
                        <a:t>изм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Мороженое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порция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грн</a:t>
                      </a:r>
                      <a:endParaRPr lang="ru-RU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Бутерброды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штука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</a:t>
                      </a:r>
                      <a:r>
                        <a:rPr lang="ru-RU" dirty="0" err="1" smtClean="0"/>
                        <a:t>грн</a:t>
                      </a:r>
                      <a:endParaRPr lang="ru-RU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Блинчики с начинкой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порция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15,50грн</a:t>
                      </a:r>
                      <a:endParaRPr lang="ru-RU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Выпечка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штука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</a:t>
                      </a:r>
                      <a:r>
                        <a:rPr lang="ru-RU" dirty="0" err="1" smtClean="0"/>
                        <a:t>грн</a:t>
                      </a:r>
                      <a:endParaRPr lang="ru-RU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Пирожные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штука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 </a:t>
                      </a:r>
                      <a:r>
                        <a:rPr lang="ru-RU" dirty="0" err="1" smtClean="0"/>
                        <a:t>грн</a:t>
                      </a:r>
                      <a:endParaRPr lang="ru-RU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Торты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порция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31,50 </a:t>
                      </a:r>
                      <a:r>
                        <a:rPr lang="ru-RU" dirty="0" err="1" smtClean="0"/>
                        <a:t>грн</a:t>
                      </a:r>
                      <a:endParaRPr lang="ru-RU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Мясные блюда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порция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грн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584"/>
                <a:gridCol w="2880320"/>
                <a:gridCol w="3150096"/>
                <a:gridCol w="2286000"/>
              </a:tblGrid>
              <a:tr h="857250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Пицца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штука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 </a:t>
                      </a:r>
                      <a:r>
                        <a:rPr lang="ru-RU" dirty="0" err="1" smtClean="0"/>
                        <a:t>грн</a:t>
                      </a:r>
                      <a:endParaRPr lang="ru-RU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150 </a:t>
                      </a:r>
                      <a:r>
                        <a:rPr lang="ru-RU" dirty="0" err="1" smtClean="0"/>
                        <a:t>гр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</a:t>
                      </a:r>
                      <a:r>
                        <a:rPr lang="ru-RU" dirty="0" err="1" smtClean="0"/>
                        <a:t>грн</a:t>
                      </a:r>
                      <a:endParaRPr lang="ru-RU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Чай элитных сортов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150 </a:t>
                      </a:r>
                      <a:r>
                        <a:rPr lang="ru-RU" dirty="0" err="1" smtClean="0"/>
                        <a:t>гр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</a:t>
                      </a:r>
                      <a:r>
                        <a:rPr lang="ru-RU" dirty="0" err="1" smtClean="0"/>
                        <a:t>грн</a:t>
                      </a:r>
                      <a:endParaRPr lang="ru-RU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Кофе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 </a:t>
                      </a:r>
                      <a:r>
                        <a:rPr lang="ru-RU" dirty="0" err="1" smtClean="0"/>
                        <a:t>гр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 </a:t>
                      </a:r>
                      <a:r>
                        <a:rPr lang="ru-RU" dirty="0" err="1" smtClean="0"/>
                        <a:t>грн</a:t>
                      </a:r>
                      <a:endParaRPr lang="ru-RU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Сок </a:t>
                      </a:r>
                      <a:r>
                        <a:rPr lang="ru-RU" dirty="0" err="1" smtClean="0"/>
                        <a:t>свежевыжатый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гр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</a:t>
                      </a:r>
                      <a:r>
                        <a:rPr lang="ru-RU" dirty="0" err="1" smtClean="0"/>
                        <a:t>грн</a:t>
                      </a:r>
                      <a:endParaRPr lang="ru-RU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Коктейль молочный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250 </a:t>
                      </a:r>
                      <a:r>
                        <a:rPr lang="ru-RU" dirty="0" err="1" smtClean="0"/>
                        <a:t>гр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 </a:t>
                      </a:r>
                      <a:r>
                        <a:rPr lang="ru-RU" dirty="0" err="1" smtClean="0"/>
                        <a:t>грн</a:t>
                      </a:r>
                      <a:endParaRPr lang="ru-RU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Сок пакетированный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 </a:t>
                      </a:r>
                      <a:r>
                        <a:rPr lang="ru-RU" dirty="0" err="1" smtClean="0"/>
                        <a:t>гр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</a:t>
                      </a:r>
                      <a:r>
                        <a:rPr lang="ru-RU" dirty="0" err="1" smtClean="0"/>
                        <a:t>грн</a:t>
                      </a:r>
                      <a:endParaRPr lang="ru-RU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Фрукты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штука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 </a:t>
                      </a:r>
                      <a:r>
                        <a:rPr lang="ru-RU" dirty="0" err="1" smtClean="0"/>
                        <a:t>грн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Организация производства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Для нормального функционирования кафе потребуется обеспечение работников необходимым оборудованием и принадлежностями для работы, а также оформить торговый зал удобной мебелью.</a:t>
            </a:r>
          </a:p>
          <a:p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Основными критериями при выборе оборудования для кафе в рассматриваемой ситуации явились:</a:t>
            </a:r>
          </a:p>
          <a:p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его стоимость при примерно одинаковой комплектации;</a:t>
            </a:r>
          </a:p>
          <a:p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надежность и гарантийные сроки эксплуатации;</a:t>
            </a:r>
          </a:p>
          <a:p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соответствие оборудования для торгового зала выбранному имиджу.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Смета затрат на закупку оборудования и сопутствующих материалов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54160"/>
          <a:ext cx="9144000" cy="530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612546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цена,грн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стоимость,грн</a:t>
                      </a:r>
                      <a:endParaRPr lang="ru-RU" dirty="0"/>
                    </a:p>
                  </a:txBody>
                  <a:tcPr/>
                </a:tc>
              </a:tr>
              <a:tr h="612546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кухонный стол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10,500</a:t>
                      </a:r>
                      <a:endParaRPr lang="ru-RU" dirty="0"/>
                    </a:p>
                  </a:txBody>
                  <a:tcPr/>
                </a:tc>
              </a:tr>
              <a:tr h="612546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плита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6,000</a:t>
                      </a:r>
                      <a:endParaRPr lang="ru-RU" dirty="0"/>
                    </a:p>
                  </a:txBody>
                  <a:tcPr/>
                </a:tc>
              </a:tr>
              <a:tr h="670585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холодильное оборудование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15,000</a:t>
                      </a:r>
                      <a:endParaRPr lang="ru-RU" dirty="0"/>
                    </a:p>
                  </a:txBody>
                  <a:tcPr/>
                </a:tc>
              </a:tr>
              <a:tr h="957979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	</a:t>
                      </a:r>
                    </a:p>
                    <a:p>
                      <a:r>
                        <a:rPr lang="ru-RU" dirty="0" smtClean="0"/>
                        <a:t> кухонные принадлежности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3 000 </a:t>
                      </a:r>
                      <a:r>
                        <a:rPr lang="ru-RU" dirty="0" err="1" smtClean="0"/>
                        <a:t>грн</a:t>
                      </a:r>
                      <a:endParaRPr lang="ru-RU" dirty="0"/>
                    </a:p>
                  </a:txBody>
                  <a:tcPr/>
                </a:tc>
              </a:tr>
              <a:tr h="612546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посуда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20 000 </a:t>
                      </a:r>
                      <a:r>
                        <a:rPr lang="ru-RU" dirty="0" err="1" smtClean="0"/>
                        <a:t>грн</a:t>
                      </a:r>
                      <a:endParaRPr lang="ru-RU" dirty="0"/>
                    </a:p>
                  </a:txBody>
                  <a:tcPr/>
                </a:tc>
              </a:tr>
              <a:tr h="6125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Общая сумма:</a:t>
                      </a:r>
                      <a:endParaRPr lang="ru-RU" dirty="0"/>
                    </a:p>
                  </a:txBody>
                  <a:tcPr/>
                </a:tc>
              </a:tr>
              <a:tr h="61254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126</TotalTime>
  <Words>540</Words>
  <Application>Microsoft Office PowerPoint</Application>
  <PresentationFormat>Экран (4:3)</PresentationFormat>
  <Paragraphs>170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«Бизнес - план детского кафе  «7 гномов» </vt:lpstr>
      <vt:lpstr>Слайд 2</vt:lpstr>
      <vt:lpstr>Слайд 3</vt:lpstr>
      <vt:lpstr>Слайд 4</vt:lpstr>
      <vt:lpstr>Маркетинговая стратегия</vt:lpstr>
      <vt:lpstr>Слайд 6</vt:lpstr>
      <vt:lpstr>Слайд 7</vt:lpstr>
      <vt:lpstr>Организация производства</vt:lpstr>
      <vt:lpstr>Смета затрат на закупку оборудования и сопутствующих материалов </vt:lpstr>
      <vt:lpstr>2) Оборудование и принадлежности для зала посетителей</vt:lpstr>
      <vt:lpstr>Помещение   Размер арендуемого помещения – 120 м2, оно состоит из основного зала, кухни, кабинета руководства, подсобного помещения и двух санитарных комнат.</vt:lpstr>
      <vt:lpstr>Персонал</vt:lpstr>
      <vt:lpstr>Заключение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«Бизнес - план детского кафе  «7 гномов»</dc:title>
  <dc:creator>Olesya</dc:creator>
  <cp:lastModifiedBy>Olesya</cp:lastModifiedBy>
  <cp:revision>15</cp:revision>
  <dcterms:created xsi:type="dcterms:W3CDTF">2013-12-17T15:33:48Z</dcterms:created>
  <dcterms:modified xsi:type="dcterms:W3CDTF">2014-02-02T17:15:34Z</dcterms:modified>
</cp:coreProperties>
</file>