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017AE70-9BE7-49EA-983B-B084AEF85D61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3A28CA-64E5-4511-BA62-B2EA3079990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17AE70-9BE7-49EA-983B-B084AEF85D61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3A28CA-64E5-4511-BA62-B2EA307999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017AE70-9BE7-49EA-983B-B084AEF85D61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3A28CA-64E5-4511-BA62-B2EA307999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17AE70-9BE7-49EA-983B-B084AEF85D61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3A28CA-64E5-4511-BA62-B2EA307999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017AE70-9BE7-49EA-983B-B084AEF85D61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3A28CA-64E5-4511-BA62-B2EA3079990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17AE70-9BE7-49EA-983B-B084AEF85D61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3A28CA-64E5-4511-BA62-B2EA307999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17AE70-9BE7-49EA-983B-B084AEF85D61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3A28CA-64E5-4511-BA62-B2EA307999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17AE70-9BE7-49EA-983B-B084AEF85D61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3A28CA-64E5-4511-BA62-B2EA307999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017AE70-9BE7-49EA-983B-B084AEF85D61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3A28CA-64E5-4511-BA62-B2EA307999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17AE70-9BE7-49EA-983B-B084AEF85D61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3A28CA-64E5-4511-BA62-B2EA307999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17AE70-9BE7-49EA-983B-B084AEF85D61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3A28CA-64E5-4511-BA62-B2EA3079990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017AE70-9BE7-49EA-983B-B084AEF85D61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3A28CA-64E5-4511-BA62-B2EA3079990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0%B0%D0%BB%D0%BB%D0%B0%D0%B4%D1%96%D0%B0%D0%BD%D1%81%D1%82%D0%B2%D0%B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A1%D0%B8%D0%BB%D1%83%D0%B5%D1%82" TargetMode="External"/><Relationship Id="rId4" Type="http://schemas.openxmlformats.org/officeDocument/2006/relationships/hyperlink" Target="http://uk.wikipedia.org/wiki/%D0%A4%D0%B0%D1%81%D0%B0%D0%B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908720"/>
            <a:ext cx="7452320" cy="2664296"/>
          </a:xfrm>
        </p:spPr>
        <p:txBody>
          <a:bodyPr/>
          <a:lstStyle/>
          <a:p>
            <a:pPr algn="ctr"/>
            <a:r>
              <a:rPr lang="ru-RU" dirty="0" err="1" smtClean="0"/>
              <a:t>Палацово</a:t>
            </a:r>
            <a:r>
              <a:rPr lang="ru-RU" dirty="0" smtClean="0"/>
              <a:t> </a:t>
            </a:r>
            <a:r>
              <a:rPr lang="ru-RU" dirty="0" err="1" smtClean="0"/>
              <a:t>парковий</a:t>
            </a:r>
            <a:r>
              <a:rPr lang="ru-RU" dirty="0" smtClean="0"/>
              <a:t> комплекс </a:t>
            </a:r>
            <a:r>
              <a:rPr lang="ru-RU" dirty="0" err="1" smtClean="0"/>
              <a:t>м.Батурин</a:t>
            </a:r>
            <a:r>
              <a:rPr lang="uk-UA" dirty="0" smtClean="0"/>
              <a:t>.</a:t>
            </a:r>
            <a:r>
              <a:rPr lang="ru-RU" dirty="0" smtClean="0"/>
              <a:t>Палац </a:t>
            </a:r>
            <a:r>
              <a:rPr lang="ru-RU" dirty="0" err="1"/>
              <a:t>гетьмана</a:t>
            </a:r>
            <a:r>
              <a:rPr lang="ru-RU" dirty="0"/>
              <a:t> </a:t>
            </a:r>
            <a:r>
              <a:rPr lang="ru-RU" dirty="0" err="1" smtClean="0"/>
              <a:t>Кирила</a:t>
            </a:r>
            <a:r>
              <a:rPr lang="ru-RU" dirty="0" smtClean="0"/>
              <a:t> </a:t>
            </a:r>
            <a:r>
              <a:rPr lang="ru-RU" dirty="0" err="1"/>
              <a:t>Розумовського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653136"/>
            <a:ext cx="4248472" cy="1752600"/>
          </a:xfrm>
        </p:spPr>
        <p:txBody>
          <a:bodyPr/>
          <a:lstStyle/>
          <a:p>
            <a:r>
              <a:rPr lang="uk-UA" dirty="0" smtClean="0"/>
              <a:t>Підготувала учениця 10 класу Руденко </a:t>
            </a:r>
            <a:r>
              <a:rPr lang="uk-UA" dirty="0" err="1" smtClean="0"/>
              <a:t>Альона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85" y="4005064"/>
            <a:ext cx="4031543" cy="2472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536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404664"/>
            <a:ext cx="8064896" cy="3672408"/>
          </a:xfrm>
        </p:spPr>
        <p:txBody>
          <a:bodyPr>
            <a:norm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Палац К. Г.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Розумовського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Великий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палацово-парковий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комплекс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споруджено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1799-1803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рр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на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замовлення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К. Г.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Розумовського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околиці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Батурина за проектом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архітектора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Ч. Камерона.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Зберігся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головний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корпус палацу,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побудований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стилі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класицизму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прямокутний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плані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з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виступами-напівротондами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бічних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фасадах.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Єдиний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Україні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зразок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“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кубічної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”,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центричної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композиції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палацу.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r="7101"/>
          <a:stretch/>
        </p:blipFill>
        <p:spPr bwMode="auto">
          <a:xfrm>
            <a:off x="-1" y="4293096"/>
            <a:ext cx="9144001" cy="1985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208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5616624" cy="648072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>
                <a:latin typeface="Comic Sans MS" pitchFamily="66" charset="0"/>
              </a:rPr>
              <a:t>Прекрасний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нещодавно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відреставрований</a:t>
            </a:r>
            <a:r>
              <a:rPr lang="ru-RU" dirty="0">
                <a:latin typeface="Comic Sans MS" pitchFamily="66" charset="0"/>
              </a:rPr>
              <a:t> палац </a:t>
            </a:r>
            <a:r>
              <a:rPr lang="ru-RU" dirty="0" err="1">
                <a:latin typeface="Comic Sans MS" pitchFamily="66" charset="0"/>
              </a:rPr>
              <a:t>останнього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українського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гетьмана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Кирила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Розумовського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дивує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своїм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багатим</a:t>
            </a:r>
            <a:r>
              <a:rPr lang="ru-RU" dirty="0">
                <a:latin typeface="Comic Sans MS" pitchFamily="66" charset="0"/>
              </a:rPr>
              <a:t> убранством та </a:t>
            </a:r>
            <a:r>
              <a:rPr lang="ru-RU" dirty="0" err="1">
                <a:latin typeface="Comic Sans MS" pitchFamily="66" charset="0"/>
              </a:rPr>
              <a:t>вишуканим</a:t>
            </a:r>
            <a:r>
              <a:rPr lang="ru-RU" dirty="0">
                <a:latin typeface="Comic Sans MS" pitchFamily="66" charset="0"/>
              </a:rPr>
              <a:t> стилем…</a:t>
            </a:r>
          </a:p>
          <a:p>
            <a:r>
              <a:rPr lang="ru-RU" dirty="0" err="1">
                <a:latin typeface="Comic Sans MS" pitchFamily="66" charset="0"/>
              </a:rPr>
              <a:t>Місто</a:t>
            </a:r>
            <a:r>
              <a:rPr lang="ru-RU" dirty="0">
                <a:latin typeface="Comic Sans MS" pitchFamily="66" charset="0"/>
              </a:rPr>
              <a:t> Батурин граф </a:t>
            </a:r>
            <a:r>
              <a:rPr lang="ru-RU" dirty="0" err="1">
                <a:latin typeface="Comic Sans MS" pitchFamily="66" charset="0"/>
              </a:rPr>
              <a:t>Кирило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Розумовський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отримав</a:t>
            </a:r>
            <a:r>
              <a:rPr lang="ru-RU" dirty="0">
                <a:latin typeface="Comic Sans MS" pitchFamily="66" charset="0"/>
              </a:rPr>
              <a:t> у </a:t>
            </a:r>
            <a:r>
              <a:rPr lang="ru-RU" dirty="0" err="1">
                <a:latin typeface="Comic Sans MS" pitchFamily="66" charset="0"/>
              </a:rPr>
              <a:t>подарунок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від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імператриці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Єлизавети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Петрівни</a:t>
            </a:r>
            <a:r>
              <a:rPr lang="ru-RU" dirty="0">
                <a:latin typeface="Comic Sans MS" pitchFamily="66" charset="0"/>
              </a:rPr>
              <a:t> у 1750 </a:t>
            </a:r>
            <a:r>
              <a:rPr lang="ru-RU" dirty="0" err="1">
                <a:latin typeface="Comic Sans MS" pitchFamily="66" charset="0"/>
              </a:rPr>
              <a:t>році</a:t>
            </a:r>
            <a:r>
              <a:rPr lang="ru-RU" dirty="0">
                <a:latin typeface="Comic Sans MS" pitchFamily="66" charset="0"/>
              </a:rPr>
              <a:t>. За </a:t>
            </a:r>
            <a:r>
              <a:rPr lang="ru-RU" dirty="0" err="1">
                <a:latin typeface="Comic Sans MS" pitchFamily="66" charset="0"/>
              </a:rPr>
              <a:t>задумом</a:t>
            </a:r>
            <a:r>
              <a:rPr lang="ru-RU" dirty="0">
                <a:latin typeface="Comic Sans MS" pitchFamily="66" charset="0"/>
              </a:rPr>
              <a:t>, Батурин </a:t>
            </a:r>
            <a:r>
              <a:rPr lang="ru-RU" dirty="0" err="1">
                <a:latin typeface="Comic Sans MS" pitchFamily="66" charset="0"/>
              </a:rPr>
              <a:t>мав</a:t>
            </a:r>
            <a:r>
              <a:rPr lang="ru-RU" dirty="0">
                <a:latin typeface="Comic Sans MS" pitchFamily="66" charset="0"/>
              </a:rPr>
              <a:t> стати </a:t>
            </a:r>
            <a:r>
              <a:rPr lang="ru-RU" dirty="0" err="1">
                <a:latin typeface="Comic Sans MS" pitchFamily="66" charset="0"/>
              </a:rPr>
              <a:t>столичним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містечком</a:t>
            </a:r>
            <a:r>
              <a:rPr lang="ru-RU" dirty="0">
                <a:latin typeface="Comic Sans MS" pitchFamily="66" charset="0"/>
              </a:rPr>
              <a:t> з </a:t>
            </a:r>
            <a:r>
              <a:rPr lang="ru-RU" dirty="0" err="1">
                <a:latin typeface="Comic Sans MS" pitchFamily="66" charset="0"/>
              </a:rPr>
              <a:t>власним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університетом</a:t>
            </a:r>
            <a:r>
              <a:rPr lang="ru-RU" dirty="0">
                <a:latin typeface="Comic Sans MS" pitchFamily="66" charset="0"/>
              </a:rPr>
              <a:t>. У 1754 </a:t>
            </a:r>
            <a:r>
              <a:rPr lang="ru-RU" dirty="0" err="1">
                <a:latin typeface="Comic Sans MS" pitchFamily="66" charset="0"/>
              </a:rPr>
              <a:t>році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заради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реалізації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величних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задумів</a:t>
            </a:r>
            <a:r>
              <a:rPr lang="ru-RU" dirty="0">
                <a:latin typeface="Comic Sans MS" pitchFamily="66" charset="0"/>
              </a:rPr>
              <a:t> до </a:t>
            </a:r>
            <a:r>
              <a:rPr lang="ru-RU" dirty="0" err="1">
                <a:latin typeface="Comic Sans MS" pitchFamily="66" charset="0"/>
              </a:rPr>
              <a:t>міста</a:t>
            </a:r>
            <a:r>
              <a:rPr lang="ru-RU" dirty="0">
                <a:latin typeface="Comic Sans MS" pitchFamily="66" charset="0"/>
              </a:rPr>
              <a:t> запросили </a:t>
            </a:r>
            <a:r>
              <a:rPr lang="ru-RU" dirty="0" err="1">
                <a:latin typeface="Comic Sans MS" pitchFamily="66" charset="0"/>
              </a:rPr>
              <a:t>італійця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Антоніо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Рінальді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що</a:t>
            </a:r>
            <a:r>
              <a:rPr lang="ru-RU" dirty="0">
                <a:latin typeface="Comic Sans MS" pitchFamily="66" charset="0"/>
              </a:rPr>
              <a:t> зажив великого авторитету на </a:t>
            </a:r>
            <a:r>
              <a:rPr lang="ru-RU" dirty="0" err="1">
                <a:latin typeface="Comic Sans MS" pitchFamily="66" charset="0"/>
              </a:rPr>
              <a:t>будівництві</a:t>
            </a:r>
            <a:r>
              <a:rPr lang="ru-RU" dirty="0">
                <a:latin typeface="Comic Sans MS" pitchFamily="66" charset="0"/>
              </a:rPr>
              <a:t> палацу </a:t>
            </a:r>
            <a:r>
              <a:rPr lang="ru-RU" dirty="0" err="1">
                <a:latin typeface="Comic Sans MS" pitchFamily="66" charset="0"/>
              </a:rPr>
              <a:t>Казерта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поблизу</a:t>
            </a:r>
            <a:r>
              <a:rPr lang="ru-RU" dirty="0">
                <a:latin typeface="Comic Sans MS" pitchFamily="66" charset="0"/>
              </a:rPr>
              <a:t> Неаполя.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0933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281" y="2636911"/>
            <a:ext cx="2857500" cy="1952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73882"/>
            <a:ext cx="2753574" cy="2065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865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85184"/>
            <a:ext cx="2369199" cy="1578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7444680" cy="6339104"/>
          </a:xfrm>
        </p:spPr>
        <p:txBody>
          <a:bodyPr>
            <a:normAutofit fontScale="92500" lnSpcReduction="10000"/>
          </a:bodyPr>
          <a:lstStyle/>
          <a:p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Ансамбль </a:t>
            </a:r>
            <a:r>
              <a:rPr lang="ru-RU" sz="31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складався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з палацу, </a:t>
            </a:r>
            <a:r>
              <a:rPr lang="ru-RU" sz="31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двох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31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флігелів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та парку пейзажного типу. Палац </a:t>
            </a:r>
            <a:r>
              <a:rPr lang="ru-RU" sz="31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будували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у 1799–1803 </a:t>
            </a:r>
            <a:r>
              <a:rPr lang="ru-RU" sz="31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рр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 </a:t>
            </a:r>
            <a:r>
              <a:rPr lang="ru-RU" sz="31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Ця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31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триповерхова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31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будівля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 — </a:t>
            </a:r>
            <a:r>
              <a:rPr lang="ru-RU" sz="31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рідкісний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в </a:t>
            </a:r>
            <a:r>
              <a:rPr lang="ru-RU" sz="31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Україні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31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зразок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 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3" tooltip="Палладіанство"/>
              </a:rPr>
              <a:t>палладіанства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 Палац </a:t>
            </a:r>
            <a:r>
              <a:rPr lang="ru-RU" sz="31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триповерховий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 Один фасад прикрашено </a:t>
            </a:r>
            <a:r>
              <a:rPr lang="ru-RU" sz="31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лоджією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sz="31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другий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-балконом. </a:t>
            </a:r>
            <a:r>
              <a:rPr lang="ru-RU" sz="31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Бічні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 </a:t>
            </a:r>
            <a:r>
              <a:rPr lang="ru-RU" sz="31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4" tooltip="Фасад"/>
              </a:rPr>
              <a:t>фасади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 </a:t>
            </a:r>
            <a:r>
              <a:rPr lang="ru-RU" sz="31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мають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31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напівротонди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sz="31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що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31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значно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31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збагатили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 </a:t>
            </a:r>
            <a:r>
              <a:rPr lang="ru-RU" sz="31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5" tooltip="Силует"/>
              </a:rPr>
              <a:t>силуети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 палацу. В </a:t>
            </a:r>
            <a:r>
              <a:rPr lang="ru-RU" sz="31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інтер'єри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31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напівротонди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31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відкриваються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31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овальними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залами. </a:t>
            </a:r>
            <a:r>
              <a:rPr lang="ru-RU" sz="31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Відновлені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наново і </a:t>
            </a:r>
            <a:r>
              <a:rPr lang="ru-RU" sz="31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зруйновані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колись </a:t>
            </a:r>
            <a:r>
              <a:rPr lang="ru-RU" sz="31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флігелі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парадного двору, </a:t>
            </a:r>
            <a:r>
              <a:rPr lang="ru-RU" sz="31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адже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31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зберігли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31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креслення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ансамблю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sz="31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308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4752528" cy="640871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 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Однак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після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смерті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графа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будівництво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припинили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Син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Кирила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Андрій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Розумовський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проживав у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Відні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Замість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нього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тут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залишався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управитель.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Саме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він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за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однією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версій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підпалив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палац,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щоб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приховати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сліди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своїх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крадіжок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Занепад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тривав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більше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сторіччя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У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другій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половині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ХХ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століття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було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здійснено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кілька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спроб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реставрації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цього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палацу, але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її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так і не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вдалося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завершити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В 2002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році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Кабінетом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Міністрів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України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була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ухвалена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комплексна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програма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відбудови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пам’яток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заповідника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Гетьманська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столиця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», яка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була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успішно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реалізовано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протягом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останніх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п’яти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років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053" y="4259821"/>
            <a:ext cx="2976331" cy="2096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053" y="404664"/>
            <a:ext cx="2976331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21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5256584" cy="6192688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У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серпні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2009 року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було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закінчено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масштабну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відбудову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цієї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пам'ятки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архітектури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зокрема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відбудовано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палацовий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комплекс та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повністю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оновлено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експозиції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.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Під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час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реставрації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будівлі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інтер’єрну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частину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відтворювали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за аналогами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робіт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Камерона в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Павловську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і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Царському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 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селі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.</a:t>
            </a:r>
          </a:p>
          <a:p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Наразі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палац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налічує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55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кімнат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.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Значну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частину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нинішньої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картинної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колекції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Батурин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отримав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у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подарунок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від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Львівської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галереї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. Тут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постають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портрети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майже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всіх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українських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гетьманів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: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Вишневецький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Хмельницький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, Дорошенко, Конашевич-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Сагайдачний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Многогрішний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Брюховецький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та 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інші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640"/>
            <a:ext cx="2592288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700" y="4077072"/>
            <a:ext cx="3360373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495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27959"/>
            <a:ext cx="2857500" cy="4295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59571"/>
            <a:ext cx="4392488" cy="2928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4392488" cy="3294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9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</TotalTime>
  <Words>146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Палацово парковий комплекс м.Батурин.Палац гетьмана Кирила Розумовського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Функциональность ограничена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Палацово парковий комплекс   м. Батурин</dc:title>
  <dc:creator>Демонстрационная версия</dc:creator>
  <cp:lastModifiedBy>Демонстрационная версия</cp:lastModifiedBy>
  <cp:revision>4</cp:revision>
  <dcterms:created xsi:type="dcterms:W3CDTF">2014-01-19T21:20:20Z</dcterms:created>
  <dcterms:modified xsi:type="dcterms:W3CDTF">2014-01-19T21:55:23Z</dcterms:modified>
</cp:coreProperties>
</file>