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70" r:id="rId11"/>
    <p:sldId id="263" r:id="rId12"/>
    <p:sldId id="265" r:id="rId13"/>
    <p:sldId id="275" r:id="rId14"/>
    <p:sldId id="264" r:id="rId15"/>
    <p:sldId id="266" r:id="rId16"/>
    <p:sldId id="269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A85165-633C-4DBD-91CC-BFB1D56A9112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736D4A-5358-4BC0-BABD-07A45C5047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872" cy="2376264"/>
          </a:xfrm>
        </p:spPr>
        <p:txBody>
          <a:bodyPr>
            <a:noAutofit/>
          </a:bodyPr>
          <a:lstStyle/>
          <a:p>
            <a:r>
              <a:rPr lang="uk-UA" sz="8000" dirty="0" smtClean="0"/>
              <a:t>Відомі англійські музеї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149080"/>
            <a:ext cx="3291880" cy="176592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2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85403"/>
            <a:ext cx="864096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Марія </a:t>
            </a:r>
            <a:r>
              <a:rPr lang="uk-UA" dirty="0" err="1" smtClean="0"/>
              <a:t>Тюссо</a:t>
            </a:r>
            <a:r>
              <a:rPr lang="uk-UA" dirty="0" smtClean="0"/>
              <a:t> (1761-1850) дівоче прізвище </a:t>
            </a:r>
            <a:r>
              <a:rPr lang="uk-UA" dirty="0" err="1" smtClean="0"/>
              <a:t>Гросхолтц</a:t>
            </a:r>
            <a:r>
              <a:rPr lang="uk-UA" dirty="0" smtClean="0"/>
              <a:t>, народилася в Страсбурзі, її мати працювала економкою у лікаря Філіпа </a:t>
            </a:r>
            <a:r>
              <a:rPr lang="uk-UA" dirty="0" err="1" smtClean="0"/>
              <a:t>Кертіса</a:t>
            </a:r>
            <a:r>
              <a:rPr lang="uk-UA" dirty="0" smtClean="0"/>
              <a:t>, який займався восковими моделями. Він навчив Марію </a:t>
            </a:r>
            <a:r>
              <a:rPr lang="uk-UA" dirty="0" err="1" smtClean="0"/>
              <a:t>Тюссо</a:t>
            </a:r>
            <a:r>
              <a:rPr lang="uk-UA" dirty="0" smtClean="0"/>
              <a:t> мистецтву по роботі з воском.</a:t>
            </a:r>
          </a:p>
          <a:p>
            <a:pPr marL="0" indent="0">
              <a:buNone/>
            </a:pPr>
            <a:r>
              <a:rPr lang="uk-UA" dirty="0" smtClean="0"/>
              <a:t>     У 1777 році Марія </a:t>
            </a:r>
            <a:r>
              <a:rPr lang="uk-UA" dirty="0" err="1" smtClean="0"/>
              <a:t>Тюссо</a:t>
            </a:r>
            <a:r>
              <a:rPr lang="uk-UA" dirty="0" smtClean="0"/>
              <a:t> створює свою першу воскову фігуру (Вольтер), а потім пішли Жан-Жак Руссо, Бенджамін Франклін. Після смерті в 1794 Філіпа </a:t>
            </a:r>
            <a:r>
              <a:rPr lang="uk-UA" dirty="0" err="1" smtClean="0"/>
              <a:t>Кертіса</a:t>
            </a:r>
            <a:r>
              <a:rPr lang="uk-UA" dirty="0" smtClean="0"/>
              <a:t> його колекція переходить до Марії </a:t>
            </a:r>
            <a:r>
              <a:rPr lang="uk-UA" dirty="0" err="1" smtClean="0"/>
              <a:t>Тюссо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  Однією з центральних частин її музею був Кабінет жахів. Частина виставки включала жертв французької революції, фігури вбивць та інших </a:t>
            </a:r>
            <a:r>
              <a:rPr lang="uk-UA" dirty="0" err="1" smtClean="0"/>
              <a:t>злочинців.Згодом</a:t>
            </a:r>
            <a:r>
              <a:rPr lang="uk-UA" dirty="0" smtClean="0"/>
              <a:t> колекція поповнилася фігурами інших знаменитих людей, таких як адмірал Нельсон, Вальтер Скотт.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Мария </a:t>
            </a:r>
            <a:r>
              <a:rPr lang="ru-RU" sz="6600" dirty="0" err="1"/>
              <a:t>Тюссо</a:t>
            </a:r>
            <a:endParaRPr lang="ru-RU" sz="6600" dirty="0"/>
          </a:p>
        </p:txBody>
      </p:sp>
      <p:pic>
        <p:nvPicPr>
          <p:cNvPr id="5" name="Picture 2" descr="File:Marie Tussa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0" y="260648"/>
            <a:ext cx="4960263" cy="62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Музей Вікторії й Альберта</a:t>
            </a:r>
            <a:r>
              <a:rPr lang="uk-UA" dirty="0" smtClean="0"/>
              <a:t> не тільки найбільший, але й найперший у </a:t>
            </a:r>
            <a:r>
              <a:rPr lang="uk-UA" dirty="0" err="1" smtClean="0"/>
              <a:t>світі музей декоративно-ужит</a:t>
            </a:r>
            <a:r>
              <a:rPr lang="uk-UA" dirty="0" smtClean="0"/>
              <a:t>кового мистецтва. Заснований у 1852-му — на наступний рік після того, як </a:t>
            </a:r>
            <a:r>
              <a:rPr lang="uk-UA" dirty="0" err="1" smtClean="0"/>
              <a:t>у Лондоні пройш</a:t>
            </a:r>
            <a:r>
              <a:rPr lang="uk-UA" dirty="0" smtClean="0"/>
              <a:t>ла перша «Всесвітня виставка виробів промисловості всіх націй». Музей названо на честь тодішньої королеви Великої Британії та її чоловіка, принца Альберта. Пихата </a:t>
            </a:r>
            <a:r>
              <a:rPr lang="uk-UA" dirty="0" err="1" smtClean="0"/>
              <a:t>звичка аристократів </a:t>
            </a:r>
            <a:r>
              <a:rPr lang="uk-UA" dirty="0" smtClean="0"/>
              <a:t>зватися лише за іменами переслідувала мету затвердження своєї широкої відомості тоді і на майбутнє і виявлена в назві музею, що не відповідає характеру музейної збірки. Правляча династія ніякого відношення до створення предметів ужиткового мистецтва не мала.</a:t>
            </a:r>
            <a:r>
              <a:rPr lang="ru-RU" dirty="0"/>
              <a:t> </a:t>
            </a:r>
            <a:r>
              <a:rPr lang="ru-RU" dirty="0" err="1" smtClean="0"/>
              <a:t>Вцілому</a:t>
            </a:r>
            <a:r>
              <a:rPr lang="ru-RU" dirty="0" smtClean="0"/>
              <a:t> </a:t>
            </a:r>
            <a:r>
              <a:rPr lang="ru-RU" dirty="0" err="1"/>
              <a:t>колекція</a:t>
            </a:r>
            <a:r>
              <a:rPr lang="ru-RU" dirty="0"/>
              <a:t> музею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smtClean="0"/>
              <a:t>2 233 293 </a:t>
            </a:r>
            <a:r>
              <a:rPr lang="ru-RU" dirty="0" err="1"/>
              <a:t>об'єкти</a:t>
            </a:r>
            <a:r>
              <a:rPr lang="ru-RU" dirty="0"/>
              <a:t> (станом на 31 </a:t>
            </a:r>
            <a:r>
              <a:rPr lang="ru-RU" dirty="0" err="1"/>
              <a:t>березня</a:t>
            </a:r>
            <a:r>
              <a:rPr lang="ru-RU" dirty="0"/>
              <a:t> 2012 року)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Autofit/>
          </a:bodyPr>
          <a:lstStyle/>
          <a:p>
            <a:r>
              <a:rPr lang="uk-UA" sz="5400" dirty="0" smtClean="0"/>
              <a:t>Музей Вікторії та Альберта</a:t>
            </a:r>
            <a:endParaRPr lang="ru-RU" sz="5400" dirty="0"/>
          </a:p>
        </p:txBody>
      </p:sp>
      <p:pic>
        <p:nvPicPr>
          <p:cNvPr id="9218" name="Picture 2" descr="Файл:Vicandal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"/>
            <a:ext cx="5205252" cy="687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352928" cy="3600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Музей </a:t>
            </a:r>
            <a:r>
              <a:rPr lang="ru-RU" b="1" dirty="0" err="1"/>
              <a:t>дитинства</a:t>
            </a:r>
            <a:r>
              <a:rPr lang="ru-RU" dirty="0"/>
              <a:t> </a:t>
            </a:r>
            <a:r>
              <a:rPr lang="ru-RU" dirty="0" smtClean="0"/>
              <a:t>–</a:t>
            </a:r>
            <a:r>
              <a:rPr lang="ru-RU" dirty="0"/>
              <a:t> </a:t>
            </a:r>
            <a:r>
              <a:rPr lang="ru-RU" dirty="0" smtClean="0"/>
              <a:t>є </a:t>
            </a:r>
            <a:r>
              <a:rPr lang="ru-RU" dirty="0" err="1"/>
              <a:t>філією</a:t>
            </a:r>
            <a:r>
              <a:rPr lang="ru-RU" dirty="0"/>
              <a:t> Музею </a:t>
            </a:r>
            <a:r>
              <a:rPr lang="ru-RU" dirty="0" err="1"/>
              <a:t>Вікторії</a:t>
            </a:r>
            <a:r>
              <a:rPr lang="ru-RU" dirty="0"/>
              <a:t> та Альберта — </a:t>
            </a:r>
            <a:r>
              <a:rPr lang="ru-RU" dirty="0" err="1"/>
              <a:t>всесвітньо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 музею декоративно-</a:t>
            </a:r>
            <a:r>
              <a:rPr lang="ru-RU" dirty="0" err="1"/>
              <a:t>ужиткового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Музейна</a:t>
            </a:r>
            <a:r>
              <a:rPr lang="ru-RU" dirty="0"/>
              <a:t> </a:t>
            </a:r>
            <a:r>
              <a:rPr lang="ru-RU" dirty="0" err="1"/>
              <a:t>колекція</a:t>
            </a:r>
            <a:r>
              <a:rPr lang="ru-RU" dirty="0"/>
              <a:t>, яку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 err="1" smtClean="0"/>
              <a:t>іграшки</a:t>
            </a:r>
            <a:r>
              <a:rPr lang="ru-RU" dirty="0"/>
              <a:t> та </a:t>
            </a:r>
            <a:r>
              <a:rPr lang="ru-RU" dirty="0" err="1"/>
              <a:t>ігри</a:t>
            </a:r>
            <a:r>
              <a:rPr lang="ru-RU" dirty="0"/>
              <a:t>, </a:t>
            </a:r>
            <a:r>
              <a:rPr lang="ru-RU" dirty="0" err="1"/>
              <a:t>ляльковий</a:t>
            </a:r>
            <a:r>
              <a:rPr lang="ru-RU" dirty="0"/>
              <a:t> 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меблі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дитинством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en-US" dirty="0"/>
              <a:t>XVI </a:t>
            </a:r>
            <a:r>
              <a:rPr lang="ru-RU" dirty="0" err="1"/>
              <a:t>століття</a:t>
            </a:r>
            <a:r>
              <a:rPr lang="ru-RU" dirty="0"/>
              <a:t> і до наших </a:t>
            </a:r>
            <a:r>
              <a:rPr lang="ru-RU" dirty="0" err="1"/>
              <a:t>часів</a:t>
            </a:r>
            <a:r>
              <a:rPr lang="ru-RU" dirty="0"/>
              <a:t>. Музей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 </a:t>
            </a:r>
            <a:r>
              <a:rPr lang="ru-RU" dirty="0" err="1"/>
              <a:t>просвітницьку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щомісяця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відвідувачів.Окрім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яка </a:t>
            </a:r>
            <a:r>
              <a:rPr lang="ru-RU" dirty="0" err="1"/>
              <a:t>охороняється</a:t>
            </a:r>
            <a:r>
              <a:rPr lang="ru-RU" dirty="0"/>
              <a:t> законом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Autofit/>
          </a:bodyPr>
          <a:lstStyle/>
          <a:p>
            <a:r>
              <a:rPr lang="uk-UA" sz="5500" dirty="0" smtClean="0"/>
              <a:t>Музей дитинства у Лондоні</a:t>
            </a:r>
            <a:endParaRPr lang="ru-RU" sz="5500" dirty="0"/>
          </a:p>
        </p:txBody>
      </p:sp>
      <p:pic>
        <p:nvPicPr>
          <p:cNvPr id="11268" name="Picture 4" descr="http://www.archi.ru/files/img/news/large650/1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0" y="260648"/>
            <a:ext cx="5055222" cy="33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d/df/V%26A_Museum_of_Childhood.jpg/250px-V%26A_Museum_of_Childh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9076"/>
            <a:ext cx="4325466" cy="32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Фонд Музею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XVI </a:t>
            </a:r>
            <a:r>
              <a:rPr lang="ru-RU" dirty="0" err="1"/>
              <a:t>століття</a:t>
            </a:r>
            <a:r>
              <a:rPr lang="ru-RU" dirty="0"/>
              <a:t> і до наших </a:t>
            </a:r>
            <a:r>
              <a:rPr lang="ru-RU" dirty="0" err="1"/>
              <a:t>часів</a:t>
            </a:r>
            <a:r>
              <a:rPr lang="ru-RU" dirty="0"/>
              <a:t>, </a:t>
            </a:r>
            <a:r>
              <a:rPr lang="ru-RU" dirty="0" err="1"/>
              <a:t>налічуючи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тис.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догляду за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лялькові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. В </a:t>
            </a:r>
            <a:r>
              <a:rPr lang="ru-RU" dirty="0" err="1"/>
              <a:t>архівних</a:t>
            </a:r>
            <a:r>
              <a:rPr lang="ru-RU" dirty="0"/>
              <a:t> </a:t>
            </a:r>
            <a:r>
              <a:rPr lang="ru-RU" dirty="0" err="1"/>
              <a:t>колекціях</a:t>
            </a:r>
            <a:r>
              <a:rPr lang="ru-RU" dirty="0"/>
              <a:t> музею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документацію</a:t>
            </a:r>
            <a:r>
              <a:rPr lang="ru-RU" dirty="0"/>
              <a:t> з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дизайну </a:t>
            </a:r>
            <a:r>
              <a:rPr lang="ru-RU" dirty="0" err="1"/>
              <a:t>іграшок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дитинства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: каталоги,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брошури</a:t>
            </a:r>
            <a:r>
              <a:rPr lang="ru-RU" dirty="0"/>
              <a:t>,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креслення</a:t>
            </a:r>
            <a:r>
              <a:rPr lang="ru-RU" dirty="0"/>
              <a:t>, </a:t>
            </a:r>
            <a:r>
              <a:rPr lang="ru-RU" dirty="0" err="1"/>
              <a:t>фотографії</a:t>
            </a:r>
            <a:r>
              <a:rPr lang="ru-RU" dirty="0"/>
              <a:t> та </a:t>
            </a:r>
            <a:r>
              <a:rPr lang="ru-RU" dirty="0" err="1"/>
              <a:t>плівки</a:t>
            </a:r>
            <a:r>
              <a:rPr lang="ru-RU" dirty="0"/>
              <a:t>, </a:t>
            </a:r>
            <a:r>
              <a:rPr lang="ru-RU" dirty="0" err="1"/>
              <a:t>листи</a:t>
            </a:r>
            <a:r>
              <a:rPr lang="ru-RU" dirty="0"/>
              <a:t>, </a:t>
            </a:r>
            <a:r>
              <a:rPr lang="ru-RU" dirty="0" err="1"/>
              <a:t>газетні</a:t>
            </a:r>
            <a:r>
              <a:rPr lang="ru-RU" dirty="0"/>
              <a:t> </a:t>
            </a:r>
            <a:r>
              <a:rPr lang="ru-RU" dirty="0" err="1"/>
              <a:t>вирізки</a:t>
            </a:r>
            <a:r>
              <a:rPr lang="ru-RU" dirty="0"/>
              <a:t>, </a:t>
            </a:r>
            <a:r>
              <a:rPr lang="ru-RU" dirty="0" err="1"/>
              <a:t>шкільні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Музей </a:t>
            </a:r>
            <a:r>
              <a:rPr lang="ru-RU" dirty="0" err="1"/>
              <a:t>має</a:t>
            </a:r>
            <a:r>
              <a:rPr lang="ru-RU" dirty="0"/>
              <a:t> два </a:t>
            </a:r>
            <a:r>
              <a:rPr lang="ru-RU" dirty="0" err="1"/>
              <a:t>поверхи</a:t>
            </a:r>
            <a:r>
              <a:rPr lang="ru-RU" dirty="0"/>
              <a:t>, </a:t>
            </a:r>
            <a:r>
              <a:rPr lang="ru-RU" dirty="0" err="1"/>
              <a:t>експонати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у </a:t>
            </a:r>
            <a:r>
              <a:rPr lang="ru-RU" dirty="0" err="1"/>
              <a:t>чотирьох</a:t>
            </a:r>
            <a:r>
              <a:rPr lang="ru-RU" dirty="0"/>
              <a:t> галереях, </a:t>
            </a:r>
            <a:r>
              <a:rPr lang="ru-RU" dirty="0" err="1"/>
              <a:t>кожну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поділено</a:t>
            </a:r>
            <a:r>
              <a:rPr lang="ru-RU" dirty="0"/>
              <a:t> на </a:t>
            </a:r>
            <a:r>
              <a:rPr lang="ru-RU" dirty="0" err="1" smtClean="0"/>
              <a:t>секції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Фонди</a:t>
            </a:r>
            <a:r>
              <a:rPr lang="ru-RU" sz="5400" dirty="0"/>
              <a:t> та </a:t>
            </a:r>
            <a:r>
              <a:rPr lang="ru-RU" sz="5400" dirty="0" err="1" smtClean="0"/>
              <a:t>експозиція</a:t>
            </a:r>
            <a:endParaRPr lang="ru-RU" sz="5400" dirty="0"/>
          </a:p>
        </p:txBody>
      </p:sp>
      <p:pic>
        <p:nvPicPr>
          <p:cNvPr id="12290" name="Picture 2" descr="http://upload.wikimedia.org/wikipedia/commons/thumb/b/b8/Bethnal_Green_museum_of_childhood_2005.jpg/250px-Bethnal_Green_museum_of_childhood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768752" cy="509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     Вже при вході на територію музею порцеляни </a:t>
            </a:r>
            <a:r>
              <a:rPr lang="uk-UA" dirty="0" err="1" smtClean="0"/>
              <a:t>Коулпорт</a:t>
            </a:r>
            <a:r>
              <a:rPr lang="uk-UA" dirty="0" smtClean="0"/>
              <a:t>, вражає його неперевершена архітектура. Тут все виконано традиційно у </a:t>
            </a:r>
            <a:r>
              <a:rPr lang="uk-UA" dirty="0" err="1"/>
              <a:t>В</a:t>
            </a:r>
            <a:r>
              <a:rPr lang="uk-UA" dirty="0" err="1" smtClean="0"/>
              <a:t>ікторіанському</a:t>
            </a:r>
            <a:r>
              <a:rPr lang="uk-UA" dirty="0" smtClean="0"/>
              <a:t> стилі. Історія створення цього музею йде корінням у 19 століття. Створений він був Джоном </a:t>
            </a:r>
            <a:r>
              <a:rPr lang="uk-UA" dirty="0" err="1" smtClean="0"/>
              <a:t>Роузом</a:t>
            </a:r>
            <a:r>
              <a:rPr lang="uk-UA" dirty="0" smtClean="0"/>
              <a:t> на території колись працюючої фабрики.</a:t>
            </a:r>
          </a:p>
          <a:p>
            <a:pPr marL="0" indent="0">
              <a:buNone/>
            </a:pPr>
            <a:r>
              <a:rPr lang="uk-UA" dirty="0" smtClean="0"/>
              <a:t>     Колекція порцелянових чашок, зібрана в цьому музеї, наочно демонструє еволюцію зміни форм чашок, від початкового його виду, до вже сучасного звичного нам.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Цікавим фактом залишається те, що навіть для людей не зрячих, висять спеціальні таблички з описом експонатів. Що дозволяє навіть сліпому людині відчути всю красу порцелянових шедеврів. Можливо, після відвідування цього музею, саме у незрячої людини виникнуть образи нових порцелянових шедеврів майбутнього.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Музей фарфору </a:t>
            </a:r>
            <a:r>
              <a:rPr lang="uk-UA" sz="5400" dirty="0" err="1" smtClean="0"/>
              <a:t>Коулпорт</a:t>
            </a:r>
            <a:endParaRPr lang="ru-RU" sz="5400" dirty="0"/>
          </a:p>
        </p:txBody>
      </p:sp>
      <p:pic>
        <p:nvPicPr>
          <p:cNvPr id="10242" name="Picture 2" descr="Музей фарфора Коул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3" y="17868"/>
            <a:ext cx="826264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33464"/>
            <a:ext cx="8712968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5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500" dirty="0" smtClean="0">
                <a:latin typeface="Calibri" pitchFamily="34" charset="0"/>
                <a:cs typeface="Calibri" pitchFamily="34" charset="0"/>
              </a:rPr>
              <a:t>    Відвідати цей чудо музей зобов`язаний кожний цінитель цих ароматних рідин, тут дійсно є на що подивитися. Засновник цієї пишноти, спадкоємець династії Чайних королів - </a:t>
            </a:r>
            <a:r>
              <a:rPr lang="uk-UA" sz="3500" dirty="0" err="1" smtClean="0">
                <a:latin typeface="Calibri" pitchFamily="34" charset="0"/>
                <a:cs typeface="Calibri" pitchFamily="34" charset="0"/>
              </a:rPr>
              <a:t>Эдвард</a:t>
            </a:r>
            <a:r>
              <a:rPr lang="uk-UA" sz="3500" dirty="0" smtClean="0">
                <a:latin typeface="Calibri" pitchFamily="34" charset="0"/>
                <a:cs typeface="Calibri" pitchFamily="34" charset="0"/>
              </a:rPr>
              <a:t> Брамах. Йому не тільки вдалося заснувати музей на місці, де коли-те проводилося розвантаження цього товару, але й зберегти столітню традицію.</a:t>
            </a:r>
          </a:p>
          <a:p>
            <a:pPr marL="0" indent="0">
              <a:buNone/>
            </a:pPr>
            <a:r>
              <a:rPr lang="uk-UA" sz="3500" dirty="0" smtClean="0">
                <a:latin typeface="Calibri" pitchFamily="34" charset="0"/>
                <a:cs typeface="Calibri" pitchFamily="34" charset="0"/>
              </a:rPr>
              <a:t>     Музей розділений на чотири відділи: два з них присвячені чаю й каві, третій відділ магазин з тематичними товарами, четвертий – кафе, де можна покуштувати напій з закускою.</a:t>
            </a:r>
          </a:p>
          <a:p>
            <a:pPr marL="0" indent="0">
              <a:buNone/>
            </a:pPr>
            <a:r>
              <a:rPr lang="uk-UA" sz="3500" dirty="0" smtClean="0">
                <a:latin typeface="Calibri" pitchFamily="34" charset="0"/>
                <a:cs typeface="Calibri" pitchFamily="34" charset="0"/>
              </a:rPr>
              <a:t>     Кожний експонат музею постачений інформаційною табличкою з описом різних фактів, також є можливість переглянути фільми про вирощування й збір цих рослин</a:t>
            </a:r>
            <a:br>
              <a:rPr lang="uk-UA" sz="3500" dirty="0" smtClean="0">
                <a:latin typeface="Calibri" pitchFamily="34" charset="0"/>
                <a:cs typeface="Calibri" pitchFamily="34" charset="0"/>
              </a:rPr>
            </a:br>
            <a:r>
              <a:rPr lang="uk-UA" sz="3500" dirty="0" smtClean="0">
                <a:latin typeface="Calibri" pitchFamily="34" charset="0"/>
                <a:cs typeface="Calibri" pitchFamily="34" charset="0"/>
              </a:rPr>
              <a:t>     Розподіл експозицій виконане по країнах, і супроводжується супутніми предметами. Тут є все: самовари, чайна баба, писаний сервіз із австрійського порцеляни, </a:t>
            </a:r>
            <a:r>
              <a:rPr lang="uk-UA" sz="3500" dirty="0" err="1" smtClean="0">
                <a:latin typeface="Calibri" pitchFamily="34" charset="0"/>
                <a:cs typeface="Calibri" pitchFamily="34" charset="0"/>
              </a:rPr>
              <a:t>веджвудска</a:t>
            </a:r>
            <a:r>
              <a:rPr lang="uk-UA" sz="3500" dirty="0" smtClean="0">
                <a:latin typeface="Calibri" pitchFamily="34" charset="0"/>
                <a:cs typeface="Calibri" pitchFamily="34" charset="0"/>
              </a:rPr>
              <a:t> порцеляна, чашки з держалками вусів, метровий самовар, обробні машини й навіть столітні впакування. Ніхто не залишиться розчарованим.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Музей чаю та кави</a:t>
            </a:r>
            <a:endParaRPr lang="ru-RU" sz="6600" dirty="0"/>
          </a:p>
        </p:txBody>
      </p:sp>
      <p:pic>
        <p:nvPicPr>
          <p:cNvPr id="1026" name="Picture 2" descr="http://www.svit.my-vision.info/images/muzei_foto/1334044733_muzey-chaya-i-kofe-v-lon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1"/>
            <a:ext cx="8892480" cy="6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айник з іменем засновника музею - Эдварда Брамах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08912" cy="55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ізні впакування із чає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44" y="545189"/>
            <a:ext cx="9375671" cy="58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удові чайники у вигляді засобів пересув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7" y="404664"/>
            <a:ext cx="8813953" cy="58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Музей здатний уразити уяву навіть спокушеного мандрівника. Ця справжня кам`яновугільна шахта в </a:t>
            </a:r>
            <a:r>
              <a:rPr lang="uk-UA" dirty="0" err="1" smtClean="0"/>
              <a:t>Блайневоні</a:t>
            </a:r>
            <a:r>
              <a:rPr lang="uk-UA" dirty="0" smtClean="0"/>
              <a:t>, віднесена до категорії Національних музеїв, має всі принадності підземного миру. </a:t>
            </a:r>
          </a:p>
          <a:p>
            <a:pPr marL="0" indent="0">
              <a:buNone/>
            </a:pPr>
            <a:r>
              <a:rPr lang="uk-UA" dirty="0" smtClean="0"/>
              <a:t>Від спуску в цю вугільну шахту, що перебуває на майже стометровій глибині, одержуєш величезне потрясіння, справжній стрес. Шахта випробування навіть для досвідчених водолазів, екіпірованих по повній програмі. Вага стандартного встаткування, видаваного відвідувачам музею близько п`яти кілограм. Деякі ж хлопці цілком обходився звичайним респіратором і шахтарською каскою з ліхтариком. Запам`ятати на фото ці щасливі моменти під землею трохи проблематично, однак у пам`яті всі відмінно фіксується: картини важкий будня </a:t>
            </a:r>
            <a:r>
              <a:rPr lang="uk-UA" dirty="0" err="1" smtClean="0"/>
              <a:t>уельских</a:t>
            </a:r>
            <a:r>
              <a:rPr lang="uk-UA" dirty="0" smtClean="0"/>
              <a:t> шахтарів, серед яких була навіть дітвора. </a:t>
            </a:r>
          </a:p>
          <a:p>
            <a:pPr marL="0" indent="0">
              <a:buNone/>
            </a:pPr>
            <a:r>
              <a:rPr lang="uk-UA" dirty="0" smtClean="0"/>
              <a:t>Відвідавши Музей кам`яного вугілля в </a:t>
            </a:r>
            <a:r>
              <a:rPr lang="uk-UA" dirty="0" err="1" smtClean="0"/>
              <a:t>Блайневоні</a:t>
            </a:r>
            <a:r>
              <a:rPr lang="uk-UA" dirty="0" smtClean="0"/>
              <a:t>, по-особливому сприймаєш земну поверхня й сонячне світло. До речі, у якості гіда тут виступає самий справжній шахтар, який з особливим артистизмом повідає про історію місцевої вугільної промисловості, розповість парочку своєрідних анекдотів і забавних історій зі свого життя. 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uk-UA" sz="6000" dirty="0" smtClean="0"/>
              <a:t>Музей кам’яного вугілля</a:t>
            </a:r>
            <a:endParaRPr lang="ru-RU" sz="6000" dirty="0"/>
          </a:p>
        </p:txBody>
      </p:sp>
      <p:pic>
        <p:nvPicPr>
          <p:cNvPr id="2052" name="Picture 4" descr="Музей кам`яного вугілля (Биг Пи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48680"/>
            <a:ext cx="886584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кспонати музею кам`яного вугіл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" y="355460"/>
            <a:ext cx="91902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Поштовий</a:t>
            </a:r>
            <a:r>
              <a:rPr lang="ru-RU" dirty="0" smtClean="0"/>
              <a:t> </a:t>
            </a:r>
            <a:r>
              <a:rPr lang="ru-RU" dirty="0"/>
              <a:t>музей Бата </a:t>
            </a:r>
            <a:r>
              <a:rPr lang="ru-RU" dirty="0" smtClean="0"/>
              <a:t>–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місті</a:t>
            </a:r>
            <a:r>
              <a:rPr lang="ru-RU" dirty="0"/>
              <a:t> Бате, Сомерсет, </a:t>
            </a:r>
            <a:r>
              <a:rPr lang="ru-RU" dirty="0" err="1"/>
              <a:t>Англія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Музей </a:t>
            </a:r>
            <a:r>
              <a:rPr lang="ru-RU" dirty="0" err="1"/>
              <a:t>заснований</a:t>
            </a:r>
            <a:r>
              <a:rPr lang="ru-RU" dirty="0"/>
              <a:t> в 1979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Одрі</a:t>
            </a:r>
            <a:r>
              <a:rPr lang="ru-RU" dirty="0"/>
              <a:t> і Гарольдом </a:t>
            </a:r>
            <a:r>
              <a:rPr lang="ru-RU" dirty="0" err="1"/>
              <a:t>Суінделламі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цокольному </a:t>
            </a:r>
            <a:r>
              <a:rPr lang="ru-RU" dirty="0" err="1"/>
              <a:t>поверсі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. У 1984 </a:t>
            </a:r>
            <a:r>
              <a:rPr lang="ru-RU" dirty="0" err="1"/>
              <a:t>році</a:t>
            </a:r>
            <a:r>
              <a:rPr lang="ru-RU" dirty="0"/>
              <a:t> музей </a:t>
            </a:r>
            <a:r>
              <a:rPr lang="ru-RU" dirty="0" err="1"/>
              <a:t>переїхав</a:t>
            </a:r>
            <a:r>
              <a:rPr lang="ru-RU" dirty="0"/>
              <a:t> у </a:t>
            </a:r>
            <a:r>
              <a:rPr lang="ru-RU" dirty="0" err="1"/>
              <a:t>будівлю</a:t>
            </a:r>
            <a:r>
              <a:rPr lang="ru-RU" dirty="0"/>
              <a:t> по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 smtClean="0"/>
              <a:t>Броуд-стріт</a:t>
            </a:r>
            <a:r>
              <a:rPr lang="en-US" dirty="0" smtClean="0"/>
              <a:t>. </a:t>
            </a:r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з 1822 по 1854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поштамт</a:t>
            </a:r>
            <a:r>
              <a:rPr lang="ru-RU" dirty="0"/>
              <a:t> Бата.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2 </a:t>
            </a:r>
            <a:r>
              <a:rPr lang="ru-RU" dirty="0" err="1"/>
              <a:t>травня</a:t>
            </a:r>
            <a:r>
              <a:rPr lang="ru-RU" dirty="0"/>
              <a:t> 1840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відправлено</a:t>
            </a:r>
            <a:r>
              <a:rPr lang="ru-RU" dirty="0"/>
              <a:t> перший </a:t>
            </a:r>
            <a:r>
              <a:rPr lang="ru-RU" dirty="0" err="1"/>
              <a:t>зафіксований</a:t>
            </a:r>
            <a:r>
              <a:rPr lang="ru-RU" dirty="0"/>
              <a:t> лист з «</a:t>
            </a:r>
            <a:r>
              <a:rPr lang="ru-RU" dirty="0" err="1"/>
              <a:t>Чорним</a:t>
            </a:r>
            <a:r>
              <a:rPr lang="ru-RU" dirty="0"/>
              <a:t> </a:t>
            </a:r>
            <a:r>
              <a:rPr lang="ru-RU" dirty="0" err="1"/>
              <a:t>пенні</a:t>
            </a:r>
            <a:r>
              <a:rPr lang="ru-RU" dirty="0" smtClean="0"/>
              <a:t>». </a:t>
            </a:r>
            <a:r>
              <a:rPr lang="ru-RU" dirty="0"/>
              <a:t>Фондом «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»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/>
              <a:t>присвоєно</a:t>
            </a:r>
            <a:r>
              <a:rPr lang="ru-RU" dirty="0"/>
              <a:t> статус </a:t>
            </a:r>
            <a:r>
              <a:rPr lang="ru-RU" dirty="0" err="1"/>
              <a:t>пам'ятника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err="1" smtClean="0"/>
              <a:t>категорії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/>
              <a:t>Поштовий</a:t>
            </a:r>
            <a:r>
              <a:rPr lang="ru-RU" sz="6600" dirty="0"/>
              <a:t> музей Бата</a:t>
            </a:r>
          </a:p>
        </p:txBody>
      </p:sp>
    </p:spTree>
    <p:extLst>
      <p:ext uri="{BB962C8B-B14F-4D97-AF65-F5344CB8AC3E}">
        <p14:creationId xmlns:p14="http://schemas.microsoft.com/office/powerpoint/2010/main" val="10691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Bath Postal Museum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64"/>
            <a:ext cx="8856984" cy="39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02128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Логотип музею</a:t>
            </a:r>
            <a:endParaRPr lang="ru-RU" sz="2400" dirty="0"/>
          </a:p>
        </p:txBody>
      </p:sp>
      <p:pic>
        <p:nvPicPr>
          <p:cNvPr id="4102" name="Picture 6" descr="File:Bath Postal 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" y="686647"/>
            <a:ext cx="9029716" cy="59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24982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Поштові скриньки </a:t>
            </a:r>
            <a:r>
              <a:rPr lang="uk-UA" sz="2000" b="1" dirty="0" err="1" smtClean="0"/>
              <a:t>вікторіанської</a:t>
            </a:r>
            <a:r>
              <a:rPr lang="uk-UA" sz="2000" b="1" dirty="0" smtClean="0"/>
              <a:t> епохи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412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Британський музей гольфу знаходиться навпроти тренувальної бази Королівського Старовинного гольф-клубу в </a:t>
            </a:r>
            <a:r>
              <a:rPr lang="uk-UA" dirty="0" err="1" smtClean="0"/>
              <a:t>Сент-Андрус</a:t>
            </a:r>
            <a:r>
              <a:rPr lang="uk-UA" dirty="0" smtClean="0"/>
              <a:t>, Шотландія.</a:t>
            </a:r>
          </a:p>
          <a:p>
            <a:pPr marL="0" indent="0">
              <a:buNone/>
            </a:pPr>
            <a:r>
              <a:rPr lang="uk-UA" dirty="0" smtClean="0"/>
              <a:t>У музеї, який відкрився в 1990 році, зберігаються документи про історію гольфа від середньовічних часів до наших днів; як чоловічих, так і жіночих ігор; як британських, так і міжнародних; як професійних, так і аматорських чемпіонатів. В експозиції представлено історичне спорядження, документи про історію Королівського Старовинного гольф-клубу, а також зведення правил і термінології гри.</a:t>
            </a:r>
          </a:p>
          <a:p>
            <a:pPr marL="0" indent="0">
              <a:buNone/>
            </a:pPr>
            <a:r>
              <a:rPr lang="uk-UA" dirty="0" smtClean="0"/>
              <a:t>Британський музей гольфу має доступ до величезного архіву фільм. Багато що з цього можна побачити тільки в музеї. Починаючи з найбільш ранніх збережених кадрів матчу з гольфу, знятих в 1898 році, і відео з Відкритого Чемпіонату 1914 року, відвідувачі можуть дивитися на своїх улюблених гравців у дії, аналізувати їх манеру гри і знову пережити найяскравіші моменти в історії гольфу.</a:t>
            </a:r>
          </a:p>
          <a:p>
            <a:pPr marL="0" indent="0">
              <a:buNone/>
            </a:pPr>
            <a:r>
              <a:rPr lang="uk-UA" dirty="0" smtClean="0"/>
              <a:t>Музей відкритий для відвідувачів сім днів на тиждень протягом року.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Британський музей гольфу</a:t>
            </a:r>
            <a:endParaRPr lang="ru-RU" sz="5400" dirty="0"/>
          </a:p>
        </p:txBody>
      </p:sp>
      <p:pic>
        <p:nvPicPr>
          <p:cNvPr id="5122" name="Picture 2" descr="Британский музей голь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1878"/>
            <a:ext cx="9159469" cy="65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Мистецтво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 — одна з форм суспільної свідомості; вид людської діяльності, що відображає дійсність у конкретно-чуттєвих образах, відповідно до певних 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естетичних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ідеалів.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У широкому сенсі мистецтвом називають досконале вміння в якійсь справі, галузі;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майстерність.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Поняття «мистецтво»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39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Йоркширський</a:t>
            </a:r>
            <a:r>
              <a:rPr lang="ru-RU" dirty="0"/>
              <a:t> музей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в 1830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йоркширським</a:t>
            </a:r>
            <a:r>
              <a:rPr lang="ru-RU" dirty="0"/>
              <a:t> </a:t>
            </a:r>
            <a:r>
              <a:rPr lang="ru-RU" dirty="0" err="1"/>
              <a:t>філософським</a:t>
            </a:r>
            <a:r>
              <a:rPr lang="ru-RU" dirty="0"/>
              <a:t> </a:t>
            </a:r>
            <a:r>
              <a:rPr lang="ru-RU" dirty="0" err="1"/>
              <a:t>товариством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зберігалися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геологічна</a:t>
            </a:r>
            <a:r>
              <a:rPr lang="ru-RU" dirty="0"/>
              <a:t> і </a:t>
            </a:r>
            <a:r>
              <a:rPr lang="ru-RU" dirty="0" err="1"/>
              <a:t>археологічна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. </a:t>
            </a:r>
            <a:r>
              <a:rPr lang="ru-RU" dirty="0" err="1"/>
              <a:t>Будівля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Вільямом</a:t>
            </a:r>
            <a:r>
              <a:rPr lang="ru-RU" dirty="0"/>
              <a:t> </a:t>
            </a:r>
            <a:r>
              <a:rPr lang="ru-RU" dirty="0" err="1"/>
              <a:t>Вілкінсом</a:t>
            </a:r>
            <a:r>
              <a:rPr lang="ru-RU" dirty="0"/>
              <a:t> в </a:t>
            </a:r>
            <a:r>
              <a:rPr lang="ru-RU" dirty="0" err="1"/>
              <a:t>грецькому</a:t>
            </a:r>
            <a:r>
              <a:rPr lang="ru-RU" dirty="0"/>
              <a:t>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(</a:t>
            </a:r>
            <a:r>
              <a:rPr lang="ru-RU" dirty="0" err="1"/>
              <a:t>неогрек</a:t>
            </a:r>
            <a:r>
              <a:rPr lang="ru-RU" dirty="0"/>
              <a:t>), </a:t>
            </a:r>
            <a:r>
              <a:rPr lang="ru-RU" dirty="0" err="1"/>
              <a:t>воно</a:t>
            </a:r>
            <a:r>
              <a:rPr lang="ru-RU" dirty="0"/>
              <a:t> входить до числа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 державою і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Музейного саду,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. Музей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археології</a:t>
            </a:r>
            <a:r>
              <a:rPr lang="ru-RU" dirty="0"/>
              <a:t>, </a:t>
            </a:r>
            <a:r>
              <a:rPr lang="ru-RU" dirty="0" err="1"/>
              <a:t>біології</a:t>
            </a:r>
            <a:r>
              <a:rPr lang="ru-RU" dirty="0"/>
              <a:t> і </a:t>
            </a:r>
            <a:r>
              <a:rPr lang="ru-RU" dirty="0" err="1"/>
              <a:t>палеонтології</a:t>
            </a:r>
            <a:r>
              <a:rPr lang="ru-RU" dirty="0"/>
              <a:t>, </a:t>
            </a:r>
            <a:r>
              <a:rPr lang="ru-RU" dirty="0" err="1"/>
              <a:t>геології</a:t>
            </a:r>
            <a:r>
              <a:rPr lang="ru-RU" dirty="0"/>
              <a:t> та </a:t>
            </a:r>
            <a:r>
              <a:rPr lang="ru-RU" dirty="0" err="1"/>
              <a:t>астрономії</a:t>
            </a:r>
            <a:r>
              <a:rPr lang="ru-RU" dirty="0"/>
              <a:t>. </a:t>
            </a:r>
            <a:r>
              <a:rPr lang="ru-RU" dirty="0" smtClean="0"/>
              <a:t>Директор </a:t>
            </a:r>
            <a:r>
              <a:rPr lang="ru-RU" dirty="0"/>
              <a:t>музею - </a:t>
            </a:r>
            <a:r>
              <a:rPr lang="ru-RU" dirty="0" err="1"/>
              <a:t>Мері</a:t>
            </a:r>
            <a:r>
              <a:rPr lang="ru-RU" dirty="0"/>
              <a:t> </a:t>
            </a:r>
            <a:r>
              <a:rPr lang="ru-RU" dirty="0" err="1" smtClean="0"/>
              <a:t>Кершоу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/>
              <a:t>з 2002 року </a:t>
            </a:r>
            <a:r>
              <a:rPr lang="ru-RU" dirty="0" err="1"/>
              <a:t>Йоркширський</a:t>
            </a:r>
            <a:r>
              <a:rPr lang="ru-RU" dirty="0"/>
              <a:t> музей,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музеєм</a:t>
            </a:r>
            <a:r>
              <a:rPr lang="ru-RU" dirty="0"/>
              <a:t> </a:t>
            </a:r>
            <a:r>
              <a:rPr lang="ru-RU" dirty="0" err="1"/>
              <a:t>Йоркського</a:t>
            </a:r>
            <a:r>
              <a:rPr lang="ru-RU" dirty="0"/>
              <a:t> </a:t>
            </a:r>
            <a:r>
              <a:rPr lang="ru-RU" dirty="0" smtClean="0"/>
              <a:t>замку</a:t>
            </a:r>
            <a:r>
              <a:rPr lang="en-US" dirty="0" smtClean="0"/>
              <a:t>, </a:t>
            </a:r>
            <a:r>
              <a:rPr lang="ru-RU" dirty="0" err="1"/>
              <a:t>Йоркській</a:t>
            </a:r>
            <a:r>
              <a:rPr lang="ru-RU" dirty="0"/>
              <a:t> картинною </a:t>
            </a:r>
            <a:r>
              <a:rPr lang="ru-RU" dirty="0" err="1"/>
              <a:t>галереєю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Музейним</a:t>
            </a:r>
            <a:r>
              <a:rPr lang="ru-RU" dirty="0"/>
              <a:t> садом </a:t>
            </a:r>
            <a:r>
              <a:rPr lang="ru-RU" dirty="0" err="1" smtClean="0"/>
              <a:t>управляється</a:t>
            </a:r>
            <a:r>
              <a:rPr lang="ru-RU" dirty="0" smtClean="0"/>
              <a:t> </a:t>
            </a:r>
            <a:r>
              <a:rPr lang="ru-RU" dirty="0" err="1"/>
              <a:t>Йоркським</a:t>
            </a:r>
            <a:r>
              <a:rPr lang="ru-RU" dirty="0"/>
              <a:t> </a:t>
            </a:r>
            <a:r>
              <a:rPr lang="ru-RU" dirty="0" err="1"/>
              <a:t>музейним</a:t>
            </a:r>
            <a:r>
              <a:rPr lang="ru-RU" dirty="0"/>
              <a:t> </a:t>
            </a:r>
            <a:r>
              <a:rPr lang="ru-RU" dirty="0" smtClean="0"/>
              <a:t>трестом.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/>
              <a:t>Йоркширський</a:t>
            </a:r>
            <a:r>
              <a:rPr lang="ru-RU" sz="6600" dirty="0"/>
              <a:t> музей</a:t>
            </a:r>
          </a:p>
        </p:txBody>
      </p:sp>
      <p:pic>
        <p:nvPicPr>
          <p:cNvPr id="6148" name="Picture 4" descr="Йоркширск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074"/>
            <a:ext cx="8865724" cy="66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ddleham jewel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00"/>
            <a:ext cx="4938577" cy="65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ddleham jewel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87" y="61912"/>
            <a:ext cx="4978213" cy="66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Коро</a:t>
            </a:r>
            <a:r>
              <a:rPr lang="uk-UA" dirty="0">
                <a:latin typeface="Calibri" pitchFamily="34" charset="0"/>
                <a:cs typeface="Calibri" pitchFamily="34" charset="0"/>
              </a:rPr>
              <a:t>л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івський павільйон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— </a:t>
            </a:r>
            <a:r>
              <a:rPr lang="vi-VN" dirty="0">
                <a:latin typeface="Calibri" pitchFamily="34" charset="0"/>
                <a:cs typeface="Calibri" pitchFamily="34" charset="0"/>
              </a:rPr>
              <a:t>палац, колишня приморська резиденція британських королів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курортному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місті Брайтон на півдні 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Англії,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що в теперішній час використовується як музей; пам'ятка архітектури 1810-х років будівництва в східному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стилі.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час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Другої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світової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війни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палаці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розміщувався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військовий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шпиталь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dirty="0">
                <a:latin typeface="Calibri" pitchFamily="34" charset="0"/>
                <a:cs typeface="Calibri" pitchFamily="34" charset="0"/>
              </a:rPr>
              <a:t>1980-х роках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Королівський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павільйон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знову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пережив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реставраційні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. І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теперішній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час 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Павільйоні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діє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музей, а з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особливих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подій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як то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весілля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селебритіс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або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інші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урочистості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палацу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здаються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оренду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Королівський павільйон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90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Принц, майбутній король Георг IV, уперше відвідав </a:t>
            </a:r>
            <a:r>
              <a:rPr lang="uk-UA" dirty="0" err="1" smtClean="0"/>
              <a:t>брайтонський курор</a:t>
            </a:r>
            <a:r>
              <a:rPr lang="uk-UA" dirty="0" smtClean="0"/>
              <a:t>т у 1783 році, а від 1786 року зупинявся там у орендованому будинку — як для поліпшення здоров'я за порадами лікарів, так і з особистими цілями — для зустрічей з коханкою Мері-Енн Фітцгерберт. Вже на самому кінці XVIII — на </a:t>
            </a:r>
            <a:r>
              <a:rPr lang="uk-UA" dirty="0" err="1" smtClean="0"/>
              <a:t>початку X</a:t>
            </a:r>
            <a:r>
              <a:rPr lang="uk-UA" dirty="0" smtClean="0"/>
              <a:t>IX ст.ст. на землях, викуплених королем, архітектори Генрі </a:t>
            </a:r>
            <a:r>
              <a:rPr lang="uk-UA" dirty="0" err="1" smtClean="0"/>
              <a:t>Холланд</a:t>
            </a:r>
            <a:r>
              <a:rPr lang="uk-UA" dirty="0" smtClean="0"/>
              <a:t> і Вільям </a:t>
            </a:r>
            <a:r>
              <a:rPr lang="uk-UA" dirty="0" err="1" smtClean="0"/>
              <a:t>Порден</a:t>
            </a:r>
            <a:r>
              <a:rPr lang="uk-UA" dirty="0" smtClean="0"/>
              <a:t> побудували перший Павільйон.</a:t>
            </a:r>
          </a:p>
          <a:p>
            <a:pPr marL="0" indent="0">
              <a:buNone/>
            </a:pPr>
            <a:r>
              <a:rPr lang="uk-UA" dirty="0" smtClean="0"/>
              <a:t>У 1815—22 британський архітектор Джон Неш цілком перебудував цей перший Павільйон, надавши йому обрисів розкішного східного палацу.</a:t>
            </a:r>
          </a:p>
          <a:p>
            <a:pPr marL="0" indent="0">
              <a:buNone/>
            </a:pPr>
            <a:r>
              <a:rPr lang="uk-UA" dirty="0" smtClean="0"/>
              <a:t>Після смерті Георга IV у 1830 році Павільйон використовував король Вільгельм IV. Його наступниця, королева Вікторія, відвідала Брайтон лише одного разу, а в 1845році взагалі наказала позбавитись «непотрібного» палацу. Відтак, у 1849 році Королівський Павільйон було викуплено містом Брайтоном.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Історія музею</a:t>
            </a:r>
            <a:endParaRPr lang="ru-RU" sz="6600" dirty="0"/>
          </a:p>
        </p:txBody>
      </p:sp>
      <p:pic>
        <p:nvPicPr>
          <p:cNvPr id="2050" name="Picture 2" descr="Королевский павиль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4300"/>
            <a:ext cx="8836091" cy="66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40324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Манчестерський</a:t>
            </a:r>
            <a:r>
              <a:rPr lang="ru-RU" b="1" dirty="0"/>
              <a:t> музей </a:t>
            </a:r>
            <a:r>
              <a:rPr lang="ru-RU" dirty="0"/>
              <a:t>(англ. </a:t>
            </a:r>
            <a:r>
              <a:rPr lang="en-US" dirty="0"/>
              <a:t>The Manchester Museum) - </a:t>
            </a:r>
            <a:r>
              <a:rPr lang="ru-RU" dirty="0"/>
              <a:t>музей </a:t>
            </a:r>
            <a:r>
              <a:rPr lang="ru-RU" dirty="0" err="1"/>
              <a:t>археології</a:t>
            </a:r>
            <a:r>
              <a:rPr lang="ru-RU" dirty="0"/>
              <a:t>, </a:t>
            </a:r>
            <a:r>
              <a:rPr lang="ru-RU" dirty="0" err="1"/>
              <a:t>природознавства</a:t>
            </a:r>
            <a:r>
              <a:rPr lang="ru-RU" dirty="0"/>
              <a:t> та </a:t>
            </a:r>
            <a:r>
              <a:rPr lang="ru-RU" dirty="0" err="1"/>
              <a:t>антропології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Манчестерського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;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університетських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. </a:t>
            </a:r>
            <a:r>
              <a:rPr lang="ru-RU" dirty="0" err="1"/>
              <a:t>Створений</a:t>
            </a:r>
            <a:r>
              <a:rPr lang="ru-RU" dirty="0"/>
              <a:t> у 1867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музейного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Манчестерського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природознавства</a:t>
            </a:r>
            <a:r>
              <a:rPr lang="ru-RU" dirty="0"/>
              <a:t>. </a:t>
            </a:r>
            <a:r>
              <a:rPr lang="ru-RU" dirty="0" err="1"/>
              <a:t>Музейний</a:t>
            </a:r>
            <a:r>
              <a:rPr lang="ru-RU" dirty="0"/>
              <a:t> фонд станом на 2010 </a:t>
            </a:r>
            <a:r>
              <a:rPr lang="ru-RU" dirty="0" err="1"/>
              <a:t>рік</a:t>
            </a:r>
            <a:r>
              <a:rPr lang="ru-RU" dirty="0"/>
              <a:t> - </a:t>
            </a:r>
            <a:r>
              <a:rPr lang="ru-RU" dirty="0" err="1"/>
              <a:t>близько</a:t>
            </a:r>
            <a:r>
              <a:rPr lang="ru-RU" dirty="0"/>
              <a:t> 6 000 </a:t>
            </a:r>
            <a:r>
              <a:rPr lang="ru-RU" dirty="0" err="1"/>
              <a:t>експонатів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Манчестерский музей</a:t>
            </a:r>
          </a:p>
        </p:txBody>
      </p:sp>
      <p:pic>
        <p:nvPicPr>
          <p:cNvPr id="3076" name="Picture 4" descr="Манчестерск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224934" cy="61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Музей </a:t>
            </a:r>
            <a:r>
              <a:rPr lang="ru-RU" b="1" dirty="0" err="1"/>
              <a:t>Пітт-Ріверса</a:t>
            </a:r>
            <a:r>
              <a:rPr lang="ru-RU" b="1" dirty="0"/>
              <a:t> </a:t>
            </a:r>
            <a:r>
              <a:rPr lang="ru-RU" dirty="0"/>
              <a:t>- музей </a:t>
            </a:r>
            <a:r>
              <a:rPr lang="ru-RU" dirty="0" err="1"/>
              <a:t>Оксфордського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етнографії</a:t>
            </a:r>
            <a:r>
              <a:rPr lang="ru-RU" dirty="0"/>
              <a:t> та </a:t>
            </a:r>
            <a:r>
              <a:rPr lang="ru-RU" dirty="0" err="1"/>
              <a:t>археології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У 1884 р.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Огастес</a:t>
            </a:r>
            <a:r>
              <a:rPr lang="ru-RU" dirty="0"/>
              <a:t> </a:t>
            </a:r>
            <a:r>
              <a:rPr lang="ru-RU" dirty="0" err="1"/>
              <a:t>Пітт-Ріверс</a:t>
            </a:r>
            <a:r>
              <a:rPr lang="ru-RU" dirty="0"/>
              <a:t> </a:t>
            </a:r>
            <a:r>
              <a:rPr lang="ru-RU" dirty="0" err="1"/>
              <a:t>підніс</a:t>
            </a:r>
            <a:r>
              <a:rPr lang="ru-RU" dirty="0"/>
              <a:t> </a:t>
            </a:r>
            <a:r>
              <a:rPr lang="ru-RU" dirty="0" err="1"/>
              <a:t>Оксфордському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свою </a:t>
            </a:r>
            <a:r>
              <a:rPr lang="ru-RU" dirty="0" err="1"/>
              <a:t>колекцію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дрібничок</a:t>
            </a:r>
            <a:r>
              <a:rPr lang="ru-RU" dirty="0"/>
              <a:t>, яка </a:t>
            </a:r>
            <a:r>
              <a:rPr lang="ru-RU" dirty="0" err="1"/>
              <a:t>налічувала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22 000 </a:t>
            </a:r>
            <a:r>
              <a:rPr lang="ru-RU" dirty="0" err="1"/>
              <a:t>експонатів</a:t>
            </a:r>
            <a:r>
              <a:rPr lang="ru-RU" dirty="0"/>
              <a:t>. До початку </a:t>
            </a:r>
            <a:r>
              <a:rPr lang="en-US" dirty="0"/>
              <a:t>XXI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перевалило за </a:t>
            </a:r>
            <a:r>
              <a:rPr lang="ru-RU" dirty="0" err="1"/>
              <a:t>півмільйона</a:t>
            </a:r>
            <a:r>
              <a:rPr lang="ru-RU" dirty="0"/>
              <a:t>. </a:t>
            </a:r>
            <a:r>
              <a:rPr lang="ru-RU" dirty="0" err="1"/>
              <a:t>Умовою</a:t>
            </a:r>
            <a:r>
              <a:rPr lang="ru-RU" dirty="0"/>
              <a:t> дару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антропології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Музей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східну</a:t>
            </a:r>
            <a:r>
              <a:rPr lang="ru-RU" dirty="0"/>
              <a:t> </a:t>
            </a:r>
            <a:r>
              <a:rPr lang="ru-RU" dirty="0" err="1"/>
              <a:t>прибудову</a:t>
            </a:r>
            <a:r>
              <a:rPr lang="ru-RU" dirty="0"/>
              <a:t> Музею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в 1885-86 </a:t>
            </a:r>
            <a:r>
              <a:rPr lang="ru-RU" dirty="0" err="1"/>
              <a:t>рр</a:t>
            </a:r>
            <a:r>
              <a:rPr lang="ru-RU" dirty="0"/>
              <a:t>.. за проектом того ж </a:t>
            </a:r>
            <a:r>
              <a:rPr lang="ru-RU" dirty="0" err="1"/>
              <a:t>архітектора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курирував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Музей </a:t>
            </a:r>
            <a:r>
              <a:rPr lang="ru-RU" sz="6600" dirty="0" err="1" smtClean="0"/>
              <a:t>Пітт-Ріверса</a:t>
            </a:r>
            <a:endParaRPr lang="ru-RU" sz="6600" dirty="0"/>
          </a:p>
        </p:txBody>
      </p:sp>
      <p:pic>
        <p:nvPicPr>
          <p:cNvPr id="4102" name="Picture 6" descr="Интерьер музея Питт-Риве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891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Музей Питта Ривер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6" y="103623"/>
            <a:ext cx="9005833" cy="67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7525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Музей сестер </a:t>
            </a:r>
            <a:r>
              <a:rPr lang="ru-RU" b="1" dirty="0" err="1"/>
              <a:t>Бронте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/>
              <a:t>Товариством</a:t>
            </a:r>
            <a:r>
              <a:rPr lang="ru-RU" dirty="0"/>
              <a:t> сестер </a:t>
            </a:r>
            <a:r>
              <a:rPr lang="ru-RU" dirty="0" err="1"/>
              <a:t>Бронте</a:t>
            </a:r>
            <a:r>
              <a:rPr lang="ru-RU" dirty="0"/>
              <a:t> в честь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письменниць</a:t>
            </a:r>
            <a:r>
              <a:rPr lang="ru-RU" dirty="0"/>
              <a:t> - </a:t>
            </a:r>
            <a:r>
              <a:rPr lang="ru-RU" dirty="0" err="1"/>
              <a:t>Шарлотти</a:t>
            </a:r>
            <a:r>
              <a:rPr lang="ru-RU" dirty="0"/>
              <a:t>, </a:t>
            </a:r>
            <a:r>
              <a:rPr lang="ru-RU" dirty="0" err="1"/>
              <a:t>Емілі</a:t>
            </a:r>
            <a:r>
              <a:rPr lang="ru-RU" dirty="0"/>
              <a:t> і </a:t>
            </a:r>
            <a:r>
              <a:rPr lang="ru-RU" dirty="0" err="1"/>
              <a:t>Енн</a:t>
            </a:r>
            <a:r>
              <a:rPr lang="ru-RU" dirty="0"/>
              <a:t> </a:t>
            </a:r>
            <a:r>
              <a:rPr lang="ru-RU" dirty="0" err="1"/>
              <a:t>Бронте</a:t>
            </a:r>
            <a:r>
              <a:rPr lang="ru-RU" dirty="0"/>
              <a:t>.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Хауорте</a:t>
            </a:r>
            <a:r>
              <a:rPr lang="ru-RU" dirty="0"/>
              <a:t>, </a:t>
            </a:r>
            <a:r>
              <a:rPr lang="ru-RU" dirty="0" err="1"/>
              <a:t>Західний</a:t>
            </a:r>
            <a:r>
              <a:rPr lang="ru-RU" dirty="0"/>
              <a:t> Йоркшир,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де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вересові</a:t>
            </a:r>
            <a:r>
              <a:rPr lang="ru-RU" dirty="0"/>
              <a:t> </a:t>
            </a:r>
            <a:r>
              <a:rPr lang="ru-RU" dirty="0" err="1"/>
              <a:t>пустки</a:t>
            </a:r>
            <a:r>
              <a:rPr lang="ru-RU" dirty="0"/>
              <a:t>. Музей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сестер, так як тут вони провели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написали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романи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збережена</a:t>
            </a:r>
            <a:r>
              <a:rPr lang="ru-RU" dirty="0"/>
              <a:t> первозданна атмосфера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, в </a:t>
            </a:r>
            <a:r>
              <a:rPr lang="ru-RU" dirty="0" err="1"/>
              <a:t>кімнатах</a:t>
            </a:r>
            <a:r>
              <a:rPr lang="ru-RU" dirty="0"/>
              <a:t> </a:t>
            </a:r>
            <a:r>
              <a:rPr lang="ru-RU" dirty="0" err="1"/>
              <a:t>висять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руці</a:t>
            </a:r>
            <a:r>
              <a:rPr lang="ru-RU" dirty="0"/>
              <a:t> </a:t>
            </a:r>
            <a:r>
              <a:rPr lang="ru-RU" dirty="0" err="1"/>
              <a:t>Бренуелла</a:t>
            </a:r>
            <a:r>
              <a:rPr lang="ru-RU" dirty="0"/>
              <a:t> </a:t>
            </a:r>
            <a:r>
              <a:rPr lang="ru-RU" dirty="0" err="1"/>
              <a:t>Бронте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сестер </a:t>
            </a:r>
            <a:r>
              <a:rPr lang="ru-RU" dirty="0" err="1"/>
              <a:t>Бронте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Музей сестер Бронте</a:t>
            </a:r>
            <a:endParaRPr lang="ru-RU" sz="6600" dirty="0"/>
          </a:p>
        </p:txBody>
      </p:sp>
      <p:pic>
        <p:nvPicPr>
          <p:cNvPr id="5122" name="Picture 2" descr="Музей сестёр Брон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2074"/>
            <a:ext cx="8808913" cy="66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Музей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шотландського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футболу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шотландський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музей,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присвячений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місцевому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футболу.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Розташований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головному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стадіоні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-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арені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«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Хемпден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Парк»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місті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Глазго.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Контролюється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Шотландською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футбольною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асоціацією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Музей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14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яких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зібрані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близько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2,5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тисяч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експонатів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цінними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примітними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серед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них є квиток на перший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міжнародний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матч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між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національними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збірними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Шотландії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Англії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датований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30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вересня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1872, і Кубок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виготовлений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в 1873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році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який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є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найстарішим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футбольним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трофеєм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привертає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увагу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відвідувачів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музею так званий Кубок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чемпіонату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Два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спеціальних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Музею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відведені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під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Зал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слави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шотландського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футболу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і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портрети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членів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Почесного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списку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місцевої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національної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збірної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гравців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зіграли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50 і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матчів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8928992" cy="1252728"/>
          </a:xfrm>
        </p:spPr>
        <p:txBody>
          <a:bodyPr>
            <a:noAutofit/>
          </a:bodyPr>
          <a:lstStyle/>
          <a:p>
            <a:r>
              <a:rPr lang="ru-RU" sz="4800" dirty="0" smtClean="0"/>
              <a:t>Музей </a:t>
            </a:r>
            <a:r>
              <a:rPr lang="ru-RU" sz="4800" dirty="0" err="1" smtClean="0"/>
              <a:t>шотландського</a:t>
            </a:r>
            <a:r>
              <a:rPr lang="ru-RU" sz="4800" dirty="0" smtClean="0"/>
              <a:t> футболу</a:t>
            </a:r>
            <a:endParaRPr lang="ru-RU" sz="4800" dirty="0"/>
          </a:p>
        </p:txBody>
      </p:sp>
      <p:pic>
        <p:nvPicPr>
          <p:cNvPr id="6146" name="Picture 2" descr="Музей шотландского футб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" y="635465"/>
            <a:ext cx="8907517" cy="56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41044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Національний</a:t>
            </a:r>
            <a:r>
              <a:rPr lang="ru-RU" b="1" dirty="0"/>
              <a:t> музей футболу </a:t>
            </a:r>
            <a:r>
              <a:rPr lang="ru-RU" dirty="0"/>
              <a:t>- музей,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демонстрації</a:t>
            </a:r>
            <a:r>
              <a:rPr lang="ru-RU" dirty="0"/>
              <a:t> низки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 </a:t>
            </a:r>
            <a:r>
              <a:rPr lang="ru-RU" dirty="0" err="1"/>
              <a:t>пам'ятних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футболу.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в 2001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Кевіном</a:t>
            </a:r>
            <a:r>
              <a:rPr lang="ru-RU" dirty="0"/>
              <a:t> Муром. Перше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музею </a:t>
            </a:r>
            <a:r>
              <a:rPr lang="ru-RU" dirty="0" err="1"/>
              <a:t>знаходилося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«</a:t>
            </a:r>
            <a:r>
              <a:rPr lang="ru-RU" dirty="0" err="1"/>
              <a:t>Діпдейлом</a:t>
            </a:r>
            <a:r>
              <a:rPr lang="ru-RU" dirty="0"/>
              <a:t>», Престон, Ланкашир.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«</a:t>
            </a:r>
            <a:r>
              <a:rPr lang="ru-RU" dirty="0" err="1"/>
              <a:t>Діпдейл</a:t>
            </a:r>
            <a:r>
              <a:rPr lang="ru-RU" dirty="0"/>
              <a:t>» є </a:t>
            </a:r>
            <a:r>
              <a:rPr lang="ru-RU" dirty="0" err="1"/>
              <a:t>найстарішим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використовуваним</a:t>
            </a:r>
            <a:r>
              <a:rPr lang="ru-RU" dirty="0"/>
              <a:t> </a:t>
            </a:r>
            <a:r>
              <a:rPr lang="ru-RU" dirty="0" err="1"/>
              <a:t>футбольним</a:t>
            </a:r>
            <a:r>
              <a:rPr lang="ru-RU" dirty="0"/>
              <a:t> </a:t>
            </a:r>
            <a:r>
              <a:rPr lang="ru-RU" dirty="0" err="1"/>
              <a:t>стадіоном</a:t>
            </a:r>
            <a:r>
              <a:rPr lang="ru-RU" dirty="0" smtClean="0"/>
              <a:t>. </a:t>
            </a:r>
            <a:r>
              <a:rPr lang="ru-RU" dirty="0"/>
              <a:t>Президентом музею є </a:t>
            </a:r>
            <a:r>
              <a:rPr lang="ru-RU" dirty="0" err="1"/>
              <a:t>володар</a:t>
            </a:r>
            <a:r>
              <a:rPr lang="ru-RU" dirty="0"/>
              <a:t> Кубка </a:t>
            </a:r>
            <a:r>
              <a:rPr lang="ru-RU" dirty="0" err="1"/>
              <a:t>світу</a:t>
            </a:r>
            <a:r>
              <a:rPr lang="ru-RU" dirty="0"/>
              <a:t> сер </a:t>
            </a:r>
            <a:r>
              <a:rPr lang="ru-RU" dirty="0" err="1"/>
              <a:t>Боббі</a:t>
            </a:r>
            <a:r>
              <a:rPr lang="ru-RU" dirty="0"/>
              <a:t> </a:t>
            </a:r>
            <a:r>
              <a:rPr lang="ru-RU" dirty="0" err="1"/>
              <a:t>Чарльтон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Національний</a:t>
            </a:r>
            <a:r>
              <a:rPr lang="ru-RU" sz="4800" dirty="0" smtClean="0"/>
              <a:t> </a:t>
            </a:r>
            <a:r>
              <a:rPr lang="ru-RU" sz="4800" dirty="0"/>
              <a:t>музей </a:t>
            </a:r>
            <a:r>
              <a:rPr lang="ru-RU" sz="4800" dirty="0" smtClean="0"/>
              <a:t>футболу</a:t>
            </a:r>
            <a:endParaRPr lang="ru-RU" sz="4800" dirty="0"/>
          </a:p>
        </p:txBody>
      </p:sp>
      <p:pic>
        <p:nvPicPr>
          <p:cNvPr id="7170" name="Picture 2" descr="Национальный музей футб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39"/>
            <a:ext cx="8808913" cy="66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Титанік</a:t>
            </a:r>
            <a:r>
              <a:rPr lang="ru-RU" b="1" dirty="0"/>
              <a:t> Белфаст </a:t>
            </a:r>
            <a:r>
              <a:rPr lang="ru-RU" dirty="0"/>
              <a:t>- музей і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Белфаста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колишньої</a:t>
            </a:r>
            <a:r>
              <a:rPr lang="ru-RU" dirty="0"/>
              <a:t> </a:t>
            </a:r>
            <a:r>
              <a:rPr lang="ru-RU" dirty="0" err="1"/>
              <a:t>верфі</a:t>
            </a:r>
            <a:r>
              <a:rPr lang="ru-RU" dirty="0"/>
              <a:t> </a:t>
            </a:r>
            <a:r>
              <a:rPr lang="ru-RU" dirty="0" err="1"/>
              <a:t>Харланд</a:t>
            </a:r>
            <a:r>
              <a:rPr lang="ru-RU" dirty="0"/>
              <a:t> </a:t>
            </a:r>
            <a:r>
              <a:rPr lang="ru-RU" dirty="0" err="1"/>
              <a:t>енд</a:t>
            </a:r>
            <a:r>
              <a:rPr lang="ru-RU" dirty="0"/>
              <a:t> Вольф в </a:t>
            </a:r>
            <a:r>
              <a:rPr lang="ru-RU" dirty="0" err="1"/>
              <a:t>районі</a:t>
            </a:r>
            <a:r>
              <a:rPr lang="ru-RU" dirty="0"/>
              <a:t> Квартал </a:t>
            </a:r>
            <a:r>
              <a:rPr lang="ru-RU" dirty="0" err="1"/>
              <a:t>Титаніка</a:t>
            </a:r>
            <a:r>
              <a:rPr lang="ru-RU" dirty="0"/>
              <a:t>. </a:t>
            </a:r>
            <a:r>
              <a:rPr lang="ru-RU" dirty="0" err="1"/>
              <a:t>Відкрито</a:t>
            </a:r>
            <a:r>
              <a:rPr lang="ru-RU" dirty="0"/>
              <a:t> 1 </a:t>
            </a:r>
            <a:r>
              <a:rPr lang="ru-RU" dirty="0" err="1"/>
              <a:t>квітня</a:t>
            </a:r>
            <a:r>
              <a:rPr lang="ru-RU" dirty="0"/>
              <a:t> 2012</a:t>
            </a:r>
          </a:p>
          <a:p>
            <a:pPr marL="0" indent="0">
              <a:buNone/>
            </a:pP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розповідає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про </a:t>
            </a:r>
            <a:r>
              <a:rPr lang="ru-RU" dirty="0" err="1"/>
              <a:t>нещасливий</a:t>
            </a:r>
            <a:r>
              <a:rPr lang="ru-RU" dirty="0"/>
              <a:t> </a:t>
            </a:r>
            <a:r>
              <a:rPr lang="ru-RU" dirty="0" err="1"/>
              <a:t>Титаніку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затонув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рейсі</a:t>
            </a:r>
            <a:r>
              <a:rPr lang="ru-RU" dirty="0"/>
              <a:t> в 1912 </a:t>
            </a:r>
            <a:r>
              <a:rPr lang="ru-RU" dirty="0" err="1"/>
              <a:t>році</a:t>
            </a:r>
            <a:r>
              <a:rPr lang="ru-RU" dirty="0"/>
              <a:t>, і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,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Олімпік</a:t>
            </a:r>
            <a:r>
              <a:rPr lang="ru-RU" dirty="0"/>
              <a:t> і </a:t>
            </a:r>
            <a:r>
              <a:rPr lang="ru-RU" dirty="0" err="1"/>
              <a:t>Британіка</a:t>
            </a:r>
            <a:r>
              <a:rPr lang="ru-RU" dirty="0"/>
              <a:t>.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12 тис.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ряд галерей,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зали</a:t>
            </a:r>
            <a:r>
              <a:rPr lang="ru-RU" dirty="0"/>
              <a:t> та </a:t>
            </a:r>
            <a:r>
              <a:rPr lang="ru-RU" dirty="0" err="1"/>
              <a:t>комунальне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Титанік Белфаст</a:t>
            </a:r>
            <a:endParaRPr lang="ru-RU" sz="6600" dirty="0"/>
          </a:p>
        </p:txBody>
      </p:sp>
      <p:pic>
        <p:nvPicPr>
          <p:cNvPr id="8194" name="Picture 2" descr="File:Titanic Belfast side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7474"/>
            <a:ext cx="8868878" cy="65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Виставка</a:t>
            </a:r>
            <a:r>
              <a:rPr lang="ru-RU" dirty="0" smtClean="0"/>
              <a:t> </a:t>
            </a:r>
            <a:r>
              <a:rPr lang="ru-RU" dirty="0" err="1"/>
              <a:t>Титанік</a:t>
            </a:r>
            <a:r>
              <a:rPr lang="ru-RU" dirty="0"/>
              <a:t> Белфаста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дев'яти</a:t>
            </a:r>
            <a:r>
              <a:rPr lang="ru-RU" dirty="0"/>
              <a:t> </a:t>
            </a:r>
            <a:r>
              <a:rPr lang="ru-RU" dirty="0" err="1"/>
              <a:t>пояснюючих</a:t>
            </a:r>
            <a:r>
              <a:rPr lang="ru-RU" dirty="0"/>
              <a:t> та </a:t>
            </a:r>
            <a:r>
              <a:rPr lang="ru-RU" dirty="0" err="1"/>
              <a:t>інтерактивних</a:t>
            </a:r>
            <a:r>
              <a:rPr lang="ru-RU" dirty="0"/>
              <a:t> галерей,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теми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/>
              <a:t>підйом</a:t>
            </a:r>
            <a:r>
              <a:rPr lang="ru-RU" dirty="0"/>
              <a:t> Белфаста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верф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запуск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добудова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перший рейс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загибель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err="1"/>
              <a:t>наслідки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міфи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легенди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err="1"/>
              <a:t>Т</a:t>
            </a:r>
            <a:r>
              <a:rPr lang="ru-RU" dirty="0" err="1" smtClean="0"/>
              <a:t>итанік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дні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Цікаві факти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712968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/>
              <a:t>просторові мистецтва </a:t>
            </a:r>
            <a:r>
              <a:rPr lang="uk-UA" sz="2800" dirty="0" smtClean="0"/>
              <a:t> —  архітектура, скульптура, живопис, графіка, художня фотографія, декоративно-прикладне мистецтво та дизайн.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/>
              <a:t>часові </a:t>
            </a:r>
            <a:r>
              <a:rPr lang="uk-UA" sz="2800" b="1" dirty="0" err="1" smtClean="0"/>
              <a:t>мистецт</a:t>
            </a:r>
            <a:r>
              <a:rPr lang="uk-UA" sz="2800" b="1" dirty="0" smtClean="0"/>
              <a:t>ва</a:t>
            </a:r>
            <a:r>
              <a:rPr lang="uk-UA" sz="2800" dirty="0" smtClean="0"/>
              <a:t> — радіо, музика, література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err="1" smtClean="0"/>
              <a:t>просторово-часо</a:t>
            </a:r>
            <a:r>
              <a:rPr lang="uk-UA" sz="2800" b="1" dirty="0" smtClean="0"/>
              <a:t>ві</a:t>
            </a:r>
            <a:r>
              <a:rPr lang="uk-UA" sz="2800" dirty="0" smtClean="0"/>
              <a:t> — кіномистецтво, театр, танець, циркове мистецтво, відеогра тощо.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722520"/>
          </a:xfrm>
        </p:spPr>
        <p:txBody>
          <a:bodyPr>
            <a:normAutofit fontScale="90000"/>
          </a:bodyPr>
          <a:lstStyle/>
          <a:p>
            <a:pPr algn="l"/>
            <a:r>
              <a:rPr lang="uk-UA" sz="4900" dirty="0" smtClean="0"/>
              <a:t>За способом втілення художнього образу розрізняють: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65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3123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Імперський</a:t>
            </a:r>
            <a:r>
              <a:rPr lang="ru-RU" b="1" dirty="0"/>
              <a:t> </a:t>
            </a:r>
            <a:r>
              <a:rPr lang="ru-RU" b="1" dirty="0" err="1"/>
              <a:t>військовий</a:t>
            </a:r>
            <a:r>
              <a:rPr lang="ru-RU" b="1" dirty="0"/>
              <a:t> музей 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 err="1"/>
              <a:t>лондонський</a:t>
            </a:r>
            <a:r>
              <a:rPr lang="ru-RU" dirty="0"/>
              <a:t> музей.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колекцію</a:t>
            </a:r>
            <a:r>
              <a:rPr lang="ru-RU" dirty="0"/>
              <a:t> входить 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, </a:t>
            </a:r>
            <a:r>
              <a:rPr lang="ru-RU" dirty="0" err="1"/>
              <a:t>зброя</a:t>
            </a:r>
            <a:r>
              <a:rPr lang="ru-RU" dirty="0"/>
              <a:t>,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, </a:t>
            </a:r>
            <a:r>
              <a:rPr lang="ru-RU" dirty="0" err="1"/>
              <a:t>фотографічний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і 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колекція</a:t>
            </a:r>
            <a:r>
              <a:rPr lang="ru-RU" dirty="0"/>
              <a:t>,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, особливо </a:t>
            </a:r>
            <a:r>
              <a:rPr lang="ru-RU" dirty="0" err="1"/>
              <a:t>тим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брали участь </a:t>
            </a:r>
            <a:r>
              <a:rPr lang="ru-RU" dirty="0" err="1"/>
              <a:t>Сполучене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, </a:t>
            </a:r>
            <a:r>
              <a:rPr lang="ru-RU" dirty="0" err="1"/>
              <a:t>Британська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і </a:t>
            </a:r>
            <a:r>
              <a:rPr lang="ru-RU" dirty="0" err="1"/>
              <a:t>Співдружність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Імперський військовий музей</a:t>
            </a:r>
            <a:endParaRPr lang="ru-RU" sz="4800" dirty="0"/>
          </a:p>
        </p:txBody>
      </p:sp>
      <p:pic>
        <p:nvPicPr>
          <p:cNvPr id="9218" name="Picture 2" descr="Имперский военны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5802"/>
            <a:ext cx="4419286" cy="66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Музей </a:t>
            </a:r>
            <a:r>
              <a:rPr lang="ru-RU" b="1" dirty="0" smtClean="0"/>
              <a:t>Лондона</a:t>
            </a:r>
            <a:r>
              <a:rPr lang="en-US" b="1" dirty="0" smtClean="0"/>
              <a:t> </a:t>
            </a:r>
            <a:r>
              <a:rPr lang="en-US" dirty="0"/>
              <a:t>- </a:t>
            </a:r>
            <a:r>
              <a:rPr lang="ru-RU" dirty="0"/>
              <a:t>музей в </a:t>
            </a:r>
            <a:r>
              <a:rPr lang="ru-RU" dirty="0" err="1"/>
              <a:t>Лондоні</a:t>
            </a:r>
            <a:r>
              <a:rPr lang="ru-RU" dirty="0"/>
              <a:t>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Музей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в 1976 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Лондонській</a:t>
            </a:r>
            <a:r>
              <a:rPr lang="ru-RU" dirty="0"/>
              <a:t>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розмістився</a:t>
            </a:r>
            <a:r>
              <a:rPr lang="ru-RU" dirty="0"/>
              <a:t> в </a:t>
            </a:r>
            <a:r>
              <a:rPr lang="ru-RU" dirty="0" err="1"/>
              <a:t>Барбікані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Барбікан</a:t>
            </a:r>
            <a:r>
              <a:rPr lang="ru-RU" dirty="0"/>
              <a:t>-центром </a:t>
            </a:r>
            <a:r>
              <a:rPr lang="en-US" dirty="0" smtClean="0"/>
              <a:t> </a:t>
            </a:r>
            <a:r>
              <a:rPr lang="ru-RU" dirty="0"/>
              <a:t>і </a:t>
            </a:r>
            <a:r>
              <a:rPr lang="ru-RU" dirty="0" err="1"/>
              <a:t>руїнами</a:t>
            </a:r>
            <a:r>
              <a:rPr lang="ru-RU" dirty="0"/>
              <a:t> </a:t>
            </a:r>
            <a:r>
              <a:rPr lang="ru-RU" dirty="0" err="1"/>
              <a:t>Лондонській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en-US" dirty="0" smtClean="0"/>
              <a:t>, </a:t>
            </a:r>
            <a:r>
              <a:rPr lang="ru-RU" dirty="0"/>
              <a:t>недалеко </a:t>
            </a:r>
            <a:r>
              <a:rPr lang="ru-RU" dirty="0" err="1"/>
              <a:t>від</a:t>
            </a:r>
            <a:r>
              <a:rPr lang="ru-RU" dirty="0"/>
              <a:t> собору Святого Павла.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перевезена з </a:t>
            </a:r>
            <a:r>
              <a:rPr lang="ru-RU" dirty="0" err="1"/>
              <a:t>Гілдхолла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/>
              <a:t>і </a:t>
            </a:r>
            <a:r>
              <a:rPr lang="ru-RU" dirty="0" err="1"/>
              <a:t>Кенсінгтонського</a:t>
            </a:r>
            <a:r>
              <a:rPr lang="ru-RU" dirty="0"/>
              <a:t> палацу.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музей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колекцію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Лондона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античності</a:t>
            </a:r>
            <a:r>
              <a:rPr lang="ru-RU" dirty="0"/>
              <a:t> до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 Головною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пам'яткою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карета лорд-мера Лондона. У музею є </a:t>
            </a:r>
            <a:r>
              <a:rPr lang="ru-RU" dirty="0" err="1"/>
              <a:t>філія</a:t>
            </a:r>
            <a:r>
              <a:rPr lang="ru-RU" dirty="0"/>
              <a:t> в </a:t>
            </a:r>
            <a:r>
              <a:rPr lang="ru-RU" dirty="0" err="1"/>
              <a:t>Доклендс</a:t>
            </a:r>
            <a:r>
              <a:rPr lang="ru-RU" dirty="0"/>
              <a:t>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лондонського</a:t>
            </a:r>
            <a:r>
              <a:rPr lang="ru-RU" dirty="0"/>
              <a:t> порту. </a:t>
            </a:r>
            <a:r>
              <a:rPr lang="ru-RU" dirty="0" err="1"/>
              <a:t>Вхід</a:t>
            </a:r>
            <a:r>
              <a:rPr lang="ru-RU" dirty="0"/>
              <a:t> в </a:t>
            </a:r>
            <a:r>
              <a:rPr lang="ru-RU" dirty="0" err="1"/>
              <a:t>установу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Музей Лондона</a:t>
            </a:r>
            <a:endParaRPr lang="ru-RU" sz="6600" dirty="0"/>
          </a:p>
        </p:txBody>
      </p:sp>
      <p:pic>
        <p:nvPicPr>
          <p:cNvPr id="10242" name="Picture 2" descr="File:Museum of London exteri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узей города Лонд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" y="548680"/>
            <a:ext cx="918101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708920"/>
            <a:ext cx="8244904" cy="3450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Музей </a:t>
            </a:r>
            <a:r>
              <a:rPr lang="ru-RU" b="1" dirty="0" err="1"/>
              <a:t>природознавства</a:t>
            </a:r>
            <a:r>
              <a:rPr lang="ru-RU" dirty="0"/>
              <a:t> </a:t>
            </a:r>
            <a:r>
              <a:rPr lang="en-US" dirty="0" smtClean="0"/>
              <a:t>— </a:t>
            </a:r>
            <a:r>
              <a:rPr lang="ru-RU" dirty="0"/>
              <a:t>один з </a:t>
            </a:r>
            <a:r>
              <a:rPr lang="ru-RU" dirty="0" err="1"/>
              <a:t>трьох</a:t>
            </a:r>
            <a:r>
              <a:rPr lang="ru-RU" dirty="0"/>
              <a:t> великих </a:t>
            </a:r>
            <a:r>
              <a:rPr lang="ru-RU" dirty="0" err="1"/>
              <a:t>музеїв</a:t>
            </a:r>
            <a:r>
              <a:rPr lang="ru-RU" dirty="0"/>
              <a:t> на </a:t>
            </a:r>
            <a:r>
              <a:rPr lang="ru-RU" dirty="0" err="1"/>
              <a:t>Ексхібішн</a:t>
            </a:r>
            <a:r>
              <a:rPr lang="ru-RU" dirty="0"/>
              <a:t> </a:t>
            </a:r>
            <a:r>
              <a:rPr lang="ru-RU" dirty="0" err="1"/>
              <a:t>роуд</a:t>
            </a:r>
            <a:r>
              <a:rPr lang="ru-RU" dirty="0"/>
              <a:t> </a:t>
            </a:r>
            <a:r>
              <a:rPr lang="ru-RU" dirty="0" err="1"/>
              <a:t>уПівденному</a:t>
            </a:r>
            <a:r>
              <a:rPr lang="ru-RU" dirty="0"/>
              <a:t> </a:t>
            </a:r>
            <a:r>
              <a:rPr lang="ru-RU" dirty="0" err="1"/>
              <a:t>Кенсінгтоні</a:t>
            </a:r>
            <a:r>
              <a:rPr lang="ru-RU" dirty="0"/>
              <a:t> у </a:t>
            </a:r>
            <a:r>
              <a:rPr lang="ru-RU" dirty="0" err="1"/>
              <a:t>Лондоні</a:t>
            </a:r>
            <a:r>
              <a:rPr lang="ru-RU" dirty="0"/>
              <a:t> (</a:t>
            </a:r>
            <a:r>
              <a:rPr lang="ru-RU" dirty="0" err="1"/>
              <a:t>інші</a:t>
            </a:r>
            <a:r>
              <a:rPr lang="ru-RU" dirty="0"/>
              <a:t> два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smtClean="0"/>
              <a:t>Музей науки</a:t>
            </a:r>
            <a:r>
              <a:rPr lang="ru-RU" dirty="0"/>
              <a:t> та Музей </a:t>
            </a:r>
            <a:r>
              <a:rPr lang="ru-RU" dirty="0" err="1"/>
              <a:t>Вікторії</a:t>
            </a:r>
            <a:r>
              <a:rPr lang="ru-RU" dirty="0"/>
              <a:t> та Альберта) та </a:t>
            </a:r>
            <a:r>
              <a:rPr lang="ru-RU" dirty="0" err="1"/>
              <a:t>четвертий</a:t>
            </a:r>
            <a:r>
              <a:rPr lang="ru-RU" dirty="0"/>
              <a:t> за </a:t>
            </a:r>
            <a:r>
              <a:rPr lang="ru-RU" dirty="0" err="1"/>
              <a:t>відвідуваністю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вхід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на Кромвель </a:t>
            </a:r>
            <a:r>
              <a:rPr lang="ru-RU" dirty="0" err="1"/>
              <a:t>Роад</a:t>
            </a:r>
            <a:r>
              <a:rPr lang="ru-RU" dirty="0"/>
              <a:t>. Спонсором музею є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медіа</a:t>
            </a:r>
            <a:r>
              <a:rPr lang="ru-RU" dirty="0"/>
              <a:t> та </a:t>
            </a:r>
            <a:r>
              <a:rPr lang="ru-RU" dirty="0" smtClean="0"/>
              <a:t>спорту.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r>
              <a:rPr lang="uk-UA" dirty="0" smtClean="0"/>
              <a:t>Музей природознавства у Лондоні</a:t>
            </a:r>
            <a:endParaRPr lang="ru-RU" dirty="0"/>
          </a:p>
        </p:txBody>
      </p:sp>
      <p:pic>
        <p:nvPicPr>
          <p:cNvPr id="11268" name="Picture 4" descr="Файл:Natural History Museum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4300"/>
            <a:ext cx="4970301" cy="66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Музей Шерлока Холмса</a:t>
            </a:r>
            <a:r>
              <a:rPr lang="ru-RU" dirty="0"/>
              <a:t> — </a:t>
            </a:r>
            <a:r>
              <a:rPr lang="ru-RU" dirty="0" err="1"/>
              <a:t>лондонський</a:t>
            </a:r>
            <a:r>
              <a:rPr lang="ru-RU" dirty="0"/>
              <a:t> </a:t>
            </a:r>
            <a:r>
              <a:rPr lang="ru-RU" dirty="0" err="1"/>
              <a:t>будинок</a:t>
            </a:r>
            <a:r>
              <a:rPr lang="ru-RU" dirty="0"/>
              <a:t>-музей легендарного Шерлока Холмса, </a:t>
            </a:r>
            <a:r>
              <a:rPr lang="ru-RU" dirty="0" err="1"/>
              <a:t>літературного</a:t>
            </a:r>
            <a:r>
              <a:rPr lang="ru-RU" dirty="0"/>
              <a:t> персонажа,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smtClean="0"/>
              <a:t>сером Артуром </a:t>
            </a:r>
            <a:r>
              <a:rPr lang="ru-RU" dirty="0" err="1"/>
              <a:t>Конан-Дойлем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Музей </a:t>
            </a:r>
            <a:r>
              <a:rPr lang="ru-RU" dirty="0" err="1"/>
              <a:t>розташований</a:t>
            </a:r>
            <a:r>
              <a:rPr lang="ru-RU" dirty="0"/>
              <a:t> на Бейкер-</a:t>
            </a:r>
            <a:r>
              <a:rPr lang="ru-RU" dirty="0" err="1"/>
              <a:t>стріт</a:t>
            </a:r>
            <a:r>
              <a:rPr lang="ru-RU" dirty="0"/>
              <a:t>,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 </a:t>
            </a:r>
            <a:r>
              <a:rPr lang="ru-RU" dirty="0" err="1"/>
              <a:t>Лондонського</a:t>
            </a:r>
            <a:r>
              <a:rPr lang="ru-RU" dirty="0"/>
              <a:t> метро. </a:t>
            </a:r>
            <a:r>
              <a:rPr lang="ru-RU" dirty="0" err="1"/>
              <a:t>Розташований</a:t>
            </a:r>
            <a:r>
              <a:rPr lang="ru-RU" dirty="0"/>
              <a:t> музей в </a:t>
            </a:r>
            <a:r>
              <a:rPr lang="ru-RU" dirty="0" err="1"/>
              <a:t>чотириповерховому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вікторіанському</a:t>
            </a:r>
            <a:r>
              <a:rPr lang="ru-RU" dirty="0" smtClean="0"/>
              <a:t> </a:t>
            </a:r>
            <a:r>
              <a:rPr lang="ru-RU" dirty="0" err="1"/>
              <a:t>стилі</a:t>
            </a:r>
            <a:r>
              <a:rPr lang="ru-RU" dirty="0"/>
              <a:t>.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в 1815 р. і є </a:t>
            </a:r>
            <a:r>
              <a:rPr lang="ru-RU" dirty="0" err="1"/>
              <a:t>архітектурною</a:t>
            </a:r>
            <a:r>
              <a:rPr lang="ru-RU" dirty="0"/>
              <a:t> </a:t>
            </a:r>
            <a:r>
              <a:rPr lang="ru-RU" dirty="0" err="1"/>
              <a:t>пам'яткою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Інтер'єр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описам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Конан-Дойлем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музеї</a:t>
            </a:r>
            <a:r>
              <a:rPr lang="ru-RU" dirty="0"/>
              <a:t> є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описані</a:t>
            </a:r>
            <a:r>
              <a:rPr lang="ru-RU" dirty="0"/>
              <a:t> </a:t>
            </a:r>
            <a:r>
              <a:rPr lang="ru-RU" dirty="0" err="1"/>
              <a:t>Конан-Дойлем</a:t>
            </a:r>
            <a:r>
              <a:rPr lang="ru-RU" dirty="0"/>
              <a:t>, як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 Шерлок Холмс — скрипка, </a:t>
            </a:r>
            <a:r>
              <a:rPr lang="ru-RU" dirty="0" err="1"/>
              <a:t>армійський</a:t>
            </a:r>
            <a:r>
              <a:rPr lang="ru-RU" dirty="0"/>
              <a:t> револьвер доктора </a:t>
            </a:r>
            <a:r>
              <a:rPr lang="ru-RU" dirty="0" smtClean="0"/>
              <a:t>Ватсона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Музей 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щоденно</a:t>
            </a:r>
            <a:r>
              <a:rPr lang="ru-RU" dirty="0"/>
              <a:t> з 9:30 до 18:30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Музей Шерлока Холмса</a:t>
            </a:r>
            <a:endParaRPr lang="ru-RU" sz="6000" dirty="0"/>
          </a:p>
        </p:txBody>
      </p:sp>
      <p:pic>
        <p:nvPicPr>
          <p:cNvPr id="12290" name="Picture 2" descr="Музей Шерлока Холм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isovach.ru/upload/2013/01/mem/kosmos_10010479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10374"/>
            <a:ext cx="9358700" cy="70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err="1" smtClean="0"/>
              <a:t>Живопис</a:t>
            </a:r>
            <a:endParaRPr lang="ru-RU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err="1" smtClean="0"/>
              <a:t>Архітектура</a:t>
            </a:r>
            <a:endParaRPr lang="ru-RU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Скульптура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/>
              <a:t>Декоративно-</a:t>
            </a:r>
            <a:r>
              <a:rPr lang="ru-RU" sz="3200" b="1" dirty="0" err="1"/>
              <a:t>прикладне</a:t>
            </a:r>
            <a:r>
              <a:rPr lang="ru-RU" sz="3200" b="1" dirty="0"/>
              <a:t> </a:t>
            </a:r>
            <a:r>
              <a:rPr lang="ru-RU" sz="3200" b="1" dirty="0" err="1" smtClean="0"/>
              <a:t>мистецтво</a:t>
            </a:r>
            <a:endParaRPr lang="ru-RU" sz="32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Жанри мистецтва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97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712968" cy="3960440"/>
          </a:xfrm>
        </p:spPr>
        <p:txBody>
          <a:bodyPr numCol="3" spcCol="7200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Авангардизм 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Академізм 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err="1" smtClean="0">
                <a:cs typeface="Calibri" pitchFamily="34" charset="0"/>
              </a:rPr>
              <a:t> Ампір</a:t>
            </a:r>
            <a:r>
              <a:rPr lang="uk-UA" dirty="0" smtClean="0">
                <a:cs typeface="Calibri" pitchFamily="34" charset="0"/>
              </a:rPr>
              <a:t>‎ 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Архітектурні </a:t>
            </a:r>
            <a:r>
              <a:rPr lang="uk-UA" dirty="0" err="1" smtClean="0">
                <a:cs typeface="Calibri" pitchFamily="34" charset="0"/>
              </a:rPr>
              <a:t>стилі‎</a:t>
            </a:r>
            <a:r>
              <a:rPr lang="uk-UA" dirty="0" smtClean="0">
                <a:cs typeface="Calibri" pitchFamily="34" charset="0"/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err="1" smtClean="0">
                <a:cs typeface="Calibri" pitchFamily="34" charset="0"/>
              </a:rPr>
              <a:t> Бароко</a:t>
            </a:r>
            <a:r>
              <a:rPr lang="uk-UA" dirty="0" smtClean="0">
                <a:cs typeface="Calibri" pitchFamily="34" charset="0"/>
              </a:rPr>
              <a:t>‎ 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  Відродження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err="1" smtClean="0">
                <a:cs typeface="Calibri" pitchFamily="34" charset="0"/>
              </a:rPr>
              <a:t> Готика</a:t>
            </a:r>
            <a:r>
              <a:rPr lang="uk-UA" dirty="0" smtClean="0">
                <a:cs typeface="Calibri" pitchFamily="34" charset="0"/>
              </a:rPr>
              <a:t>‎ 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Еклектизм 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Експресіонізм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 Імпресіонізм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Класицизм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Літературні напрямки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Маньєризм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Модернізм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Музичні напрямки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cs typeface="Calibri" pitchFamily="34" charset="0"/>
              </a:rPr>
              <a:t> Палладіанств</a:t>
            </a:r>
            <a:r>
              <a:rPr lang="uk-UA" dirty="0" smtClean="0">
                <a:cs typeface="Calibri" pitchFamily="34" charset="0"/>
              </a:rPr>
              <a:t>о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Реалізм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Рококо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Символізм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Сюрреалізм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 Фантастика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cs typeface="Calibri" pitchFamily="34" charset="0"/>
              </a:rPr>
              <a:t>Футуризм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Течії мистецтва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358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96952"/>
            <a:ext cx="8280920" cy="20882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Британський</a:t>
            </a:r>
            <a:r>
              <a:rPr lang="ru-RU" b="1" dirty="0"/>
              <a:t> музей</a:t>
            </a:r>
            <a:r>
              <a:rPr lang="ru-RU" dirty="0"/>
              <a:t> — </a:t>
            </a:r>
            <a:r>
              <a:rPr lang="ru-RU" dirty="0" err="1"/>
              <a:t>головний</a:t>
            </a:r>
            <a:r>
              <a:rPr lang="ru-RU" dirty="0"/>
              <a:t> музей </a:t>
            </a:r>
            <a:r>
              <a:rPr lang="ru-RU" dirty="0" err="1"/>
              <a:t>Великобританії</a:t>
            </a:r>
            <a:r>
              <a:rPr lang="ru-RU" dirty="0"/>
              <a:t> в </a:t>
            </a:r>
            <a:r>
              <a:rPr lang="ru-RU" dirty="0" err="1"/>
              <a:t>Лондоні</a:t>
            </a:r>
            <a:r>
              <a:rPr lang="ru-RU" dirty="0"/>
              <a:t>,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Музей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en-US" dirty="0"/>
              <a:t>Great Russell Street, </a:t>
            </a:r>
            <a:r>
              <a:rPr lang="ru-RU" dirty="0" err="1"/>
              <a:t>відвідування</a:t>
            </a:r>
            <a:r>
              <a:rPr lang="ru-RU" dirty="0"/>
              <a:t> музею </a:t>
            </a:r>
            <a:r>
              <a:rPr lang="ru-RU" dirty="0" err="1"/>
              <a:t>безкоштовне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Британський музей</a:t>
            </a:r>
            <a:endParaRPr lang="ru-RU" sz="6600" dirty="0"/>
          </a:p>
        </p:txBody>
      </p:sp>
      <p:pic>
        <p:nvPicPr>
          <p:cNvPr id="4098" name="Picture 2" descr="Файл:British Museum from N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Британський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музей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заснований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декретом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Британського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парламенту 1753 року. 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узей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офіційно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відкрили1759 року. Початок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колекції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Британського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музею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поклала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приватна особа —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лікар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сер Ганс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Слоун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Усі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колекції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купувались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не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державний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кошт, а на доходи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від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національної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лотереї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До 1836 року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Британський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музей не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працював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у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вихідні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та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святкові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дні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аби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обмежити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приток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представників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«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низів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» Лондона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dirty="0"/>
              <a:t> В </a:t>
            </a:r>
            <a:r>
              <a:rPr lang="ru-RU" dirty="0" err="1"/>
              <a:t>експозиції</a:t>
            </a:r>
            <a:r>
              <a:rPr lang="ru-RU" dirty="0"/>
              <a:t>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чином, </a:t>
            </a:r>
            <a:r>
              <a:rPr lang="ru-RU" dirty="0" err="1"/>
              <a:t>манускрипти</a:t>
            </a:r>
            <a:r>
              <a:rPr lang="ru-RU" dirty="0"/>
              <a:t>, книги, </a:t>
            </a:r>
            <a:r>
              <a:rPr lang="ru-RU" dirty="0" err="1"/>
              <a:t>монети</a:t>
            </a:r>
            <a:r>
              <a:rPr lang="ru-RU" dirty="0"/>
              <a:t> та </a:t>
            </a:r>
            <a:r>
              <a:rPr lang="ru-RU" dirty="0" err="1"/>
              <a:t>медалі</a:t>
            </a:r>
            <a:r>
              <a:rPr lang="ru-RU" dirty="0"/>
              <a:t>. В </a:t>
            </a:r>
            <a:r>
              <a:rPr lang="ru-RU" dirty="0" err="1"/>
              <a:t>суворій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музею </a:t>
            </a:r>
            <a:r>
              <a:rPr lang="ru-RU" dirty="0" err="1"/>
              <a:t>вирізнялись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експонати</a:t>
            </a:r>
            <a:r>
              <a:rPr lang="ru-RU" dirty="0"/>
              <a:t>, як </a:t>
            </a:r>
            <a:r>
              <a:rPr lang="ru-RU" dirty="0" err="1"/>
              <a:t>єгипетська</a:t>
            </a:r>
            <a:r>
              <a:rPr lang="ru-RU" dirty="0"/>
              <a:t> </a:t>
            </a:r>
            <a:r>
              <a:rPr lang="ru-RU" dirty="0" err="1"/>
              <a:t>мумія</a:t>
            </a:r>
            <a:r>
              <a:rPr lang="ru-RU" dirty="0"/>
              <a:t>, заспиртована голова грифа, </a:t>
            </a:r>
            <a:r>
              <a:rPr lang="ru-RU" dirty="0" err="1"/>
              <a:t>свиня</a:t>
            </a:r>
            <a:r>
              <a:rPr lang="ru-RU" dirty="0"/>
              <a:t>-циклоп, а </a:t>
            </a:r>
            <a:r>
              <a:rPr lang="ru-RU" dirty="0" err="1"/>
              <a:t>також</a:t>
            </a:r>
            <a:r>
              <a:rPr lang="ru-RU" dirty="0"/>
              <a:t> один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рогів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виросли</a:t>
            </a:r>
            <a:r>
              <a:rPr lang="ru-RU" dirty="0"/>
              <a:t> на </a:t>
            </a:r>
            <a:r>
              <a:rPr lang="ru-RU" dirty="0" err="1"/>
              <a:t>голові</a:t>
            </a:r>
            <a:r>
              <a:rPr lang="ru-RU" dirty="0"/>
              <a:t> </a:t>
            </a:r>
            <a:r>
              <a:rPr lang="ru-RU" dirty="0" err="1"/>
              <a:t>деякої</a:t>
            </a:r>
            <a:r>
              <a:rPr lang="ru-RU" dirty="0"/>
              <a:t> </a:t>
            </a:r>
            <a:r>
              <a:rPr lang="ru-RU" dirty="0" err="1"/>
              <a:t>Мері</a:t>
            </a:r>
            <a:r>
              <a:rPr lang="ru-RU" dirty="0"/>
              <a:t> </a:t>
            </a:r>
            <a:r>
              <a:rPr lang="ru-RU" dirty="0" err="1"/>
              <a:t>Девіс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Історія музею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192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c/c5/British_Museum_Reading_Room_Panorama_Feb_2006.jpg/900px-British_Museum_Reading_Room_Panorama_Feb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2204864"/>
            <a:ext cx="9238141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86024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Читальний зал Британського музею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23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Музей мадам </a:t>
            </a:r>
            <a:r>
              <a:rPr lang="uk-UA" sz="3200" b="1" dirty="0" err="1" smtClean="0"/>
              <a:t>Тюссо</a:t>
            </a:r>
            <a:r>
              <a:rPr lang="uk-UA" sz="3200" b="1" dirty="0" smtClean="0"/>
              <a:t> </a:t>
            </a:r>
            <a:r>
              <a:rPr lang="uk-UA" sz="2800" dirty="0" smtClean="0"/>
              <a:t>- музей воскових фігур у лондонському районі </a:t>
            </a:r>
            <a:r>
              <a:rPr lang="uk-UA" sz="2800" dirty="0" err="1" smtClean="0"/>
              <a:t>Мерілебон</a:t>
            </a:r>
            <a:r>
              <a:rPr lang="uk-UA" sz="2800" dirty="0" smtClean="0"/>
              <a:t>, який має філії в 10 містах (станом на 2010 рік) Амстердамі, </a:t>
            </a:r>
            <a:r>
              <a:rPr lang="uk-UA" sz="2800" dirty="0" err="1" smtClean="0"/>
              <a:t>Лас-Вегасі</a:t>
            </a:r>
            <a:r>
              <a:rPr lang="uk-UA" sz="2800" dirty="0" smtClean="0"/>
              <a:t>, Копенгагені, Нью-Йорку, Лос-Анджелесі, Гонконзі, Шанхаї, Вашингтоні, Відні та Берліні. Він був заснований скульптором Марією </a:t>
            </a:r>
            <a:r>
              <a:rPr lang="uk-UA" sz="2800" dirty="0" err="1" smtClean="0"/>
              <a:t>Тюссо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Музей </a:t>
            </a:r>
            <a:r>
              <a:rPr lang="uk-UA" sz="6600" dirty="0" err="1" smtClean="0"/>
              <a:t>мадамТюссо</a:t>
            </a:r>
            <a:endParaRPr lang="ru-RU" sz="6600" dirty="0"/>
          </a:p>
        </p:txBody>
      </p:sp>
      <p:pic>
        <p:nvPicPr>
          <p:cNvPr id="4" name="Picture 2" descr="http://www.travlang.com/blog/wp-content/uploads/2010/04/Madame_Tussauds_London_k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9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271</TotalTime>
  <Words>1774</Words>
  <Application>Microsoft Office PowerPoint</Application>
  <PresentationFormat>Экран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Відомі англійські музеї</vt:lpstr>
      <vt:lpstr>Поняття «мистецтво»</vt:lpstr>
      <vt:lpstr>За способом втілення художнього образу розрізняють:</vt:lpstr>
      <vt:lpstr>Жанри мистецтва</vt:lpstr>
      <vt:lpstr>Течії мистецтва</vt:lpstr>
      <vt:lpstr>Британський музей</vt:lpstr>
      <vt:lpstr>Історія музею</vt:lpstr>
      <vt:lpstr>Презентация PowerPoint</vt:lpstr>
      <vt:lpstr>Музей мадамТюссо</vt:lpstr>
      <vt:lpstr>Мария Тюссо</vt:lpstr>
      <vt:lpstr>Музей Вікторії та Альберта</vt:lpstr>
      <vt:lpstr>Музей дитинства у Лондоні</vt:lpstr>
      <vt:lpstr>Фонди та експозиція</vt:lpstr>
      <vt:lpstr>Музей фарфору Коулпорт</vt:lpstr>
      <vt:lpstr>Музей чаю та кави</vt:lpstr>
      <vt:lpstr>Музей кам’яного вугілля</vt:lpstr>
      <vt:lpstr>Поштовий музей Бата</vt:lpstr>
      <vt:lpstr>Презентация PowerPoint</vt:lpstr>
      <vt:lpstr>Британський музей гольфу</vt:lpstr>
      <vt:lpstr>Йоркширський музей</vt:lpstr>
      <vt:lpstr>Королівський павільйон</vt:lpstr>
      <vt:lpstr>Історія музею</vt:lpstr>
      <vt:lpstr>Манчестерский музей</vt:lpstr>
      <vt:lpstr>Музей Пітт-Ріверса</vt:lpstr>
      <vt:lpstr>Музей сестер Бронте</vt:lpstr>
      <vt:lpstr>Музей шотландського футболу</vt:lpstr>
      <vt:lpstr>Національний музей футболу</vt:lpstr>
      <vt:lpstr>Титанік Белфаст</vt:lpstr>
      <vt:lpstr>Цікаві факти</vt:lpstr>
      <vt:lpstr>Імперський військовий музей</vt:lpstr>
      <vt:lpstr>Музей Лондона</vt:lpstr>
      <vt:lpstr>Музей природознавства у Лондоні</vt:lpstr>
      <vt:lpstr>Музей Шерлока Холмса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англійські музеї</dc:title>
  <dc:creator>таня</dc:creator>
  <cp:lastModifiedBy>Таня</cp:lastModifiedBy>
  <cp:revision>39</cp:revision>
  <dcterms:created xsi:type="dcterms:W3CDTF">2013-04-03T16:06:51Z</dcterms:created>
  <dcterms:modified xsi:type="dcterms:W3CDTF">2014-06-03T06:58:40Z</dcterms:modified>
</cp:coreProperties>
</file>