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62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A2C8"/>
    <a:srgbClr val="3BE1F7"/>
    <a:srgbClr val="0A0A0A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723" autoAdjust="0"/>
  </p:normalViewPr>
  <p:slideViewPr>
    <p:cSldViewPr>
      <p:cViewPr varScale="1">
        <p:scale>
          <a:sx n="79" d="100"/>
          <a:sy n="79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4F7B754-EE98-456B-8599-DA5E637ED9AD}" type="datetimeFigureOut">
              <a:rPr lang="ru-RU"/>
              <a:pPr>
                <a:defRPr/>
              </a:pPr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608630CD-A09C-40EB-85C6-841F6ADD4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2C988A-3914-40AA-9EE2-7689BA56351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42B6-35C0-476A-9E40-B554178563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8A0F-0ECA-4F64-8D13-4778216761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AA04-6400-484F-8F67-D8E10A78A2A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3A96-7C2A-414F-989E-53A09B0468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1E761-4CA2-4EB3-A436-D9EB01F8CA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E7A78-46FB-42B1-BD3B-275A20ED451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0A253-CAB5-4FEA-AE73-56F79C9225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CE51-2994-4A6C-8C1C-4325FFA942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6C8A-B9A8-4585-AE2C-077840E450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1E81-CD7B-4CB9-A5EE-311DD38F25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AF9B-E3C4-4079-86CA-2A234D5CFC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59DC3CB-0FD9-49C0-9A24-3A28EAF2A66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atin typeface="Adobe Garamond Pro" pitchFamily="18" charset="0"/>
              </a:rPr>
              <a:t>Найдивовижніші істоти </a:t>
            </a:r>
            <a:br>
              <a:rPr lang="uk-UA" b="1" smtClean="0">
                <a:latin typeface="Adobe Garamond Pro" pitchFamily="18" charset="0"/>
              </a:rPr>
            </a:br>
            <a:r>
              <a:rPr lang="uk-UA" b="1" smtClean="0">
                <a:latin typeface="Adobe Garamond Pro" pitchFamily="18" charset="0"/>
              </a:rPr>
              <a:t>нашої планети</a:t>
            </a:r>
          </a:p>
        </p:txBody>
      </p:sp>
      <p:sp>
        <p:nvSpPr>
          <p:cNvPr id="1433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16688" y="2924175"/>
            <a:ext cx="576262" cy="576263"/>
          </a:xfrm>
          <a:prstGeom prst="actionButtonForwardNex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l="12926"/>
          <a:stretch>
            <a:fillRect/>
          </a:stretch>
        </p:blipFill>
        <p:spPr bwMode="auto">
          <a:xfrm>
            <a:off x="0" y="0"/>
            <a:ext cx="91440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928670"/>
            <a:ext cx="6143636" cy="528641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600" b="1" kern="1200" spc="150" dirty="0" smtClean="0">
                <a:ln w="11430"/>
                <a:solidFill>
                  <a:srgbClr val="F8F8F8"/>
                </a:solidFill>
                <a:effectLst/>
              </a:rPr>
              <a:t>	</a:t>
            </a:r>
            <a:r>
              <a:rPr lang="ru-RU" sz="2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Королівський і мандрівний альбатроси найбільші зі всіх літаючих птахів.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800" b="1" kern="1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Довжина тіла 120—130 см., розмах крил — до 3 м. Важить – 8 кг.</a:t>
            </a:r>
            <a:endParaRPr lang="ru-RU" sz="28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02338" y="0"/>
            <a:ext cx="3141662" cy="511333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3329362" y="-3329362"/>
            <a:ext cx="1699458" cy="8358182"/>
          </a:xfrm>
        </p:spPr>
        <p:txBody>
          <a:bodyPr vert="vert270" anchor="b">
            <a:noAutofit/>
          </a:bodyPr>
          <a:lstStyle/>
          <a:p>
            <a:pPr marR="1828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1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Найдовший літун</a:t>
            </a:r>
            <a:r>
              <a:rPr lang="uk-UA" kern="1200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kern="1200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kern="1200" cap="al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4581" name="Group 15"/>
          <p:cNvGrpSpPr>
            <a:grpSpLocks/>
          </p:cNvGrpSpPr>
          <p:nvPr/>
        </p:nvGrpSpPr>
        <p:grpSpPr bwMode="auto">
          <a:xfrm>
            <a:off x="611188" y="5876925"/>
            <a:ext cx="1619250" cy="538163"/>
            <a:chOff x="680" y="3702"/>
            <a:chExt cx="1020" cy="339"/>
          </a:xfrm>
        </p:grpSpPr>
        <p:sp>
          <p:nvSpPr>
            <p:cNvPr id="24582" name="AutoShape 11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3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AutoShape 13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r="34560" b="9880"/>
          <a:stretch>
            <a:fillRect/>
          </a:stretch>
        </p:blipFill>
        <p:spPr bwMode="auto">
          <a:xfrm>
            <a:off x="4857750" y="0"/>
            <a:ext cx="4286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2849937" y="-2349903"/>
            <a:ext cx="1586738" cy="6286544"/>
          </a:xfrm>
        </p:spPr>
        <p:txBody>
          <a:bodyPr vert="vert270" anchor="b">
            <a:noAutofit/>
          </a:bodyPr>
          <a:lstStyle/>
          <a:p>
            <a:pPr marR="182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Найшвидший літун</a:t>
            </a:r>
            <a:r>
              <a:rPr lang="uk-UA" sz="28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28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800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935163"/>
            <a:ext cx="5286375" cy="4922837"/>
          </a:xfr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286248" y="3071810"/>
            <a:ext cx="4857752" cy="378619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14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3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Чорний стриж належить до своєрідних рекордсменів зі світу птахів. Птах може розвивати швидкість 120-180 км/год та може знаходитися в повітрі без зупинок 2-3 роки.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2300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Найбільша пташко на землі, яка не  вміє літати – африканський страус. Він 2,5 м заввишки і важить більше 135 кг.</a:t>
            </a:r>
            <a:endParaRPr lang="ru-RU" sz="2300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340" y="3702"/>
            <a:chExt cx="1360" cy="339"/>
          </a:xfrm>
        </p:grpSpPr>
        <p:sp>
          <p:nvSpPr>
            <p:cNvPr id="25606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340" y="3702"/>
              <a:ext cx="340" cy="339"/>
            </a:xfrm>
            <a:prstGeom prst="actionButtonBackPrevious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AutoShape 11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9" name="AutoShape 13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9404" b="2115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3955256" y="-2955180"/>
            <a:ext cx="1590678" cy="7929618"/>
          </a:xfrm>
        </p:spPr>
        <p:txBody>
          <a:bodyPr vert="vert270" anchor="b">
            <a:noAutofit/>
          </a:bodyPr>
          <a:lstStyle/>
          <a:p>
            <a:pPr marR="1828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1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Найменша пташка</a:t>
            </a:r>
            <a:r>
              <a:rPr lang="uk-UA" kern="1200" cap="al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kern="1200" cap="all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kern="1200" cap="all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357786" y="1142984"/>
            <a:ext cx="3786214" cy="492922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800" b="1" kern="1200" dirty="0" smtClean="0">
                <a:ln/>
                <a:solidFill>
                  <a:schemeClr val="accent3"/>
                </a:solidFill>
                <a:effectLst/>
              </a:rPr>
              <a:t>	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Усім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відомо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,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що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найменшою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пташкою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є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колібрі-бджола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. Вона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знана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також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як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кубинська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бджола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,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і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саме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на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цьому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острові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найчастіше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трапляється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.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Довжина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</a:t>
            </a:r>
            <a:r>
              <a:rPr lang="ru-RU" sz="2400" b="1" kern="1200" dirty="0" err="1" smtClean="0">
                <a:ln/>
                <a:solidFill>
                  <a:srgbClr val="FFFF00"/>
                </a:solidFill>
                <a:effectLst/>
              </a:rPr>
              <a:t>маленької</a:t>
            </a:r>
            <a:r>
              <a:rPr lang="ru-RU" sz="2400" b="1" kern="1200" dirty="0" smtClean="0">
                <a:ln/>
                <a:solidFill>
                  <a:srgbClr val="FFFF00"/>
                </a:solidFill>
                <a:effectLst/>
              </a:rPr>
              <a:t> пташки – 5,7 см, а вага – 2 г. </a:t>
            </a:r>
            <a:endParaRPr lang="ru-RU" sz="2400" b="1" kern="1200" dirty="0">
              <a:ln/>
              <a:solidFill>
                <a:srgbClr val="FFFF00"/>
              </a:solidFill>
              <a:effectLst/>
            </a:endParaRPr>
          </a:p>
        </p:txBody>
      </p: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340" y="3702"/>
            <a:chExt cx="1360" cy="339"/>
          </a:xfrm>
        </p:grpSpPr>
        <p:sp>
          <p:nvSpPr>
            <p:cNvPr id="26629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340" y="3702"/>
              <a:ext cx="340" cy="339"/>
            </a:xfrm>
            <a:prstGeom prst="actionButtonBackPrevious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AutoShape 10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1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2" name="AutoShape 12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511895" y="2205023"/>
            <a:ext cx="2438399" cy="43110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24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світі є велика кількість птахів  із яскравим та різнобарвним  </a:t>
            </a:r>
            <a:r>
              <a:rPr lang="uk-UA" sz="24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пірям</a:t>
            </a:r>
            <a:r>
              <a:rPr lang="uk-UA" sz="24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Серед них: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24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папуга,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24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павич та колібрі.</a:t>
            </a:r>
            <a:endParaRPr lang="ru-RU" sz="24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3578250" y="-3565550"/>
            <a:ext cx="1857388" cy="9001188"/>
          </a:xfrm>
        </p:spPr>
        <p:txBody>
          <a:bodyPr vert="vert270"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R="1828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kern="1200" dirty="0" smtClean="0">
                <a:ln/>
                <a:solidFill>
                  <a:schemeClr val="accent3"/>
                </a:solidFill>
                <a:effectLst/>
              </a:rPr>
              <a:t>Різнокольорове пір</a:t>
            </a:r>
            <a:r>
              <a:rPr lang="en-US" sz="4800" b="1" kern="1200" dirty="0" smtClean="0">
                <a:ln/>
                <a:solidFill>
                  <a:schemeClr val="accent3"/>
                </a:solidFill>
                <a:effectLst/>
              </a:rPr>
              <a:t>’</a:t>
            </a:r>
            <a:r>
              <a:rPr lang="uk-UA" sz="4800" b="1" kern="1200" dirty="0" smtClean="0">
                <a:ln/>
                <a:solidFill>
                  <a:schemeClr val="accent3"/>
                </a:solidFill>
                <a:effectLst/>
              </a:rPr>
              <a:t>я</a:t>
            </a:r>
            <a:r>
              <a:rPr lang="uk-UA" sz="2900" b="1" kern="12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uk-UA" sz="2900" b="1" kern="1200" dirty="0" smtClean="0">
                <a:ln/>
                <a:solidFill>
                  <a:schemeClr val="accent3"/>
                </a:solidFill>
                <a:effectLst/>
              </a:rPr>
            </a:br>
            <a:endParaRPr lang="ru-RU" sz="2900" b="1" kern="12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Управляющая кнопка: документ 7">
            <a:hlinkClick r:id="rId3" action="ppaction://hlinksldjump" highlightClick="1"/>
          </p:cNvPr>
          <p:cNvSpPr/>
          <p:nvPr/>
        </p:nvSpPr>
        <p:spPr>
          <a:xfrm>
            <a:off x="7812088" y="5157788"/>
            <a:ext cx="285750" cy="285750"/>
          </a:xfrm>
          <a:prstGeom prst="actionButtonDocumen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окумент 8">
            <a:hlinkClick r:id="rId4" action="ppaction://hlinksldjump" highlightClick="1"/>
          </p:cNvPr>
          <p:cNvSpPr/>
          <p:nvPr/>
        </p:nvSpPr>
        <p:spPr>
          <a:xfrm>
            <a:off x="8101013" y="5589588"/>
            <a:ext cx="285750" cy="285750"/>
          </a:xfrm>
          <a:prstGeom prst="actionButtonDocumen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кумент 9">
            <a:hlinkClick r:id="rId5" action="ppaction://hlinksldjump" highlightClick="1"/>
          </p:cNvPr>
          <p:cNvSpPr/>
          <p:nvPr/>
        </p:nvSpPr>
        <p:spPr>
          <a:xfrm>
            <a:off x="7812088" y="5949950"/>
            <a:ext cx="285750" cy="285750"/>
          </a:xfrm>
          <a:prstGeom prst="actionButtonDocument">
            <a:avLst/>
          </a:prstGeom>
          <a:solidFill>
            <a:schemeClr val="tx1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5" name="Group 11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340" y="3702"/>
            <a:chExt cx="1360" cy="339"/>
          </a:xfrm>
        </p:grpSpPr>
        <p:sp>
          <p:nvSpPr>
            <p:cNvPr id="27656" name="AutoShape 12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340" y="3702"/>
              <a:ext cx="340" cy="339"/>
            </a:xfrm>
            <a:prstGeom prst="actionButtonBackPrevious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7" name="AutoShape 13">
              <a:hlinkClick r:id="rId6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8" name="AutoShape 14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9" name="AutoShape 15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2"/>
          <p:cNvSpPr>
            <a:spLocks noGrp="1"/>
          </p:cNvSpPr>
          <p:nvPr>
            <p:ph type="body" idx="4294967295"/>
          </p:nvPr>
        </p:nvSpPr>
        <p:spPr>
          <a:xfrm>
            <a:off x="1365250" y="290513"/>
            <a:ext cx="581025" cy="3017837"/>
          </a:xfrm>
          <a:solidFill>
            <a:schemeClr val="bg1"/>
          </a:solidFill>
        </p:spPr>
        <p:txBody>
          <a:bodyPr anchor="ctr"/>
          <a:lstStyle/>
          <a:p>
            <a:pPr marL="0" indent="0" algn="ctr" eaLnBrk="1" hangingPunct="1">
              <a:buFontTx/>
              <a:buNone/>
            </a:pPr>
            <a:endParaRPr lang="ru-RU" sz="1700" smtClean="0">
              <a:effectLst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913438" cy="4548188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143372" y="500042"/>
            <a:ext cx="6000776" cy="573380"/>
          </a:xfrm>
        </p:spPr>
        <p:txBody>
          <a:bodyPr>
            <a:no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6000" b="1" kern="12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Павич</a:t>
            </a:r>
            <a:endParaRPr lang="ru-RU" sz="6000" b="1" kern="12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3078163"/>
            <a:ext cx="5643562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7" name="Group 9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340" y="3702"/>
            <a:chExt cx="1360" cy="339"/>
          </a:xfrm>
        </p:grpSpPr>
        <p:sp>
          <p:nvSpPr>
            <p:cNvPr id="28678" name="AutoShape 10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340" y="3702"/>
              <a:ext cx="340" cy="339"/>
            </a:xfrm>
            <a:prstGeom prst="actionButtonBackPrevious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79" name="AutoShape 11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0" name="AutoShape 12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681" name="AutoShape 13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24051"/>
          <a:stretch>
            <a:fillRect/>
          </a:stretch>
        </p:blipFill>
        <p:spPr>
          <a:xfrm>
            <a:off x="0" y="1785938"/>
            <a:ext cx="4286250" cy="4232275"/>
          </a:xfrm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-26988"/>
            <a:ext cx="5572125" cy="68849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139903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6000" b="1" kern="1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Папуга</a:t>
            </a:r>
            <a:endParaRPr lang="ru-RU" sz="6000" b="1" kern="1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340" y="3702"/>
            <a:chExt cx="1360" cy="339"/>
          </a:xfrm>
        </p:grpSpPr>
        <p:sp>
          <p:nvSpPr>
            <p:cNvPr id="29701" name="AutoShape 9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340" y="3702"/>
              <a:ext cx="340" cy="339"/>
            </a:xfrm>
            <a:prstGeom prst="actionButtonBackPrevious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2" name="AutoShape 10">
              <a:hlinkClick r:id="rId4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680" y="3702"/>
              <a:ext cx="340" cy="339"/>
            </a:xfrm>
            <a:prstGeom prst="actionButtonHome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3" name="AutoShape 11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1020" y="3702"/>
              <a:ext cx="340" cy="339"/>
            </a:xfrm>
            <a:prstGeom prst="actionButtonForwardNext">
              <a:avLst/>
            </a:prstGeom>
            <a:solidFill>
              <a:srgbClr val="99CC00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4" name="AutoShape 12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1360" y="3702"/>
              <a:ext cx="340" cy="339"/>
            </a:xfrm>
            <a:prstGeom prst="actionButtonReturn">
              <a:avLst/>
            </a:prstGeom>
            <a:solidFill>
              <a:srgbClr val="99CC00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6513"/>
            <a:ext cx="6215063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0" y="0"/>
            <a:ext cx="5334000" cy="40005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rot="5400000">
            <a:off x="1709243" y="-1637861"/>
            <a:ext cx="1224920" cy="5214974"/>
          </a:xfrm>
        </p:spPr>
        <p:txBody>
          <a:bodyPr vert="vert27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18288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Цікаві птахи</a:t>
            </a:r>
            <a:r>
              <a:rPr lang="ru-RU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714356"/>
            <a:ext cx="3643338" cy="5943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1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Імператорський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пінгвін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досягає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зросту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1,30 м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важить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50 кг.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найбільший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зі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всіх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пінгвінів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Вони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здатні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пірнати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глибину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540 м, а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тривалість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занурення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складає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20 </a:t>
            </a:r>
            <a:r>
              <a:rPr lang="ru-RU" sz="2000" b="1" kern="1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хвилин</a:t>
            </a:r>
            <a:r>
              <a:rPr lang="ru-RU" sz="2000" b="1" kern="1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ru-RU" sz="1600" b="1" kern="1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4071942"/>
            <a:ext cx="2928926" cy="163121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Пінгвін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може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продовжувати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плисти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навіть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тоді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коли запас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кисню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тілі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ru-RU" sz="2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вичерпався</a:t>
            </a:r>
            <a:r>
              <a:rPr lang="ru-RU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0726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5876925"/>
            <a:ext cx="539750" cy="538163"/>
          </a:xfrm>
          <a:prstGeom prst="actionButtonBackPrevious">
            <a:avLst/>
          </a:prstGeom>
          <a:solidFill>
            <a:srgbClr val="99CC00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0" y="5876925"/>
            <a:ext cx="539750" cy="538163"/>
          </a:xfrm>
          <a:prstGeom prst="actionButtonHome">
            <a:avLst/>
          </a:prstGeom>
          <a:solidFill>
            <a:srgbClr val="99CC00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1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619250" y="5876925"/>
            <a:ext cx="539750" cy="538163"/>
          </a:xfrm>
          <a:prstGeom prst="actionButtonReturn">
            <a:avLst/>
          </a:prstGeom>
          <a:solidFill>
            <a:srgbClr val="99CC00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800" b="1" u="sng" smtClean="0">
                <a:solidFill>
                  <a:schemeClr val="hlink"/>
                </a:solidFill>
                <a:latin typeface="Adobe Garamond Pro" pitchFamily="18" charset="0"/>
              </a:rPr>
              <a:t>Найдивовижніші тварини</a:t>
            </a:r>
            <a:r>
              <a:rPr lang="uk-UA" sz="4800" b="1" smtClean="0">
                <a:latin typeface="Adobe Garamond Pro" pitchFamily="18" charset="0"/>
              </a:rPr>
              <a:t/>
            </a:r>
            <a:br>
              <a:rPr lang="uk-UA" sz="4800" b="1" smtClean="0">
                <a:latin typeface="Adobe Garamond Pro" pitchFamily="18" charset="0"/>
              </a:rPr>
            </a:br>
            <a:r>
              <a:rPr lang="uk-UA" sz="4800" b="1" smtClean="0">
                <a:latin typeface="Adobe Garamond Pro" pitchFamily="18" charset="0"/>
                <a:hlinkClick r:id="rId3" action="ppaction://hlinksldjump"/>
              </a:rPr>
              <a:t>Найдивовижніші риби </a:t>
            </a:r>
            <a:r>
              <a:rPr lang="uk-UA" sz="4800" b="1" smtClean="0">
                <a:latin typeface="Adobe Garamond Pro" pitchFamily="18" charset="0"/>
                <a:hlinkClick r:id="rId4" action="ppaction://hlinksldjump"/>
              </a:rPr>
              <a:t>Найдивовижніші птахи</a:t>
            </a:r>
            <a:endParaRPr lang="uk-UA" sz="4800" b="1" smtClean="0">
              <a:latin typeface="Arial" charset="0"/>
            </a:endParaRPr>
          </a:p>
        </p:txBody>
      </p:sp>
      <p:sp>
        <p:nvSpPr>
          <p:cNvPr id="1536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39750" y="5876925"/>
            <a:ext cx="647700" cy="649288"/>
          </a:xfrm>
          <a:prstGeom prst="actionButtonBackPrevious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04813"/>
            <a:ext cx="576262" cy="576262"/>
          </a:xfrm>
          <a:prstGeom prst="actionButtonInformation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536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125538"/>
            <a:ext cx="576262" cy="576262"/>
          </a:xfrm>
          <a:prstGeom prst="actionButtonInformation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5366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844675"/>
            <a:ext cx="576262" cy="576263"/>
          </a:xfrm>
          <a:prstGeom prst="actionButtonInformation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atin typeface="Adobe Garamond Pro" pitchFamily="18" charset="0"/>
              </a:rPr>
              <a:t>Найдивовижніші риби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58888" y="1196975"/>
            <a:ext cx="5386387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b="1" smtClean="0">
                <a:latin typeface="Arno Pro Light Display" pitchFamily="18" charset="0"/>
              </a:rPr>
              <a:t>Одна з найстаріших риб</a:t>
            </a:r>
          </a:p>
          <a:p>
            <a:pPr eaLnBrk="1" hangingPunct="1">
              <a:buFontTx/>
              <a:buNone/>
              <a:defRPr/>
            </a:pPr>
            <a:endParaRPr lang="uk-UA" b="1" smtClean="0">
              <a:latin typeface="Century Gothic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smtClean="0">
                <a:latin typeface="Arno Pro Light Display" pitchFamily="18" charset="0"/>
              </a:rPr>
              <a:t>Найбільші риби</a:t>
            </a:r>
          </a:p>
          <a:p>
            <a:pPr eaLnBrk="1" hangingPunct="1">
              <a:buFontTx/>
              <a:buNone/>
              <a:defRPr/>
            </a:pPr>
            <a:endParaRPr lang="uk-UA" b="1" smtClean="0">
              <a:latin typeface="Arno Pro Light Display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smtClean="0">
                <a:latin typeface="Arno Pro Light Display" pitchFamily="18" charset="0"/>
              </a:rPr>
              <a:t>Найменші риби</a:t>
            </a:r>
          </a:p>
          <a:p>
            <a:pPr eaLnBrk="1" hangingPunct="1">
              <a:buFontTx/>
              <a:buNone/>
              <a:defRPr/>
            </a:pPr>
            <a:endParaRPr lang="uk-UA" b="1" smtClean="0">
              <a:latin typeface="Arno Pro Light Display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smtClean="0">
                <a:latin typeface="Arno Pro Light Display" pitchFamily="18" charset="0"/>
              </a:rPr>
              <a:t>Незвичайний рух риб</a:t>
            </a:r>
            <a:endParaRPr lang="uk-UA" smtClean="0"/>
          </a:p>
        </p:txBody>
      </p:sp>
      <p:sp>
        <p:nvSpPr>
          <p:cNvPr id="163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5876925"/>
            <a:ext cx="647700" cy="649288"/>
          </a:xfrm>
          <a:prstGeom prst="actionButtonHome">
            <a:avLst/>
          </a:prstGeom>
          <a:solidFill>
            <a:srgbClr val="00A2C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1125538"/>
            <a:ext cx="647700" cy="644525"/>
          </a:xfrm>
          <a:prstGeom prst="actionButtonInform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6390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2278063"/>
            <a:ext cx="647700" cy="644525"/>
          </a:xfrm>
          <a:prstGeom prst="actionButtonInform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6391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3502025"/>
            <a:ext cx="647700" cy="644525"/>
          </a:xfrm>
          <a:prstGeom prst="actionButtonInform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  <p:sp>
        <p:nvSpPr>
          <p:cNvPr id="16392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4654550"/>
            <a:ext cx="647700" cy="644525"/>
          </a:xfrm>
          <a:prstGeom prst="actionButtonInformatio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92100"/>
            <a:ext cx="8964612" cy="904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latin typeface="Adobe Garamond Pro" pitchFamily="18" charset="0"/>
              </a:rPr>
              <a:t>Латимерія</a:t>
            </a:r>
            <a:r>
              <a:rPr lang="ru-RU" sz="4000" b="1" smtClean="0">
                <a:solidFill>
                  <a:schemeClr val="bg2"/>
                </a:solidFill>
                <a:latin typeface="Century Gothic" pitchFamily="34" charset="0"/>
              </a:rPr>
              <a:t> </a:t>
            </a:r>
            <a:r>
              <a:rPr lang="ru-RU" sz="4000" b="1" smtClean="0">
                <a:solidFill>
                  <a:schemeClr val="bg2"/>
                </a:solidFill>
              </a:rPr>
              <a:t/>
            </a:r>
            <a:br>
              <a:rPr lang="ru-RU" sz="4000" b="1" smtClean="0">
                <a:solidFill>
                  <a:schemeClr val="bg2"/>
                </a:solidFill>
              </a:rPr>
            </a:br>
            <a:endParaRPr lang="uk-UA" sz="4000" b="1" smtClean="0">
              <a:solidFill>
                <a:schemeClr val="bg2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2296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400" b="1" smtClean="0">
                <a:latin typeface="Arno Pro Light Display" pitchFamily="18" charset="0"/>
              </a:rPr>
              <a:t>      Латимерія - єдиний нині живий представник загону целакантоподібних і надряду кистеперих риб, які</a:t>
            </a:r>
            <a:r>
              <a:rPr lang="en-US" sz="2400" b="1" smtClean="0">
                <a:latin typeface="Arno Pro Light Display" pitchFamily="18" charset="0"/>
              </a:rPr>
              <a:t>, </a:t>
            </a:r>
            <a:r>
              <a:rPr lang="uk-UA" sz="2400" b="1" smtClean="0">
                <a:latin typeface="Arno Pro Light Display" pitchFamily="18" charset="0"/>
              </a:rPr>
              <a:t>як вважалося, повністю вимерли. У грудні 1952 р. з'ясувалося, що постійна популяція целакантів проживає у невеликій акваторії біля трьох Коморських островів. </a:t>
            </a:r>
            <a:endParaRPr lang="ru-RU" sz="2400" b="1" smtClean="0">
              <a:latin typeface="Arno Pro Light Display" pitchFamily="18" charset="0"/>
            </a:endParaRPr>
          </a:p>
          <a:p>
            <a:pPr eaLnBrk="1" hangingPunct="1">
              <a:defRPr/>
            </a:pPr>
            <a:endParaRPr lang="uk-UA" sz="2400" b="1" smtClean="0">
              <a:latin typeface="Arno Pro Light Display" pitchFamily="18" charset="0"/>
            </a:endParaRPr>
          </a:p>
        </p:txBody>
      </p:sp>
      <p:sp>
        <p:nvSpPr>
          <p:cNvPr id="17412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5805488"/>
            <a:ext cx="539750" cy="538162"/>
          </a:xfrm>
          <a:prstGeom prst="actionButtonHome">
            <a:avLst/>
          </a:prstGeom>
          <a:solidFill>
            <a:srgbClr val="00A2C8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223963" y="5805488"/>
            <a:ext cx="539750" cy="538162"/>
          </a:xfrm>
          <a:prstGeom prst="actionButtonForwardNext">
            <a:avLst/>
          </a:prstGeom>
          <a:solidFill>
            <a:srgbClr val="00A2C8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4" name="AutoShape 1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763713" y="5805488"/>
            <a:ext cx="539750" cy="538162"/>
          </a:xfrm>
          <a:prstGeom prst="actionButtonReturn">
            <a:avLst/>
          </a:prstGeom>
          <a:solidFill>
            <a:srgbClr val="00A2C8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atin typeface="Adobe Garamond Pro" pitchFamily="18" charset="0"/>
              </a:rPr>
              <a:t>Найбільша риба в світі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229600" cy="3324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2400" b="1" smtClean="0">
                <a:latin typeface="Arno Pro Light Display" pitchFamily="18" charset="0"/>
              </a:rPr>
              <a:t>    Це китова акула, що харчується планктоном. Найбільший екземпляр мав 12,65 м в довжину, 7 м в обхваті самій товстій частині тіла і вагу 15-21 тонн. </a:t>
            </a:r>
          </a:p>
        </p:txBody>
      </p:sp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1429" y="2976"/>
            <a:chExt cx="2630" cy="657"/>
          </a:xfrm>
        </p:grpSpPr>
        <p:sp>
          <p:nvSpPr>
            <p:cNvPr id="18437" name="AutoShape 1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429" y="2976"/>
              <a:ext cx="657" cy="657"/>
            </a:xfrm>
            <a:prstGeom prst="actionButtonBackPrevious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8" name="AutoShape 1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087" y="2976"/>
              <a:ext cx="657" cy="657"/>
            </a:xfrm>
            <a:prstGeom prst="actionButtonHome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39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744" y="2976"/>
              <a:ext cx="657" cy="657"/>
            </a:xfrm>
            <a:prstGeom prst="actionButtonForwardNext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0" name="AutoShape 17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3402" y="2976"/>
              <a:ext cx="657" cy="657"/>
            </a:xfrm>
            <a:prstGeom prst="actionButtonReturn">
              <a:avLst/>
            </a:prstGeom>
            <a:solidFill>
              <a:srgbClr val="00A2C8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04813"/>
            <a:ext cx="8362950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smtClean="0">
                <a:solidFill>
                  <a:schemeClr val="tx2"/>
                </a:solidFill>
                <a:latin typeface="Century Gothic" pitchFamily="34" charset="0"/>
              </a:rPr>
              <a:t>   				 </a:t>
            </a:r>
            <a:r>
              <a:rPr lang="uk-UA" sz="4400" b="1" smtClean="0">
                <a:solidFill>
                  <a:schemeClr val="tx2"/>
                </a:solidFill>
                <a:latin typeface="Adobe Garamond Pro" pitchFamily="18" charset="0"/>
              </a:rPr>
              <a:t>Сом-гігант </a:t>
            </a:r>
            <a:br>
              <a:rPr lang="uk-UA" sz="4400" b="1" smtClean="0">
                <a:solidFill>
                  <a:schemeClr val="tx2"/>
                </a:solidFill>
                <a:latin typeface="Adobe Garamond Pro" pitchFamily="18" charset="0"/>
              </a:rPr>
            </a:br>
            <a:r>
              <a:rPr lang="uk-UA" sz="2400" b="1" smtClean="0">
                <a:latin typeface="Arno Pro Light Display" pitchFamily="18" charset="0"/>
              </a:rPr>
              <a:t>	Вагою 78 кг був виловлений в річці Мста (в Новгородській області). Сом жив у річковій ямі глибиною понад сім метрів. У нього в шлунку виявили двох лящів вагою майже по кілограму кожен.</a:t>
            </a:r>
            <a:r>
              <a:rPr lang="uk-UA" b="1" smtClean="0">
                <a:latin typeface="Arno Pro Light Display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2400" smtClean="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uk-UA" sz="2400" smtClean="0">
                <a:solidFill>
                  <a:schemeClr val="tx2"/>
                </a:solidFill>
                <a:latin typeface="Century Gothic" pitchFamily="34" charset="0"/>
              </a:rPr>
            </a:br>
            <a:r>
              <a:rPr lang="uk-UA" sz="2400" smtClean="0">
                <a:solidFill>
                  <a:schemeClr val="tx2"/>
                </a:solidFill>
                <a:latin typeface="Century Gothic" pitchFamily="34" charset="0"/>
              </a:rPr>
              <a:t>		</a:t>
            </a:r>
            <a:r>
              <a:rPr lang="uk-UA" sz="4400" b="1" smtClean="0">
                <a:solidFill>
                  <a:schemeClr val="tx2"/>
                </a:solidFill>
                <a:latin typeface="Adobe Garamond Pro" pitchFamily="18" charset="0"/>
              </a:rPr>
              <a:t>Весь з хвоста </a:t>
            </a:r>
            <a:br>
              <a:rPr lang="uk-UA" sz="4400" b="1" smtClean="0">
                <a:solidFill>
                  <a:schemeClr val="tx2"/>
                </a:solidFill>
                <a:latin typeface="Adobe Garamond Pro" pitchFamily="18" charset="0"/>
              </a:rPr>
            </a:br>
            <a:r>
              <a:rPr lang="uk-UA" sz="2400" smtClean="0">
                <a:solidFill>
                  <a:schemeClr val="bg2"/>
                </a:solidFill>
                <a:latin typeface="Century Gothic" pitchFamily="34" charset="0"/>
              </a:rPr>
              <a:t>	</a:t>
            </a:r>
            <a:r>
              <a:rPr lang="uk-UA" sz="2400" b="1" smtClean="0">
                <a:latin typeface="Arno Pro Light Display" pitchFamily="18" charset="0"/>
              </a:rPr>
              <a:t>Хвіст сома рибалки називають плесо. Він дуже своєрідний, важко зрозуміти, де цей хвіст починається: вся величезна риба складається із значної голови і великого хвоста.</a:t>
            </a:r>
          </a:p>
        </p:txBody>
      </p:sp>
      <p:grpSp>
        <p:nvGrpSpPr>
          <p:cNvPr id="19459" name="Group 13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1429" y="2976"/>
            <a:chExt cx="2630" cy="657"/>
          </a:xfrm>
        </p:grpSpPr>
        <p:sp>
          <p:nvSpPr>
            <p:cNvPr id="19460" name="AutoShape 14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429" y="2976"/>
              <a:ext cx="657" cy="657"/>
            </a:xfrm>
            <a:prstGeom prst="actionButtonBackPrevious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1" name="AutoShape 15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087" y="2976"/>
              <a:ext cx="657" cy="657"/>
            </a:xfrm>
            <a:prstGeom prst="actionButtonHome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2" name="AutoShape 16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744" y="2976"/>
              <a:ext cx="657" cy="657"/>
            </a:xfrm>
            <a:prstGeom prst="actionButtonForwardNext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3" name="AutoShape 17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3402" y="2976"/>
              <a:ext cx="657" cy="657"/>
            </a:xfrm>
            <a:prstGeom prst="actionButtonReturn">
              <a:avLst/>
            </a:prstGeom>
            <a:solidFill>
              <a:srgbClr val="00A2C8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57188" y="1341438"/>
            <a:ext cx="87868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/>
            </a:r>
            <a:b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</a:br>
            <a:endParaRPr lang="uk-UA" sz="2400" b="1">
              <a:effectLst>
                <a:outerShdw blurRad="38100" dist="38100" dir="2700000" algn="tl">
                  <a:srgbClr val="000000"/>
                </a:outerShdw>
              </a:effectLst>
              <a:latin typeface="Arno Pro Light Display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>    		З усіх морських риб найкоротший тіло у карликового бичка, що живе в in coral reefs of the western Pacific. Середня довжина тіла самців склає 8,9 мм, а самок - 9 мм.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/>
            </a:r>
            <a:b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</a:b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>	Дорослі особини морського коника виду Hippocampus denise зазвичай досягають в довжину всього 16 міліметрів. У минулому дослідники на них неодноразово натрапляли, але помилково приймали їх за мальків якого-небудь іншого з тридцяти двох видів морських коників. 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atin typeface="Adobe Garamond Pro" pitchFamily="18" charset="0"/>
              </a:rPr>
              <a:t>Найменші морські істоти</a:t>
            </a:r>
            <a:r>
              <a:rPr lang="uk-UA" sz="4000" b="1" smtClean="0">
                <a:solidFill>
                  <a:schemeClr val="bg2"/>
                </a:solidFill>
                <a:latin typeface="Century Gothic" pitchFamily="34" charset="0"/>
              </a:rPr>
              <a:t/>
            </a:r>
            <a:br>
              <a:rPr lang="uk-UA" sz="4000" b="1" smtClean="0">
                <a:solidFill>
                  <a:schemeClr val="bg2"/>
                </a:solidFill>
                <a:latin typeface="Century Gothic" pitchFamily="34" charset="0"/>
              </a:rPr>
            </a:br>
            <a:endParaRPr lang="uk-UA" sz="4000" b="1" smtClean="0">
              <a:solidFill>
                <a:schemeClr val="bg2"/>
              </a:solidFill>
              <a:latin typeface="Century Gothic" pitchFamily="34" charset="0"/>
            </a:endParaRPr>
          </a:p>
        </p:txBody>
      </p:sp>
      <p:grpSp>
        <p:nvGrpSpPr>
          <p:cNvPr id="20484" name="Group 17"/>
          <p:cNvGrpSpPr>
            <a:grpSpLocks/>
          </p:cNvGrpSpPr>
          <p:nvPr/>
        </p:nvGrpSpPr>
        <p:grpSpPr bwMode="auto">
          <a:xfrm>
            <a:off x="539750" y="5876925"/>
            <a:ext cx="2159000" cy="538163"/>
            <a:chOff x="1429" y="2976"/>
            <a:chExt cx="2630" cy="657"/>
          </a:xfrm>
        </p:grpSpPr>
        <p:sp>
          <p:nvSpPr>
            <p:cNvPr id="20485" name="AutoShape 18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1429" y="2976"/>
              <a:ext cx="657" cy="657"/>
            </a:xfrm>
            <a:prstGeom prst="actionButtonBackPrevious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6" name="AutoShape 19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2087" y="2976"/>
              <a:ext cx="657" cy="657"/>
            </a:xfrm>
            <a:prstGeom prst="actionButtonHome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7" name="AutoShape 20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2744" y="2976"/>
              <a:ext cx="657" cy="657"/>
            </a:xfrm>
            <a:prstGeom prst="actionButtonForwardNext">
              <a:avLst/>
            </a:prstGeom>
            <a:solidFill>
              <a:srgbClr val="00A2C8">
                <a:alpha val="8196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8" name="AutoShape 21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3402" y="2976"/>
              <a:ext cx="657" cy="657"/>
            </a:xfrm>
            <a:prstGeom prst="actionButtonReturn">
              <a:avLst/>
            </a:prstGeom>
            <a:solidFill>
              <a:srgbClr val="00A2C8">
                <a:alpha val="8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251950" cy="6207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smtClean="0">
                <a:latin typeface="Adobe Garamond Pro" pitchFamily="18" charset="0"/>
              </a:rPr>
              <a:t>Риби, які плавають задом наперед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23850" y="836613"/>
            <a:ext cx="88201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>Латимерії можуть плавати і задом наперед, і черевом вгору, можуть стояти на голові або лежати черевом на дні ... Ниряючи, риби легко огинають перешкоди і чудово орієнтуються в навколишньому просторі, використовуючи для цієї мети електрорецепції. </a:t>
            </a:r>
            <a:b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</a:b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>	Але ось повзати по дну з допомогою своїх потужних плавників, як це вважалося раніше, швидше за все, не можуть. У ході спостережень з'ясувалося, що латимерія веде нічний спосіб життя, опускаючись для полювання на глибину до 700 м і більше. </a:t>
            </a:r>
          </a:p>
          <a:p>
            <a:pPr>
              <a:defRPr/>
            </a:pPr>
            <a:r>
              <a:rPr lang="uk-UA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no Pro Light Display" pitchFamily="18" charset="0"/>
              </a:rPr>
              <a:t>	Інший акробат в світі риб - це рибки Убангі, які плавають у всіх напрямках, навіть хвостом вперед і черевом вгору, з дивовижною спритністю. Для орієнтації Убангі використовують електричні органи, які розташовуються в кінці тіла і в стеблі хвоста і створюють навколо тіла риби постійне електричне поле.</a:t>
            </a:r>
            <a:r>
              <a:rPr lang="uk-UA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uk-UA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uk-UA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8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539750" y="5876925"/>
            <a:ext cx="539750" cy="538163"/>
          </a:xfrm>
          <a:prstGeom prst="actionButtonBackPrevious">
            <a:avLst/>
          </a:prstGeom>
          <a:solidFill>
            <a:srgbClr val="00A2C8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0" y="5876925"/>
            <a:ext cx="539750" cy="538163"/>
          </a:xfrm>
          <a:prstGeom prst="actionButtonHome">
            <a:avLst/>
          </a:prstGeom>
          <a:solidFill>
            <a:srgbClr val="00A2C8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1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619250" y="5876925"/>
            <a:ext cx="539750" cy="538163"/>
          </a:xfrm>
          <a:prstGeom prst="actionButtonReturn">
            <a:avLst/>
          </a:prstGeom>
          <a:solidFill>
            <a:srgbClr val="00A2C8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 l="3951" r="10455" b="4951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285728"/>
            <a:ext cx="7772400" cy="1470025"/>
          </a:xfrm>
        </p:spPr>
        <p:txBody>
          <a:bodyPr anchor="b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uk-UA" b="1" kern="120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Найдивовижніші птахи</a:t>
            </a:r>
            <a:endParaRPr lang="ru-RU" b="1" kern="120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14480" y="1857364"/>
            <a:ext cx="6400800" cy="4357718"/>
          </a:xfrm>
        </p:spPr>
        <p:txBody>
          <a:bodyPr>
            <a:noAutofit/>
          </a:bodyPr>
          <a:lstStyle/>
          <a:p>
            <a:pPr marL="0" marR="3657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Найдовший літун</a:t>
            </a:r>
          </a:p>
          <a:p>
            <a:pPr marL="0" marR="3657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Найшвидший літун</a:t>
            </a:r>
          </a:p>
          <a:p>
            <a:pPr marL="0" marR="3657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Найменша пташка</a:t>
            </a:r>
          </a:p>
          <a:p>
            <a:pPr marL="0" marR="3657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Різнокольорове пір</a:t>
            </a:r>
            <a:r>
              <a:rPr lang="en-US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  <a:p>
            <a:pPr marL="0" marR="36576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uk-UA" sz="4400" b="1" kern="1200" dirty="0" smtClean="0">
                <a:ln>
                  <a:solidFill>
                    <a:schemeClr val="bg2"/>
                  </a:solidFill>
                </a:ln>
                <a:solidFill>
                  <a:srgbClr val="E98F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птахи</a:t>
            </a:r>
            <a:endParaRPr lang="ru-RU" sz="4400" b="1" kern="1200" dirty="0">
              <a:ln>
                <a:solidFill>
                  <a:schemeClr val="bg2"/>
                </a:solidFill>
              </a:ln>
              <a:solidFill>
                <a:srgbClr val="E98F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5876925"/>
            <a:ext cx="647700" cy="649288"/>
          </a:xfrm>
          <a:prstGeom prst="actionButtonHome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508</TotalTime>
  <Words>338</Words>
  <Application>Microsoft Office PowerPoint</Application>
  <PresentationFormat>Экран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Tahoma</vt:lpstr>
      <vt:lpstr>Arial</vt:lpstr>
      <vt:lpstr>Wingdings</vt:lpstr>
      <vt:lpstr>Calibri</vt:lpstr>
      <vt:lpstr>Adobe Garamond Pro</vt:lpstr>
      <vt:lpstr>Arno Pro Light Display</vt:lpstr>
      <vt:lpstr>Century Gothic</vt:lpstr>
      <vt:lpstr>Океан</vt:lpstr>
      <vt:lpstr>Океан</vt:lpstr>
      <vt:lpstr>Найдивовижніші істоти  нашої планети</vt:lpstr>
      <vt:lpstr>Найдивовижніші тварини Найдивовижніші риби Найдивовижніші птахи</vt:lpstr>
      <vt:lpstr>Найдивовижніші риби</vt:lpstr>
      <vt:lpstr>Латимерія  </vt:lpstr>
      <vt:lpstr>Найбільша риба в світі</vt:lpstr>
      <vt:lpstr>Слайд 6</vt:lpstr>
      <vt:lpstr>Найменші морські істоти </vt:lpstr>
      <vt:lpstr>Риби, які плавають задом наперед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Найдивовижніші тварини світу</dc:title>
  <dc:creator>student</dc:creator>
  <cp:lastModifiedBy>AlexM</cp:lastModifiedBy>
  <cp:revision>32</cp:revision>
  <dcterms:created xsi:type="dcterms:W3CDTF">2011-02-21T14:14:43Z</dcterms:created>
  <dcterms:modified xsi:type="dcterms:W3CDTF">2014-03-16T10:18:25Z</dcterms:modified>
</cp:coreProperties>
</file>