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FFFF"/>
    <a:srgbClr val="2D5D33"/>
    <a:srgbClr val="FF0505"/>
    <a:srgbClr val="6FFD7D"/>
    <a:srgbClr val="00FFFF"/>
    <a:srgbClr val="FD9DF6"/>
    <a:srgbClr val="0016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9968F-5032-4EBE-AA96-345FE871BDBE}" type="datetimeFigureOut">
              <a:rPr lang="uk-UA" smtClean="0"/>
              <a:pPr/>
              <a:t>05.02.2013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D84E-F831-48D7-ACF0-575949A8439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D84E-F831-48D7-ACF0-575949A84395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D84E-F831-48D7-ACF0-575949A84395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6B8B-197F-4BFC-80FE-E231A81B9BD4}" type="datetime1">
              <a:rPr lang="ru-RU" smtClean="0"/>
              <a:t>05.02.2013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346E-8CD3-4A43-8713-0AE33899A078}" type="datetime1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1278-97DA-46C1-8A4E-8F9E96BE35D6}" type="datetime1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64F60-9330-4B9F-8D1F-6A5DEA5C7BE0}" type="datetime1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1608-4D43-4223-86F9-BD4BB5F3D6F2}" type="datetime1">
              <a:rPr lang="ru-RU" smtClean="0"/>
              <a:t>05.02.2013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E2A68-0A3B-4BE5-B306-A20E1E58C8ED}" type="datetime1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78EC8-4AD2-405E-A2BC-D6E825F3054E}" type="datetime1">
              <a:rPr lang="ru-RU" smtClean="0"/>
              <a:t>05.02.2013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F9E57-D641-4A22-BA77-A13D98F97E61}" type="datetime1">
              <a:rPr lang="ru-RU" smtClean="0"/>
              <a:t>05.02.2013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CED5-FF88-4ECA-A746-9B38F507EB9B}" type="datetime1">
              <a:rPr lang="ru-RU" smtClean="0"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C5B06-EA10-4A34-8E7A-048238570840}" type="datetime1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92B7-6892-4D6E-8AD2-188D424065E0}" type="datetime1">
              <a:rPr lang="ru-RU" smtClean="0"/>
              <a:t>05.02.2013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9D50A7-359D-4E71-9E93-BE596CFDD0CF}" type="datetime1">
              <a:rPr lang="ru-RU" smtClean="0"/>
              <a:t>05.02.2013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Plastivezzz Inc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86808" cy="73344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 </a:t>
            </a:r>
            <a:r>
              <a:rPr lang="uk-UA" sz="2800" dirty="0" smtClean="0"/>
              <a:t>Безпека при роботі з електричним струмом</a:t>
            </a:r>
            <a:endParaRPr lang="uk-UA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357422" y="5357826"/>
            <a:ext cx="5000660" cy="1268403"/>
          </a:xfrm>
        </p:spPr>
        <p:txBody>
          <a:bodyPr>
            <a:normAutofit/>
          </a:bodyPr>
          <a:lstStyle/>
          <a:p>
            <a:r>
              <a:rPr lang="uk-UA" sz="1800" dirty="0" smtClean="0"/>
              <a:t>                        Роботу виконав:</a:t>
            </a:r>
          </a:p>
          <a:p>
            <a:r>
              <a:rPr lang="uk-UA" sz="1800" dirty="0" smtClean="0"/>
              <a:t>                        учень 9-Б класу</a:t>
            </a:r>
          </a:p>
          <a:p>
            <a:r>
              <a:rPr lang="uk-UA" sz="1800" dirty="0" smtClean="0"/>
              <a:t>                          </a:t>
            </a:r>
            <a:r>
              <a:rPr lang="uk-UA" sz="1800" dirty="0" err="1" smtClean="0"/>
              <a:t>Дубач</a:t>
            </a:r>
            <a:r>
              <a:rPr lang="uk-UA" sz="1800" dirty="0" smtClean="0"/>
              <a:t> Богдан</a:t>
            </a:r>
            <a:endParaRPr lang="uk-UA" sz="1800" dirty="0"/>
          </a:p>
        </p:txBody>
      </p:sp>
      <p:pic>
        <p:nvPicPr>
          <p:cNvPr id="5" name="Содержимое 4" descr="0_7049b_3fb777a7_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857232"/>
            <a:ext cx="7572428" cy="4214842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72386" cy="869934"/>
          </a:xfrm>
        </p:spPr>
        <p:txBody>
          <a:bodyPr/>
          <a:lstStyle/>
          <a:p>
            <a:r>
              <a:rPr lang="uk-UA" dirty="0" smtClean="0"/>
              <a:t>                           </a:t>
            </a:r>
            <a:r>
              <a:rPr lang="uk-UA" sz="4000" dirty="0" smtClean="0"/>
              <a:t>Запобіжники</a:t>
            </a:r>
            <a:endParaRPr lang="uk-UA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643446"/>
            <a:ext cx="8115328" cy="1714512"/>
          </a:xfrm>
        </p:spPr>
        <p:txBody>
          <a:bodyPr>
            <a:noAutofit/>
          </a:bodyPr>
          <a:lstStyle/>
          <a:p>
            <a:r>
              <a:rPr lang="uk-UA" sz="1800" b="1" dirty="0" smtClean="0"/>
              <a:t>Запобіжник</a:t>
            </a:r>
            <a:r>
              <a:rPr lang="uk-UA" sz="1800" dirty="0" smtClean="0"/>
              <a:t> – це </a:t>
            </a:r>
            <a:r>
              <a:rPr lang="ru-RU" sz="1800" dirty="0" err="1" smtClean="0"/>
              <a:t>пристрій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захисту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електричних</a:t>
            </a:r>
            <a:r>
              <a:rPr lang="ru-RU" sz="1800" dirty="0" smtClean="0"/>
              <a:t> </a:t>
            </a:r>
            <a:r>
              <a:rPr lang="ru-RU" sz="1800" dirty="0" err="1" smtClean="0"/>
              <a:t>проводів</a:t>
            </a:r>
            <a:r>
              <a:rPr lang="ru-RU" sz="1800" dirty="0" smtClean="0"/>
              <a:t> 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приладів</a:t>
            </a:r>
            <a:r>
              <a:rPr lang="ru-RU" sz="1800" dirty="0" smtClean="0"/>
              <a:t> </a:t>
            </a:r>
            <a:r>
              <a:rPr lang="ru-RU" sz="1800" dirty="0" err="1" smtClean="0"/>
              <a:t>від</a:t>
            </a:r>
            <a:r>
              <a:rPr lang="ru-RU" sz="1800" dirty="0" smtClean="0"/>
              <a:t> </a:t>
            </a:r>
            <a:r>
              <a:rPr lang="ru-RU" sz="1800" dirty="0" err="1" smtClean="0"/>
              <a:t>надмірного</a:t>
            </a:r>
            <a:r>
              <a:rPr lang="ru-RU" sz="1800" dirty="0" smtClean="0"/>
              <a:t> струму.</a:t>
            </a:r>
          </a:p>
          <a:p>
            <a:r>
              <a:rPr lang="ru-RU" sz="1800" b="1" dirty="0" err="1" smtClean="0"/>
              <a:t>Типи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запобіжників</a:t>
            </a:r>
            <a:r>
              <a:rPr lang="ru-RU" sz="18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err="1" smtClean="0"/>
              <a:t>плавкі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запобіжники</a:t>
            </a:r>
            <a:endParaRPr lang="ru-RU" sz="1800" dirty="0" smtClean="0"/>
          </a:p>
          <a:p>
            <a:pPr>
              <a:buFont typeface="Arial" pitchFamily="34" charset="0"/>
              <a:buChar char="•"/>
            </a:pPr>
            <a:r>
              <a:rPr lang="ru-RU" sz="1800" dirty="0" smtClean="0"/>
              <a:t> </a:t>
            </a:r>
            <a:r>
              <a:rPr lang="ru-RU" sz="1800" dirty="0" err="1" smtClean="0"/>
              <a:t>автоматичні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запобіжники</a:t>
            </a:r>
            <a:endParaRPr lang="uk-UA" sz="1800" dirty="0"/>
          </a:p>
        </p:txBody>
      </p:sp>
      <p:pic>
        <p:nvPicPr>
          <p:cNvPr id="5" name="Содержимое 4" descr="full-pictur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071546"/>
            <a:ext cx="7858179" cy="3286148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857232"/>
          </a:xfrm>
        </p:spPr>
        <p:txBody>
          <a:bodyPr>
            <a:normAutofit/>
          </a:bodyPr>
          <a:lstStyle/>
          <a:p>
            <a:r>
              <a:rPr lang="uk-UA" sz="4000" dirty="0" smtClean="0"/>
              <a:t>           Плавкий запобіжник</a:t>
            </a:r>
            <a:endParaRPr lang="uk-UA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5214950"/>
            <a:ext cx="8072494" cy="1643050"/>
          </a:xfrm>
        </p:spPr>
        <p:txBody>
          <a:bodyPr>
            <a:normAutofit/>
          </a:bodyPr>
          <a:lstStyle/>
          <a:p>
            <a:pPr algn="just"/>
            <a:r>
              <a:rPr lang="uk-UA" sz="2000" b="1" dirty="0" smtClean="0"/>
              <a:t>Недоліки</a:t>
            </a:r>
            <a:r>
              <a:rPr lang="uk-UA" sz="2000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uk-UA" sz="2000" dirty="0" smtClean="0"/>
              <a:t> н</a:t>
            </a:r>
            <a:r>
              <a:rPr lang="ru-RU" sz="2000" dirty="0" smtClean="0"/>
              <a:t>е </a:t>
            </a:r>
            <a:r>
              <a:rPr lang="ru-RU" sz="2000" dirty="0" err="1" smtClean="0"/>
              <a:t>завжди</a:t>
            </a:r>
            <a:r>
              <a:rPr lang="ru-RU" sz="2000" dirty="0" smtClean="0"/>
              <a:t> </a:t>
            </a:r>
            <a:r>
              <a:rPr lang="ru-RU" sz="2000" dirty="0" err="1" smtClean="0"/>
              <a:t>забезпечують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захист</a:t>
            </a:r>
            <a:r>
              <a:rPr lang="ru-RU" sz="2000" dirty="0" smtClean="0"/>
              <a:t> в </a:t>
            </a:r>
            <a:r>
              <a:rPr lang="ru-RU" sz="2000" dirty="0" err="1" smtClean="0"/>
              <a:t>зв’язку</a:t>
            </a:r>
            <a:r>
              <a:rPr lang="ru-RU" sz="2000" dirty="0" smtClean="0"/>
              <a:t> </a:t>
            </a:r>
            <a:r>
              <a:rPr lang="ru-RU" sz="2000" dirty="0" err="1" smtClean="0"/>
              <a:t>із-за</a:t>
            </a:r>
            <a:r>
              <a:rPr lang="ru-RU" sz="2000" dirty="0" smtClean="0"/>
              <a:t> </a:t>
            </a:r>
            <a:r>
              <a:rPr lang="ru-RU" sz="2000" dirty="0" err="1" smtClean="0"/>
              <a:t>окислення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контактів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послаблення</a:t>
            </a:r>
            <a:r>
              <a:rPr lang="ru-RU" sz="2000" dirty="0" smtClean="0"/>
              <a:t> натиску </a:t>
            </a:r>
            <a:r>
              <a:rPr lang="ru-RU" sz="2000" dirty="0" err="1" smtClean="0"/>
              <a:t>і</a:t>
            </a:r>
            <a:r>
              <a:rPr lang="ru-RU" sz="2000" dirty="0" smtClean="0"/>
              <a:t> т.п.</a:t>
            </a:r>
            <a:endParaRPr lang="uk-UA" sz="2000" dirty="0" smtClean="0"/>
          </a:p>
          <a:p>
            <a:endParaRPr lang="uk-UA" sz="2000" dirty="0" smtClean="0"/>
          </a:p>
          <a:p>
            <a:endParaRPr lang="uk-UA" sz="2000" dirty="0"/>
          </a:p>
        </p:txBody>
      </p:sp>
      <p:pic>
        <p:nvPicPr>
          <p:cNvPr id="5" name="Содержимое 4" descr="237px-Electrical_Fuse_(aka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928670"/>
            <a:ext cx="4000528" cy="4000511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071546"/>
            <a:ext cx="371477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/>
              <a:t>Принцип дії:</a:t>
            </a:r>
          </a:p>
          <a:p>
            <a:r>
              <a:rPr lang="ru-RU" dirty="0" err="1" smtClean="0"/>
              <a:t>якщо</a:t>
            </a:r>
            <a:r>
              <a:rPr lang="ru-RU" dirty="0" smtClean="0"/>
              <a:t> струм </a:t>
            </a:r>
            <a:r>
              <a:rPr lang="ru-RU" dirty="0" err="1" smtClean="0"/>
              <a:t>стає</a:t>
            </a:r>
            <a:r>
              <a:rPr lang="ru-RU" dirty="0" smtClean="0"/>
              <a:t> </a:t>
            </a:r>
            <a:r>
              <a:rPr lang="ru-RU" dirty="0" err="1" smtClean="0"/>
              <a:t>надмірним</a:t>
            </a:r>
            <a:r>
              <a:rPr lang="ru-RU" dirty="0" smtClean="0"/>
              <a:t>, </a:t>
            </a:r>
            <a:r>
              <a:rPr lang="ru-RU" dirty="0" err="1" smtClean="0"/>
              <a:t>дріт</a:t>
            </a:r>
            <a:r>
              <a:rPr lang="ru-RU" dirty="0" smtClean="0"/>
              <a:t> (</a:t>
            </a:r>
            <a:r>
              <a:rPr lang="ru-RU" dirty="0" err="1" smtClean="0"/>
              <a:t>або</a:t>
            </a:r>
            <a:r>
              <a:rPr lang="ru-RU" dirty="0" smtClean="0"/>
              <a:t> пластина) </a:t>
            </a:r>
            <a:r>
              <a:rPr lang="ru-RU" dirty="0" err="1" smtClean="0"/>
              <a:t>запобіжника</a:t>
            </a:r>
            <a:r>
              <a:rPr lang="ru-RU" dirty="0" smtClean="0"/>
              <a:t> </a:t>
            </a:r>
            <a:r>
              <a:rPr lang="ru-RU" dirty="0" err="1" smtClean="0"/>
              <a:t>розплавляється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розриває</a:t>
            </a:r>
            <a:r>
              <a:rPr lang="ru-RU" dirty="0" smtClean="0"/>
              <a:t> </a:t>
            </a:r>
            <a:r>
              <a:rPr lang="ru-RU" dirty="0" err="1" smtClean="0"/>
              <a:t>електричне</a:t>
            </a:r>
            <a:r>
              <a:rPr lang="ru-RU" dirty="0" smtClean="0"/>
              <a:t> коло.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2857497"/>
            <a:ext cx="35719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/>
              <a:t>Переваги</a:t>
            </a:r>
            <a:r>
              <a:rPr lang="ru-RU" sz="2000" b="1" dirty="0" smtClean="0"/>
              <a:t>: </a:t>
            </a:r>
          </a:p>
          <a:p>
            <a:pPr algn="just"/>
            <a:endParaRPr lang="ru-RU" dirty="0" smtClean="0"/>
          </a:p>
          <a:p>
            <a:pPr algn="just">
              <a:buFont typeface="Arial" pitchFamily="34" charset="0"/>
              <a:buChar char="•"/>
            </a:pPr>
            <a:r>
              <a:rPr lang="uk-UA" dirty="0" smtClean="0"/>
              <a:t> прості в конструкції.</a:t>
            </a:r>
          </a:p>
          <a:p>
            <a:pPr algn="just">
              <a:buFont typeface="Arial" pitchFamily="34" charset="0"/>
              <a:buChar char="•"/>
            </a:pPr>
            <a:r>
              <a:rPr lang="uk-UA" dirty="0" smtClean="0"/>
              <a:t> недорогі.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401080" cy="720744"/>
          </a:xfrm>
        </p:spPr>
        <p:txBody>
          <a:bodyPr>
            <a:normAutofit/>
          </a:bodyPr>
          <a:lstStyle/>
          <a:p>
            <a:r>
              <a:rPr lang="uk-UA" sz="4000" dirty="0" smtClean="0"/>
              <a:t>      Автоматичний запобіжник</a:t>
            </a:r>
            <a:endParaRPr lang="uk-UA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1538" y="4286256"/>
            <a:ext cx="7358114" cy="198278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000" b="1" dirty="0" err="1" smtClean="0"/>
              <a:t>Автомати́чний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вимика́ч</a:t>
            </a:r>
            <a:r>
              <a:rPr lang="ru-RU" sz="2000" dirty="0" smtClean="0"/>
              <a:t> —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запобіжник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спроможний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вмикати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проводити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вимикати</a:t>
            </a:r>
            <a:r>
              <a:rPr lang="ru-RU" sz="2000" dirty="0" smtClean="0"/>
              <a:t> струм, коли </a:t>
            </a:r>
            <a:r>
              <a:rPr lang="ru-RU" sz="2000" dirty="0" err="1" smtClean="0"/>
              <a:t>електричний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ланцюг</a:t>
            </a:r>
            <a:r>
              <a:rPr lang="ru-RU" sz="2000" dirty="0" smtClean="0"/>
              <a:t> у нормальному </a:t>
            </a:r>
            <a:r>
              <a:rPr lang="ru-RU" sz="2000" dirty="0" err="1" smtClean="0"/>
              <a:t>стані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вмикати</a:t>
            </a:r>
            <a:r>
              <a:rPr lang="ru-RU" sz="2000" dirty="0" smtClean="0"/>
              <a:t>, </a:t>
            </a:r>
            <a:r>
              <a:rPr lang="ru-RU" sz="2000" dirty="0" err="1" smtClean="0"/>
              <a:t>проводити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протягом</a:t>
            </a:r>
            <a:r>
              <a:rPr lang="ru-RU" sz="2000" dirty="0" smtClean="0"/>
              <a:t> </a:t>
            </a:r>
            <a:r>
              <a:rPr lang="ru-RU" sz="2000" dirty="0" err="1" smtClean="0"/>
              <a:t>певного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встановленого</a:t>
            </a:r>
            <a:r>
              <a:rPr lang="ru-RU" sz="2000" dirty="0" smtClean="0"/>
              <a:t> часу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вимикати</a:t>
            </a:r>
            <a:r>
              <a:rPr lang="ru-RU" sz="2000" dirty="0" smtClean="0"/>
              <a:t> струм при </a:t>
            </a:r>
            <a:r>
              <a:rPr lang="ru-RU" sz="2000" dirty="0" err="1" smtClean="0"/>
              <a:t>певному</a:t>
            </a:r>
            <a:r>
              <a:rPr lang="ru-RU" sz="2000" dirty="0" smtClean="0"/>
              <a:t> аномальному </a:t>
            </a:r>
            <a:r>
              <a:rPr lang="ru-RU" sz="2000" dirty="0" err="1" smtClean="0"/>
              <a:t>стані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електричного</a:t>
            </a:r>
            <a:r>
              <a:rPr lang="ru-RU" sz="2000" dirty="0" smtClean="0"/>
              <a:t> кола. </a:t>
            </a:r>
            <a:r>
              <a:rPr lang="ru-RU" sz="2000" dirty="0" err="1" smtClean="0"/>
              <a:t>Автоматичний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вимикач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призначений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нечастих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вмикань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захисту</a:t>
            </a:r>
            <a:r>
              <a:rPr lang="ru-RU" sz="2000" dirty="0" smtClean="0"/>
              <a:t> </a:t>
            </a:r>
            <a:r>
              <a:rPr lang="ru-RU" sz="2000" dirty="0" err="1" smtClean="0"/>
              <a:t>кабелів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кінцевих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споживачів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перевантаження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короткого </a:t>
            </a:r>
            <a:r>
              <a:rPr lang="ru-RU" sz="2000" dirty="0" err="1" smtClean="0"/>
              <a:t>замикання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час </a:t>
            </a:r>
            <a:r>
              <a:rPr lang="ru-RU" sz="2000" dirty="0" err="1" smtClean="0"/>
              <a:t>розчеплення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контактів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виникнути</a:t>
            </a:r>
            <a:r>
              <a:rPr lang="ru-RU" sz="2000" dirty="0" smtClean="0"/>
              <a:t> </a:t>
            </a:r>
            <a:r>
              <a:rPr lang="ru-RU" sz="2000" dirty="0" err="1" smtClean="0"/>
              <a:t>електрична</a:t>
            </a:r>
            <a:r>
              <a:rPr lang="ru-RU" sz="2000" dirty="0" smtClean="0"/>
              <a:t> дуга, тому </a:t>
            </a:r>
            <a:r>
              <a:rPr lang="ru-RU" sz="2000" dirty="0" err="1" smtClean="0"/>
              <a:t>контакти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особливу</a:t>
            </a:r>
            <a:r>
              <a:rPr lang="ru-RU" sz="2000" dirty="0" smtClean="0"/>
              <a:t> форму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знаходяться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дугогасильній</a:t>
            </a:r>
            <a:r>
              <a:rPr lang="ru-RU" sz="2000" dirty="0" smtClean="0"/>
              <a:t> камер</a:t>
            </a:r>
            <a:endParaRPr lang="uk-UA" sz="2000" dirty="0" smtClean="0"/>
          </a:p>
          <a:p>
            <a:endParaRPr lang="uk-UA" sz="2000" dirty="0"/>
          </a:p>
        </p:txBody>
      </p:sp>
      <p:pic>
        <p:nvPicPr>
          <p:cNvPr id="5" name="Содержимое 4" descr="560px-Circuit_breaker_2_pole_on_DIN_ra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714356"/>
            <a:ext cx="4929222" cy="3482975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1285860"/>
          </a:xfrm>
        </p:spPr>
        <p:txBody>
          <a:bodyPr>
            <a:normAutofit fontScale="90000"/>
          </a:bodyPr>
          <a:lstStyle/>
          <a:p>
            <a:r>
              <a:rPr lang="uk-UA" sz="4000" dirty="0" smtClean="0"/>
              <a:t>          Будова автоматичного</a:t>
            </a:r>
            <a:br>
              <a:rPr lang="uk-UA" sz="4000" dirty="0" smtClean="0"/>
            </a:br>
            <a:r>
              <a:rPr lang="uk-UA" sz="4000" dirty="0" smtClean="0"/>
              <a:t>                   запобіжника</a:t>
            </a:r>
            <a:endParaRPr lang="uk-UA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4714884"/>
            <a:ext cx="9144000" cy="21431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2000" dirty="0" smtClean="0"/>
              <a:t>Автоматичний </a:t>
            </a:r>
            <a:r>
              <a:rPr lang="uk-UA" sz="2000" dirty="0" err="1" smtClean="0"/>
              <a:t>вимикач-</a:t>
            </a:r>
            <a:r>
              <a:rPr lang="uk-UA" sz="2000" dirty="0" smtClean="0"/>
              <a:t> конструктивно виконаний у діелектричному корпусі. Включення-відключення проводиться важелем проводи приєднуються до гвинтових клем </a:t>
            </a:r>
            <a:r>
              <a:rPr lang="uk-UA" sz="2000" dirty="0" err="1" smtClean="0"/>
              <a:t>.Провідність</a:t>
            </a:r>
            <a:r>
              <a:rPr lang="uk-UA" sz="2000" dirty="0" smtClean="0"/>
              <a:t> ланцюга здійснюють рухомий  і нерухомий контакти. Рухомий контакт </a:t>
            </a:r>
            <a:r>
              <a:rPr lang="uk-UA" sz="2000" dirty="0" err="1" smtClean="0"/>
              <a:t>підпружинений</a:t>
            </a:r>
            <a:r>
              <a:rPr lang="uk-UA" sz="2000" dirty="0" smtClean="0"/>
              <a:t>, пружина забезпечує зусилля для швидкого розчеплення контактів. Механізм розчеплення приводиться в дію одним з двох </a:t>
            </a:r>
            <a:r>
              <a:rPr lang="uk-UA" sz="2000" dirty="0" err="1" smtClean="0"/>
              <a:t>розчеплювачів</a:t>
            </a:r>
            <a:r>
              <a:rPr lang="uk-UA" sz="2000" dirty="0" smtClean="0"/>
              <a:t>: тепловим або магнітним.</a:t>
            </a:r>
            <a:r>
              <a:rPr lang="uk-UA" sz="2000" b="1" dirty="0" smtClean="0"/>
              <a:t> Тепловий роз'єднувач</a:t>
            </a:r>
            <a:r>
              <a:rPr lang="uk-UA" sz="2000" dirty="0" smtClean="0"/>
              <a:t> являє собою біметалеву пластину , що нагрівається </a:t>
            </a:r>
            <a:r>
              <a:rPr lang="uk-UA" sz="2000" dirty="0" err="1" smtClean="0"/>
              <a:t>протікаючим</a:t>
            </a:r>
            <a:r>
              <a:rPr lang="uk-UA" sz="2000" dirty="0" smtClean="0"/>
              <a:t> струмом. При протіканні струму вище допустимого значення біметалічна пластина вигинається і приводить в дію механізм розчеплення.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Магнітний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миттєвий</a:t>
            </a:r>
            <a:r>
              <a:rPr lang="ru-RU" sz="2000" b="1" dirty="0" smtClean="0"/>
              <a:t>) </a:t>
            </a:r>
            <a:r>
              <a:rPr lang="ru-RU" sz="2000" b="1" dirty="0" err="1" smtClean="0"/>
              <a:t>роз'єднувач</a:t>
            </a:r>
            <a:r>
              <a:rPr lang="ru-RU" sz="2000" dirty="0" smtClean="0"/>
              <a:t> </a:t>
            </a:r>
            <a:r>
              <a:rPr lang="ru-RU" sz="2000" dirty="0" err="1" smtClean="0"/>
              <a:t>представляє</a:t>
            </a:r>
            <a:r>
              <a:rPr lang="ru-RU" sz="2000" dirty="0" smtClean="0"/>
              <a:t> собою </a:t>
            </a:r>
            <a:r>
              <a:rPr lang="ru-RU" sz="2000" dirty="0" err="1" smtClean="0"/>
              <a:t>соленоїд</a:t>
            </a:r>
            <a:r>
              <a:rPr lang="ru-RU" sz="2000" dirty="0" smtClean="0"/>
              <a:t>  </a:t>
            </a:r>
            <a:r>
              <a:rPr lang="ru-RU" sz="2000" dirty="0" err="1" smtClean="0"/>
              <a:t>рухомий</a:t>
            </a:r>
            <a:r>
              <a:rPr lang="ru-RU" sz="2000" dirty="0" smtClean="0"/>
              <a:t> сердечник </a:t>
            </a:r>
            <a:r>
              <a:rPr lang="ru-RU" sz="2000" dirty="0" err="1" smtClean="0"/>
              <a:t>якого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приводити</a:t>
            </a:r>
            <a:r>
              <a:rPr lang="ru-RU" sz="2000" dirty="0" smtClean="0"/>
              <a:t> в </a:t>
            </a:r>
            <a:r>
              <a:rPr lang="ru-RU" sz="2000" dirty="0" err="1" smtClean="0"/>
              <a:t>дію</a:t>
            </a:r>
            <a:r>
              <a:rPr lang="ru-RU" sz="2000" dirty="0" smtClean="0"/>
              <a:t> </a:t>
            </a:r>
            <a:r>
              <a:rPr lang="ru-RU" sz="2000" dirty="0" err="1" smtClean="0"/>
              <a:t>механізм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розчеплення</a:t>
            </a:r>
            <a:r>
              <a:rPr lang="ru-RU" sz="2000" dirty="0" smtClean="0"/>
              <a:t>.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час </a:t>
            </a:r>
            <a:r>
              <a:rPr lang="ru-RU" sz="1800" dirty="0" err="1" smtClean="0"/>
              <a:t>розчеплення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контактів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може</a:t>
            </a:r>
            <a:r>
              <a:rPr lang="ru-RU" sz="1800" dirty="0" smtClean="0"/>
              <a:t> </a:t>
            </a:r>
            <a:r>
              <a:rPr lang="ru-RU" sz="1800" dirty="0" err="1" smtClean="0"/>
              <a:t>виникнути</a:t>
            </a:r>
            <a:r>
              <a:rPr lang="ru-RU" sz="1800" dirty="0" smtClean="0"/>
              <a:t> </a:t>
            </a:r>
            <a:r>
              <a:rPr lang="ru-RU" sz="1800" dirty="0" err="1" smtClean="0"/>
              <a:t>електрична</a:t>
            </a:r>
            <a:r>
              <a:rPr lang="ru-RU" sz="1800" dirty="0" smtClean="0"/>
              <a:t> дуга, тому </a:t>
            </a:r>
            <a:r>
              <a:rPr lang="ru-RU" sz="1800" dirty="0" err="1" smtClean="0"/>
              <a:t>контакти</a:t>
            </a:r>
            <a:r>
              <a:rPr lang="ru-RU" sz="1800" dirty="0" smtClean="0"/>
              <a:t> </a:t>
            </a:r>
            <a:r>
              <a:rPr lang="ru-RU" sz="1800" dirty="0" err="1" smtClean="0"/>
              <a:t>мають</a:t>
            </a:r>
            <a:r>
              <a:rPr lang="ru-RU" sz="1800" dirty="0" smtClean="0"/>
              <a:t> </a:t>
            </a:r>
            <a:r>
              <a:rPr lang="ru-RU" sz="1800" dirty="0" err="1" smtClean="0"/>
              <a:t>особливу</a:t>
            </a:r>
            <a:r>
              <a:rPr lang="ru-RU" sz="1800" dirty="0" smtClean="0"/>
              <a:t> форму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знаходяться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дугогасильній</a:t>
            </a:r>
            <a:r>
              <a:rPr lang="ru-RU" sz="1800" dirty="0" smtClean="0"/>
              <a:t> </a:t>
            </a:r>
            <a:r>
              <a:rPr lang="ru-RU" sz="1800" dirty="0" err="1" smtClean="0"/>
              <a:t>камері</a:t>
            </a:r>
            <a:r>
              <a:rPr lang="ru-RU" sz="1800" dirty="0" smtClean="0"/>
              <a:t>.</a:t>
            </a:r>
            <a:endParaRPr lang="uk-UA" sz="2000" dirty="0"/>
          </a:p>
        </p:txBody>
      </p:sp>
      <p:pic>
        <p:nvPicPr>
          <p:cNvPr id="5" name="Содержимое 4" descr="Circuit_breaker_structure_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85860"/>
            <a:ext cx="7072362" cy="3286148"/>
          </a:xfrm>
        </p:spPr>
      </p:pic>
      <p:cxnSp>
        <p:nvCxnSpPr>
          <p:cNvPr id="9" name="Прямая со стрелкой 8"/>
          <p:cNvCxnSpPr/>
          <p:nvPr/>
        </p:nvCxnSpPr>
        <p:spPr>
          <a:xfrm rot="10800000" flipV="1">
            <a:off x="4857752" y="1000108"/>
            <a:ext cx="2071702" cy="6429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 flipV="1">
            <a:off x="6858016" y="1571612"/>
            <a:ext cx="1500198" cy="128588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0800000" flipV="1">
            <a:off x="5929322" y="2786058"/>
            <a:ext cx="2643206" cy="28575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>
            <a:off x="6215074" y="3643314"/>
            <a:ext cx="2214578" cy="142876"/>
          </a:xfrm>
          <a:prstGeom prst="straightConnector1">
            <a:avLst/>
          </a:prstGeom>
          <a:ln w="28575">
            <a:solidFill>
              <a:srgbClr val="FD9DF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1571604" y="1071546"/>
            <a:ext cx="1857388" cy="18573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785918" y="3071810"/>
            <a:ext cx="2357454" cy="1214446"/>
          </a:xfrm>
          <a:prstGeom prst="straightConnector1">
            <a:avLst/>
          </a:prstGeom>
          <a:ln w="28575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643834" y="671514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2643174" y="1142984"/>
            <a:ext cx="1214446" cy="1214446"/>
          </a:xfrm>
          <a:prstGeom prst="straightConnector1">
            <a:avLst/>
          </a:prstGeom>
          <a:ln w="28575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4786314" y="3714752"/>
            <a:ext cx="928694" cy="928694"/>
          </a:xfrm>
          <a:prstGeom prst="straightConnector1">
            <a:avLst/>
          </a:prstGeom>
          <a:ln w="28575">
            <a:solidFill>
              <a:srgbClr val="99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Нижний колонтитул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16205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   Використання електроприладів</a:t>
            </a:r>
            <a:endParaRPr lang="uk-UA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500570"/>
            <a:ext cx="7400948" cy="1714512"/>
          </a:xfrm>
        </p:spPr>
        <p:txBody>
          <a:bodyPr>
            <a:normAutofit/>
          </a:bodyPr>
          <a:lstStyle/>
          <a:p>
            <a:r>
              <a:rPr lang="uk-UA" sz="2000" dirty="0" smtClean="0"/>
              <a:t>1 Не можна користуватись електроприладами з мокрими руками.</a:t>
            </a:r>
          </a:p>
          <a:p>
            <a:r>
              <a:rPr lang="uk-UA" sz="2000" dirty="0" smtClean="0"/>
              <a:t>2 Ніколи не можна використовувати прилади з пошкодженою ізоляцією.</a:t>
            </a:r>
          </a:p>
          <a:p>
            <a:r>
              <a:rPr lang="uk-UA" sz="2000" dirty="0" smtClean="0"/>
              <a:t>3 Не можна підвішувати речі на кабелі</a:t>
            </a:r>
            <a:endParaRPr lang="uk-UA" sz="2000" dirty="0"/>
          </a:p>
        </p:txBody>
      </p:sp>
      <p:pic>
        <p:nvPicPr>
          <p:cNvPr id="5" name="Содержимое 4" descr="wnu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71612"/>
            <a:ext cx="6500858" cy="2714644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929066"/>
            <a:ext cx="7043758" cy="2357454"/>
          </a:xfrm>
        </p:spPr>
        <p:txBody>
          <a:bodyPr>
            <a:normAutofit/>
          </a:bodyPr>
          <a:lstStyle/>
          <a:p>
            <a:r>
              <a:rPr lang="uk-UA" sz="2000" dirty="0" smtClean="0"/>
              <a:t>4 Вимикати всі електроприлади, коли йдеш з дому</a:t>
            </a:r>
          </a:p>
          <a:p>
            <a:r>
              <a:rPr lang="uk-UA" sz="2000" dirty="0" smtClean="0"/>
              <a:t>5 Не можна вимикати прилади, тягнучи їх за шнур, лише за вилку.</a:t>
            </a:r>
          </a:p>
          <a:p>
            <a:r>
              <a:rPr lang="uk-UA" sz="2000" dirty="0" smtClean="0"/>
              <a:t>6 Не засовувати в розетку металеві чи будь-які інші предмети, які проводять електричний струм. Лише </a:t>
            </a:r>
            <a:r>
              <a:rPr lang="uk-UA" sz="2000" dirty="0" err="1" smtClean="0"/>
              <a:t>діелектрики-</a:t>
            </a:r>
            <a:r>
              <a:rPr lang="uk-UA" sz="2000" dirty="0" smtClean="0"/>
              <a:t> але я б все одно не радив)</a:t>
            </a:r>
            <a:endParaRPr lang="uk-UA" sz="2000" dirty="0"/>
          </a:p>
        </p:txBody>
      </p:sp>
      <p:pic>
        <p:nvPicPr>
          <p:cNvPr id="5" name="Содержимое 4" descr="rosetka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214290"/>
            <a:ext cx="4627030" cy="3500462"/>
          </a:xfrm>
        </p:spPr>
      </p:pic>
      <p:cxnSp>
        <p:nvCxnSpPr>
          <p:cNvPr id="7" name="Прямая со стрелкой 6"/>
          <p:cNvCxnSpPr/>
          <p:nvPr/>
        </p:nvCxnSpPr>
        <p:spPr>
          <a:xfrm>
            <a:off x="571472" y="357166"/>
            <a:ext cx="2214578" cy="64294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 smtClean="0"/>
              <a:t>   ПМД при ураженні електричним  струмом</a:t>
            </a:r>
            <a:endParaRPr lang="uk-UA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214950"/>
            <a:ext cx="8429684" cy="1643050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AutoNum type="arabicPeriod"/>
            </a:pPr>
            <a:r>
              <a:rPr lang="uk-UA" sz="2000" dirty="0" smtClean="0"/>
              <a:t>відтягнути </a:t>
            </a:r>
            <a:r>
              <a:rPr lang="uk-UA" sz="2000" dirty="0" err="1" smtClean="0"/>
              <a:t>людин</a:t>
            </a:r>
            <a:r>
              <a:rPr lang="ru-RU" sz="2000" dirty="0" smtClean="0"/>
              <a:t>у</a:t>
            </a:r>
            <a:r>
              <a:rPr lang="uk-UA" sz="2000" dirty="0" smtClean="0"/>
              <a:t> від джерела струму. </a:t>
            </a:r>
          </a:p>
          <a:p>
            <a:pPr marL="457200" indent="-457200" algn="just">
              <a:buAutoNum type="arabicPeriod"/>
            </a:pPr>
            <a:r>
              <a:rPr lang="uk-UA" sz="2000" dirty="0" smtClean="0"/>
              <a:t>одразу викликати швидку ДОПОМОГУ. </a:t>
            </a:r>
          </a:p>
          <a:p>
            <a:pPr marL="457200" indent="-457200" algn="just">
              <a:buAutoNum type="arabicPeriod"/>
            </a:pPr>
            <a:r>
              <a:rPr lang="uk-UA" sz="2000" dirty="0" smtClean="0"/>
              <a:t>Звільнити грудну клітину потерпілого від одягу. </a:t>
            </a:r>
          </a:p>
          <a:p>
            <a:pPr marL="457200" indent="-457200" algn="just">
              <a:buAutoNum type="arabicPeriod"/>
            </a:pPr>
            <a:r>
              <a:rPr lang="uk-UA" sz="2000" dirty="0" smtClean="0"/>
              <a:t>Якщо зупинилось дихання потрібно провести непрямий масаж серця та зробити штучне дихання (рот-рот або рот-ніс). </a:t>
            </a:r>
          </a:p>
          <a:p>
            <a:pPr marL="457200" indent="-457200" algn="just">
              <a:buAutoNum type="arabicPeriod"/>
            </a:pPr>
            <a:r>
              <a:rPr lang="uk-UA" sz="2000" dirty="0" smtClean="0"/>
              <a:t>Якщо є ввести адреналін або будь-які інші </a:t>
            </a:r>
            <a:r>
              <a:rPr lang="uk-UA" sz="2000" dirty="0" err="1" smtClean="0"/>
              <a:t>стимулючі</a:t>
            </a:r>
            <a:r>
              <a:rPr lang="uk-UA" sz="2000" dirty="0" smtClean="0"/>
              <a:t> препарати.</a:t>
            </a:r>
            <a:endParaRPr lang="uk-UA" sz="2000" dirty="0"/>
          </a:p>
        </p:txBody>
      </p:sp>
      <p:pic>
        <p:nvPicPr>
          <p:cNvPr id="9" name="Содержимое 8" descr="1243649862711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1428751"/>
            <a:ext cx="3520845" cy="3500448"/>
          </a:xfrm>
        </p:spPr>
      </p:pic>
      <p:pic>
        <p:nvPicPr>
          <p:cNvPr id="10" name="Содержимое 9" descr="file1_html_m58b517b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428736"/>
            <a:ext cx="4214842" cy="3500462"/>
          </a:xfrm>
        </p:spPr>
      </p:pic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0"/>
            <a:ext cx="7086600" cy="1571612"/>
          </a:xfrm>
        </p:spPr>
        <p:txBody>
          <a:bodyPr/>
          <a:lstStyle/>
          <a:p>
            <a:r>
              <a:rPr lang="uk-UA" dirty="0" smtClean="0"/>
              <a:t>Позитивний вплив струму на людину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071678"/>
            <a:ext cx="7758138" cy="194582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uk-UA" sz="3200" dirty="0" smtClean="0"/>
              <a:t>Електрошок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Дефібриляція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Гальванізація</a:t>
            </a:r>
            <a:endParaRPr lang="uk-UA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0"/>
            <a:ext cx="7901014" cy="798496"/>
          </a:xfrm>
        </p:spPr>
        <p:txBody>
          <a:bodyPr>
            <a:normAutofit/>
          </a:bodyPr>
          <a:lstStyle/>
          <a:p>
            <a:pPr algn="just"/>
            <a:r>
              <a:rPr lang="uk-UA" sz="4000" dirty="0" smtClean="0"/>
              <a:t>  Електрошок</a:t>
            </a:r>
            <a:endParaRPr lang="uk-UA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3" y="4214818"/>
            <a:ext cx="8572528" cy="2197097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Електрошок (</a:t>
            </a:r>
            <a:r>
              <a:rPr lang="uk-UA" sz="2000" dirty="0" err="1" smtClean="0"/>
              <a:t>електросудомна</a:t>
            </a:r>
            <a:r>
              <a:rPr lang="uk-UA" sz="2000" dirty="0" smtClean="0"/>
              <a:t> терапія)- процес лікування в якому через мозок пропускають електричний струм через мозок людини, для лікування психологічних захворювань. Наприклад: депресія, шизофренія (рання стадія) і маніакальний стан. Досі існує багато суперечок чи можна його використовувати, оскільки побічними ефектами від нього може бути амнезія короткочасна чи на досить довгий період та підвищення артеріального тиску.</a:t>
            </a:r>
            <a:endParaRPr lang="uk-UA" sz="2000" dirty="0"/>
          </a:p>
        </p:txBody>
      </p:sp>
      <p:pic>
        <p:nvPicPr>
          <p:cNvPr id="6" name="Содержимое 5" descr="dc47b0012ac106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857232"/>
            <a:ext cx="5786478" cy="3143272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58138" cy="928670"/>
          </a:xfrm>
        </p:spPr>
        <p:txBody>
          <a:bodyPr>
            <a:normAutofit/>
          </a:bodyPr>
          <a:lstStyle/>
          <a:p>
            <a:r>
              <a:rPr lang="uk-UA" sz="4000" dirty="0" smtClean="0"/>
              <a:t>                 Дефібриляція</a:t>
            </a:r>
            <a:endParaRPr lang="uk-UA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143380"/>
            <a:ext cx="8472518" cy="1982783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Дефібриляція шлуночків серця – здійснюється спеціальним апаратом дефібрилятором, для того щоб привести серце знову в дію якщо воно зупинилось. При першій спробі напруга повинна бути 4000 В , при наступних спробах  повинна поступово збільшуватись до 7000 В. Якщо ж при 7000 В серце не вдалося оживити, тоді настає біологічна смерть.</a:t>
            </a:r>
            <a:endParaRPr lang="uk-UA" sz="2000" dirty="0"/>
          </a:p>
        </p:txBody>
      </p:sp>
      <p:pic>
        <p:nvPicPr>
          <p:cNvPr id="6" name="Содержимое 5" descr="sho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3786214" cy="2928958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  <p:pic>
        <p:nvPicPr>
          <p:cNvPr id="1026" name="Picture 2" descr="F:\Фізика\21779003_html_13682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071546"/>
            <a:ext cx="428628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5286412" cy="447718"/>
          </a:xfrm>
        </p:spPr>
        <p:txBody>
          <a:bodyPr/>
          <a:lstStyle/>
          <a:p>
            <a:r>
              <a:rPr lang="uk-UA" dirty="0" smtClean="0"/>
              <a:t>Вплив електричного струму на людину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5572140"/>
            <a:ext cx="7000924" cy="928694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Як ми вже знаємо, небезпечною силою струму для людини є 0.1А</a:t>
            </a:r>
          </a:p>
          <a:p>
            <a:r>
              <a:rPr lang="uk-UA" sz="1800" dirty="0" smtClean="0"/>
              <a:t>А напруга – до </a:t>
            </a:r>
            <a:r>
              <a:rPr lang="uk-UA" sz="1800" dirty="0" smtClean="0"/>
              <a:t>25</a:t>
            </a:r>
            <a:r>
              <a:rPr lang="uk-UA" sz="1800" dirty="0" smtClean="0"/>
              <a:t> </a:t>
            </a:r>
            <a:r>
              <a:rPr lang="uk-UA" sz="1800" dirty="0" smtClean="0"/>
              <a:t>В</a:t>
            </a:r>
            <a:endParaRPr lang="uk-UA" sz="1800" dirty="0"/>
          </a:p>
        </p:txBody>
      </p:sp>
      <p:pic>
        <p:nvPicPr>
          <p:cNvPr id="5" name="Содержимое 4" descr="elektrotravma_887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709613"/>
            <a:ext cx="8715435" cy="4791089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829576" cy="857232"/>
          </a:xfrm>
        </p:spPr>
        <p:txBody>
          <a:bodyPr>
            <a:normAutofit/>
          </a:bodyPr>
          <a:lstStyle/>
          <a:p>
            <a:r>
              <a:rPr lang="uk-UA" sz="4000" smtClean="0"/>
              <a:t>                  Гальванізація</a:t>
            </a:r>
            <a:endParaRPr lang="uk-UA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4214818"/>
            <a:ext cx="8429684" cy="1911345"/>
          </a:xfrm>
        </p:spPr>
        <p:txBody>
          <a:bodyPr>
            <a:normAutofit lnSpcReduction="10000"/>
          </a:bodyPr>
          <a:lstStyle/>
          <a:p>
            <a:r>
              <a:rPr lang="uk-UA" sz="2000" dirty="0" smtClean="0"/>
              <a:t>Гальванізація (медична) – застосування струму (до 50 мА та до 60 мВ) на шкіру людини для повернення їй тонусу та пружності. Також завдяки </a:t>
            </a:r>
            <a:r>
              <a:rPr lang="uk-UA" sz="2000" dirty="0" err="1" smtClean="0"/>
              <a:t>гадьванізації</a:t>
            </a:r>
            <a:r>
              <a:rPr lang="uk-UA" sz="2000" dirty="0" smtClean="0"/>
              <a:t> покращується </a:t>
            </a:r>
            <a:r>
              <a:rPr lang="uk-UA" sz="2000" dirty="0" err="1" smtClean="0"/>
              <a:t>крово-</a:t>
            </a:r>
            <a:r>
              <a:rPr lang="uk-UA" sz="2000" dirty="0" smtClean="0"/>
              <a:t> та </a:t>
            </a:r>
            <a:r>
              <a:rPr lang="uk-UA" sz="2000" dirty="0" err="1" smtClean="0"/>
              <a:t>лімфообіг</a:t>
            </a:r>
            <a:r>
              <a:rPr lang="uk-UA" sz="2000" dirty="0" smtClean="0"/>
              <a:t>, стимулюються процеси обміну речовин в шкірі, пришвидшується регенерація  тканин і клітин в організмі.</a:t>
            </a:r>
          </a:p>
          <a:p>
            <a:r>
              <a:rPr lang="uk-UA" sz="2000" dirty="0" smtClean="0"/>
              <a:t>Не плутати з покриттям металів за допомогою електролізу.</a:t>
            </a:r>
            <a:endParaRPr lang="uk-UA" sz="2000" dirty="0"/>
          </a:p>
        </p:txBody>
      </p:sp>
      <p:pic>
        <p:nvPicPr>
          <p:cNvPr id="6" name="Содержимое 5" descr="chto-predstavlyaet-soboy-galvanizatsiy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8429684" cy="3286148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0-020-Djakuju-za-uvag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084248"/>
          </a:xfrm>
        </p:spPr>
        <p:txBody>
          <a:bodyPr/>
          <a:lstStyle/>
          <a:p>
            <a:r>
              <a:rPr lang="uk-UA" dirty="0" smtClean="0"/>
              <a:t>Ланцюги проходження струму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535112"/>
            <a:ext cx="4354544" cy="750887"/>
          </a:xfrm>
        </p:spPr>
        <p:txBody>
          <a:bodyPr/>
          <a:lstStyle/>
          <a:p>
            <a:r>
              <a:rPr lang="uk-UA" dirty="0" smtClean="0"/>
              <a:t>       Основні Ланцюги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/>
              <a:t>   специфічні ланцюги</a:t>
            </a:r>
            <a:endParaRPr lang="uk-UA" dirty="0"/>
          </a:p>
        </p:txBody>
      </p:sp>
      <p:pic>
        <p:nvPicPr>
          <p:cNvPr id="7" name="Содержимое 6" descr="image0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2214554"/>
            <a:ext cx="4214842" cy="4000527"/>
          </a:xfrm>
        </p:spPr>
      </p:pic>
      <p:pic>
        <p:nvPicPr>
          <p:cNvPr id="8" name="Содержимое 7" descr="electro2_clip_image0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2214555"/>
            <a:ext cx="4071966" cy="4000528"/>
          </a:xfr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29600" cy="828692"/>
          </a:xfrm>
        </p:spPr>
        <p:txBody>
          <a:bodyPr/>
          <a:lstStyle/>
          <a:p>
            <a:r>
              <a:rPr lang="uk-UA" dirty="0" smtClean="0"/>
              <a:t>Електротравми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071546"/>
            <a:ext cx="7358114" cy="4643470"/>
          </a:xfrm>
        </p:spPr>
        <p:txBody>
          <a:bodyPr/>
          <a:lstStyle/>
          <a:p>
            <a:r>
              <a:rPr lang="uk-UA" dirty="0" smtClean="0"/>
              <a:t>Травми які зумовлюються впливом електричного струму – називають електротравмами</a:t>
            </a:r>
          </a:p>
          <a:p>
            <a:r>
              <a:rPr lang="uk-UA" dirty="0" smtClean="0"/>
              <a:t>Їх існує 4 види, а саме: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FFFF00"/>
                </a:solidFill>
              </a:rPr>
              <a:t> Електричні опіки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FFFF00"/>
                </a:solidFill>
              </a:rPr>
              <a:t> Електричні знаки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FFFF00"/>
                </a:solidFill>
              </a:rPr>
              <a:t> Металізація шкіри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rgbClr val="FFFF00"/>
                </a:solidFill>
              </a:rPr>
              <a:t> </a:t>
            </a:r>
            <a:r>
              <a:rPr lang="uk-UA" dirty="0" err="1" smtClean="0">
                <a:solidFill>
                  <a:srgbClr val="FFFF00"/>
                </a:solidFill>
              </a:rPr>
              <a:t>Електроофтальмія</a:t>
            </a:r>
            <a:endParaRPr lang="uk-UA" dirty="0" smtClean="0">
              <a:solidFill>
                <a:srgbClr val="FFFF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043890" cy="720744"/>
          </a:xfrm>
        </p:spPr>
        <p:txBody>
          <a:bodyPr>
            <a:normAutofit/>
          </a:bodyPr>
          <a:lstStyle/>
          <a:p>
            <a:r>
              <a:rPr lang="uk-UA" sz="4000" dirty="0" smtClean="0"/>
              <a:t>              Електричні опіки</a:t>
            </a:r>
            <a:endParaRPr lang="uk-UA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5929306"/>
            <a:ext cx="7400948" cy="928694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Це опіки, які виникають внаслідок ураженням тканин електричним струмом, а точніше його тепловою дією.</a:t>
            </a:r>
            <a:endParaRPr lang="uk-UA" sz="1800" dirty="0"/>
          </a:p>
        </p:txBody>
      </p:sp>
      <p:pic>
        <p:nvPicPr>
          <p:cNvPr id="5" name="Содержимое 4" descr="220px-Burn_Degree_Diagram_Uk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714356"/>
            <a:ext cx="7786742" cy="5143536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615262" cy="720744"/>
          </a:xfrm>
        </p:spPr>
        <p:txBody>
          <a:bodyPr>
            <a:normAutofit/>
          </a:bodyPr>
          <a:lstStyle/>
          <a:p>
            <a:r>
              <a:rPr lang="uk-UA" sz="4000" dirty="0" smtClean="0"/>
              <a:t>          Електричні знаки</a:t>
            </a:r>
            <a:endParaRPr lang="uk-UA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4786322"/>
            <a:ext cx="7572428" cy="1928826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Електричний знак — це чітко окреслена пляма діаметром 1—5 мм сірого або блідо-жовтого кольору, що з'являється на поверхні шкіри людини, яка зазнала дії струму. В більшості випадків електричні знаки безболісні, з часом верхній шар шкіри сходить, а уражене місце набуває початкового кольору, відновлює пластичність та чутливість.</a:t>
            </a:r>
            <a:endParaRPr lang="uk-UA" sz="1800" dirty="0"/>
          </a:p>
        </p:txBody>
      </p:sp>
      <p:pic>
        <p:nvPicPr>
          <p:cNvPr id="5" name="Содержимое 4" descr="02627481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785794"/>
            <a:ext cx="6786610" cy="3857651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714356"/>
          </a:xfrm>
        </p:spPr>
        <p:txBody>
          <a:bodyPr>
            <a:normAutofit/>
          </a:bodyPr>
          <a:lstStyle/>
          <a:p>
            <a:r>
              <a:rPr lang="uk-UA" sz="4000" dirty="0" smtClean="0"/>
              <a:t>         </a:t>
            </a:r>
            <a:r>
              <a:rPr lang="uk-UA" sz="4000" dirty="0" err="1" smtClean="0"/>
              <a:t>Електрометалізація</a:t>
            </a:r>
            <a:endParaRPr lang="uk-UA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071942"/>
            <a:ext cx="7829576" cy="22860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1800" dirty="0" err="1" smtClean="0"/>
              <a:t>Електрометалізація</a:t>
            </a:r>
            <a:r>
              <a:rPr lang="uk-UA" sz="1800" dirty="0" smtClean="0"/>
              <a:t> — проникнення в шкіру частинок металу внаслідок його розбризкування та випаровування під дією струму. </a:t>
            </a:r>
          </a:p>
          <a:p>
            <a:pPr algn="just"/>
            <a:r>
              <a:rPr lang="uk-UA" sz="1800" dirty="0" smtClean="0"/>
              <a:t>Вона може статися при коротких замиканнях, від'єднаннях роз'єднувачів та рубильників під навантаженням. При цьому дрібні частинки розплавленого металу під впливом динамічних сил та теплового потоку розлітаються у всі сторони з великою швидкістю. Кожна з цих частинок має високу температуру, але малий запас теплоти, і тому не здатна пропалити одяг. Тому ушкоджуються відкриті частини тіла — руки та обличчя. Уражена ділянка тіла має шорстку поверхню.</a:t>
            </a:r>
            <a:endParaRPr lang="uk-UA" sz="1800" dirty="0"/>
          </a:p>
        </p:txBody>
      </p:sp>
      <p:pic>
        <p:nvPicPr>
          <p:cNvPr id="5" name="Содержимое 4" descr="eloj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928670"/>
            <a:ext cx="7000924" cy="3000396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15328" cy="720744"/>
          </a:xfrm>
        </p:spPr>
        <p:txBody>
          <a:bodyPr>
            <a:normAutofit/>
          </a:bodyPr>
          <a:lstStyle/>
          <a:p>
            <a:r>
              <a:rPr lang="uk-UA" sz="4000" dirty="0" smtClean="0"/>
              <a:t>            </a:t>
            </a:r>
            <a:r>
              <a:rPr lang="uk-UA" sz="4000" dirty="0" err="1" smtClean="0"/>
              <a:t>Електроофтальмія</a:t>
            </a:r>
            <a:endParaRPr lang="uk-UA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4429132"/>
            <a:ext cx="8329642" cy="221457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err="1" smtClean="0"/>
              <a:t>Електроофтальмія</a:t>
            </a:r>
            <a:r>
              <a:rPr lang="ru-RU" sz="1800" dirty="0" smtClean="0"/>
              <a:t> —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запалення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зовнішніх</a:t>
            </a:r>
            <a:r>
              <a:rPr lang="ru-RU" sz="1800" dirty="0" smtClean="0"/>
              <a:t> </a:t>
            </a:r>
            <a:r>
              <a:rPr lang="ru-RU" sz="1800" dirty="0" err="1" smtClean="0"/>
              <a:t>оболонок</a:t>
            </a:r>
            <a:r>
              <a:rPr lang="ru-RU" sz="1800" dirty="0" smtClean="0"/>
              <a:t> очей,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виникає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впливом</a:t>
            </a:r>
            <a:r>
              <a:rPr lang="ru-RU" sz="1800" dirty="0" smtClean="0"/>
              <a:t> потужного потоку </a:t>
            </a:r>
            <a:r>
              <a:rPr lang="ru-RU" sz="1800" dirty="0" err="1" smtClean="0"/>
              <a:t>ультрафіолетових</a:t>
            </a:r>
            <a:r>
              <a:rPr lang="ru-RU" sz="1800" dirty="0" smtClean="0"/>
              <a:t> та/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інфрачервоних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променів</a:t>
            </a:r>
            <a:r>
              <a:rPr lang="ru-RU" sz="1800" dirty="0" smtClean="0"/>
              <a:t>.</a:t>
            </a:r>
            <a:r>
              <a:rPr lang="uk-UA" sz="1800" dirty="0" smtClean="0"/>
              <a:t> </a:t>
            </a:r>
            <a:r>
              <a:rPr lang="uk-UA" sz="1800" dirty="0" err="1" smtClean="0"/>
              <a:t>Електроофтальмія</a:t>
            </a:r>
            <a:r>
              <a:rPr lang="uk-UA" sz="1800" dirty="0" smtClean="0"/>
              <a:t> розвивається через 4—8 годин після ультрафіолетового опромінення. </a:t>
            </a:r>
          </a:p>
          <a:p>
            <a:pPr algn="just"/>
            <a:r>
              <a:rPr lang="uk-UA" sz="1800" dirty="0" smtClean="0"/>
              <a:t>При цьому мають місце почервоніння та запалення шкіри, слизових оболонок повік, сльози, гнійні виділення з очей, судоми повік та часткова втрата зору. Потерпілий відчуває головний біль та різкий біль в очах, що посилюється на світлі.</a:t>
            </a:r>
            <a:endParaRPr lang="uk-UA" sz="1800" dirty="0"/>
          </a:p>
        </p:txBody>
      </p:sp>
      <p:pic>
        <p:nvPicPr>
          <p:cNvPr id="5" name="Содержимое 4" descr="ожо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785794"/>
            <a:ext cx="7929618" cy="3500462"/>
          </a:xfr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Техніка безпеки про роботі з струмом</a:t>
            </a:r>
            <a:endParaRPr lang="uk-UA" dirty="0"/>
          </a:p>
        </p:txBody>
      </p:sp>
      <p:pic>
        <p:nvPicPr>
          <p:cNvPr id="4" name="Содержимое 3" descr="opas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643050"/>
            <a:ext cx="7429552" cy="4643470"/>
          </a:xfr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Plastivezzz Inc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183</TotalTime>
  <Words>748</Words>
  <Application>Microsoft Office PowerPoint</Application>
  <PresentationFormat>Экран (4:3)</PresentationFormat>
  <Paragraphs>98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    Безпека при роботі з електричним струмом</vt:lpstr>
      <vt:lpstr>Вплив електричного струму на людину</vt:lpstr>
      <vt:lpstr>Ланцюги проходження струму</vt:lpstr>
      <vt:lpstr>Електротравми</vt:lpstr>
      <vt:lpstr>              Електричні опіки</vt:lpstr>
      <vt:lpstr>          Електричні знаки</vt:lpstr>
      <vt:lpstr>         Електрометалізація</vt:lpstr>
      <vt:lpstr>            Електроофтальмія</vt:lpstr>
      <vt:lpstr>Техніка безпеки про роботі з струмом</vt:lpstr>
      <vt:lpstr>                           Запобіжники</vt:lpstr>
      <vt:lpstr>           Плавкий запобіжник</vt:lpstr>
      <vt:lpstr>      Автоматичний запобіжник</vt:lpstr>
      <vt:lpstr>          Будова автоматичного                    запобіжника</vt:lpstr>
      <vt:lpstr>   Використання електроприладів</vt:lpstr>
      <vt:lpstr>Слайд 15</vt:lpstr>
      <vt:lpstr>   ПМД при ураженні електричним  струмом</vt:lpstr>
      <vt:lpstr>Позитивний вплив струму на людину</vt:lpstr>
      <vt:lpstr>  Електрошок</vt:lpstr>
      <vt:lpstr>                 Дефібриляція</vt:lpstr>
      <vt:lpstr>                  Гальванізація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Безпека при роботі з електричним струмом</dc:title>
  <dc:creator>IVAN</dc:creator>
  <cp:lastModifiedBy>IVAN</cp:lastModifiedBy>
  <cp:revision>29</cp:revision>
  <dcterms:created xsi:type="dcterms:W3CDTF">2013-02-03T15:45:45Z</dcterms:created>
  <dcterms:modified xsi:type="dcterms:W3CDTF">2013-02-05T19:04:54Z</dcterms:modified>
</cp:coreProperties>
</file>