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28.11.2014</a:t>
            </a:fld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     </a:t>
            </a:r>
            <a:r>
              <a:rPr lang="uk-UA" b="1" i="1" dirty="0" smtClean="0">
                <a:solidFill>
                  <a:srgbClr val="FF0000"/>
                </a:solidFill>
              </a:rPr>
              <a:t>Туристичне багатство Іспанії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6" name="Місце для вмісту 5" descr="tours_excur.1391075170.1.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285860"/>
            <a:ext cx="4860896" cy="2651398"/>
          </a:xfrm>
        </p:spPr>
      </p:pic>
      <p:pic>
        <p:nvPicPr>
          <p:cNvPr id="1028" name="Picture 4" descr="C:\Users\admin\Downloads\korid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9" y="4286256"/>
            <a:ext cx="3562355" cy="2571744"/>
          </a:xfrm>
          <a:prstGeom prst="rect">
            <a:avLst/>
          </a:prstGeom>
          <a:noFill/>
        </p:spPr>
      </p:pic>
      <p:pic>
        <p:nvPicPr>
          <p:cNvPr id="1029" name="Picture 5" descr="C:\Users\admin\Downloads\sp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0733">
            <a:off x="5635698" y="1588626"/>
            <a:ext cx="3072924" cy="2050612"/>
          </a:xfrm>
          <a:prstGeom prst="rect">
            <a:avLst/>
          </a:prstGeom>
          <a:noFill/>
        </p:spPr>
      </p:pic>
      <p:pic>
        <p:nvPicPr>
          <p:cNvPr id="1030" name="Picture 6" descr="C:\Users\admin\Downloads\spain-fla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8738">
            <a:off x="782231" y="4234797"/>
            <a:ext cx="2730609" cy="204795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ES_Ibiza_Reiseziel_5-e1344427787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5476875" cy="3686175"/>
          </a:xfrm>
          <a:prstGeom prst="rect">
            <a:avLst/>
          </a:prstGeom>
          <a:noFill/>
        </p:spPr>
      </p:pic>
      <p:pic>
        <p:nvPicPr>
          <p:cNvPr id="3075" name="Picture 3" descr="C:\Users\admin\Downloads\La_ciudad_de_las_Ciencias_y_las_Artes_-_город_искусств_и_наук,_Валенс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8667768" cy="2632065"/>
          </a:xfrm>
          <a:prstGeom prst="rect">
            <a:avLst/>
          </a:prstGeom>
          <a:noFill/>
        </p:spPr>
      </p:pic>
      <p:pic>
        <p:nvPicPr>
          <p:cNvPr id="3076" name="Picture 4" descr="C:\Users\admin\Downloads\f81eea7dc901fe0b4f3cff97a65d6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14327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Ла - Корунья – місто Геркулеса</a:t>
            </a:r>
            <a:endParaRPr lang="uk-UA" dirty="0"/>
          </a:p>
        </p:txBody>
      </p:sp>
      <p:pic>
        <p:nvPicPr>
          <p:cNvPr id="4098" name="Picture 2" descr="C:\Users\admin\Downloads\muelle-la-coruc3b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3002208"/>
          </a:xfrm>
        </p:spPr>
        <p:txBody>
          <a:bodyPr>
            <a:noAutofit/>
          </a:bodyPr>
          <a:lstStyle/>
          <a:p>
            <a:r>
              <a:rPr lang="uk-UA" sz="1800" b="0" dirty="0" smtClean="0"/>
              <a:t>Ла – Корунья - </a:t>
            </a:r>
            <a:r>
              <a:rPr lang="uk-UA" sz="1800" b="0" dirty="0" smtClean="0"/>
              <a:t> друге за розміром місто і другий за розмірами порт після </a:t>
            </a:r>
            <a:r>
              <a:rPr lang="uk-UA" sz="1800" b="0" dirty="0" err="1" smtClean="0"/>
              <a:t>Віго</a:t>
            </a:r>
            <a:r>
              <a:rPr lang="uk-UA" sz="1800" b="0" dirty="0" smtClean="0"/>
              <a:t> (у </a:t>
            </a:r>
            <a:r>
              <a:rPr lang="uk-UA" sz="1800" b="0" dirty="0" smtClean="0"/>
              <a:t>провінції </a:t>
            </a:r>
            <a:r>
              <a:rPr lang="uk-UA" sz="1800" b="0" dirty="0" err="1" smtClean="0"/>
              <a:t>Понтеведра</a:t>
            </a:r>
            <a:r>
              <a:rPr lang="uk-UA" sz="1800" b="0" dirty="0" smtClean="0"/>
              <a:t>) в </a:t>
            </a:r>
            <a:r>
              <a:rPr lang="uk-UA" sz="1800" b="0" dirty="0" err="1" smtClean="0"/>
              <a:t>Галісії</a:t>
            </a:r>
            <a:r>
              <a:rPr lang="uk-UA" sz="1800" b="0" dirty="0" smtClean="0"/>
              <a:t>, регіоні на північному заході Іспанії. Місто також є столицею провінції </a:t>
            </a:r>
            <a:r>
              <a:rPr lang="uk-UA" sz="1800" b="0" dirty="0" err="1" smtClean="0"/>
              <a:t>А-Корунья</a:t>
            </a:r>
            <a:r>
              <a:rPr lang="uk-UA" sz="1800" b="0" dirty="0" smtClean="0"/>
              <a:t> і було столицею </a:t>
            </a:r>
            <a:r>
              <a:rPr lang="uk-UA" sz="1800" b="0" dirty="0" err="1" smtClean="0"/>
              <a:t>Галісії</a:t>
            </a:r>
            <a:r>
              <a:rPr lang="uk-UA" sz="1800" b="0" dirty="0" smtClean="0"/>
              <a:t> з </a:t>
            </a:r>
            <a:r>
              <a:rPr lang="uk-UA" sz="1800" b="0" dirty="0" smtClean="0"/>
              <a:t>1563 по</a:t>
            </a:r>
            <a:r>
              <a:rPr lang="uk-UA" sz="1800" b="0" dirty="0" smtClean="0"/>
              <a:t> 1982 рік, коли столицю перенесли до </a:t>
            </a:r>
            <a:r>
              <a:rPr lang="uk-UA" sz="1800" b="0" dirty="0" err="1" smtClean="0"/>
              <a:t>Сантьяго-де-Компостела</a:t>
            </a:r>
            <a:r>
              <a:rPr lang="uk-UA" sz="1800" b="0" dirty="0" smtClean="0"/>
              <a:t>.</a:t>
            </a:r>
            <a:br>
              <a:rPr lang="uk-UA" sz="1800" b="0" dirty="0" smtClean="0"/>
            </a:br>
            <a:r>
              <a:rPr lang="uk-UA" sz="1800" b="0" dirty="0" smtClean="0"/>
              <a:t>За одною з версій назва міста </a:t>
            </a:r>
            <a:r>
              <a:rPr lang="en-US" sz="1800" b="0" i="1" dirty="0" err="1" smtClean="0"/>
              <a:t>Coruña</a:t>
            </a:r>
            <a:r>
              <a:rPr lang="en-US" sz="1800" b="0" dirty="0" smtClean="0"/>
              <a:t> </a:t>
            </a:r>
            <a:r>
              <a:rPr lang="uk-UA" sz="1800" b="0" dirty="0" smtClean="0"/>
              <a:t>походить від слова «колона» (</a:t>
            </a:r>
            <a:r>
              <a:rPr lang="en-US" sz="1800" b="0" i="1" dirty="0" err="1" smtClean="0"/>
              <a:t>columna</a:t>
            </a:r>
            <a:r>
              <a:rPr lang="en-US" sz="1800" b="0" dirty="0" smtClean="0"/>
              <a:t>), </a:t>
            </a:r>
            <a:r>
              <a:rPr lang="uk-UA" sz="1800" b="0" dirty="0" smtClean="0"/>
              <a:t>що посилалося на Вежу Геркулеса, стародавній </a:t>
            </a:r>
            <a:r>
              <a:rPr lang="uk-UA" sz="1800" b="0" dirty="0" smtClean="0"/>
              <a:t>римський маяк</a:t>
            </a:r>
            <a:r>
              <a:rPr lang="uk-UA" sz="1800" b="0" dirty="0" smtClean="0"/>
              <a:t>, що зараз знаходиться в межах </a:t>
            </a:r>
            <a:r>
              <a:rPr lang="uk-UA" sz="1800" b="0" dirty="0" smtClean="0"/>
              <a:t>міста. </a:t>
            </a:r>
            <a:r>
              <a:rPr lang="uk-UA" sz="1800" b="0" dirty="0" smtClean="0"/>
              <a:t>За іншою — вона пов'язана з кельтським словом</a:t>
            </a:r>
            <a:r>
              <a:rPr lang="en-US" sz="1800" b="0" i="1" dirty="0" err="1" smtClean="0"/>
              <a:t>clunia</a:t>
            </a:r>
            <a:r>
              <a:rPr lang="en-US" sz="1800" b="0" dirty="0" smtClean="0"/>
              <a:t> (</a:t>
            </a:r>
            <a:r>
              <a:rPr lang="uk-UA" sz="1800" b="0" dirty="0" err="1" smtClean="0"/>
              <a:t>ірл</a:t>
            </a:r>
            <a:r>
              <a:rPr lang="uk-UA" sz="1800" b="0" dirty="0" smtClean="0"/>
              <a:t>. </a:t>
            </a:r>
            <a:r>
              <a:rPr lang="en-US" sz="1800" b="0" i="1" dirty="0" err="1" smtClean="0"/>
              <a:t>cluain</a:t>
            </a:r>
            <a:r>
              <a:rPr lang="en-US" sz="1800" b="0" dirty="0" smtClean="0"/>
              <a:t>), </a:t>
            </a:r>
            <a:r>
              <a:rPr lang="uk-UA" sz="1800" b="0" dirty="0" smtClean="0"/>
              <a:t>яке означає «лука</a:t>
            </a:r>
            <a:r>
              <a:rPr lang="uk-UA" sz="1800" b="0" dirty="0" smtClean="0"/>
              <a:t>». </a:t>
            </a:r>
            <a:r>
              <a:rPr lang="uk-UA" sz="1800" b="0" dirty="0" smtClean="0"/>
              <a:t>Існують також інші версії походження назви міста.</a:t>
            </a:r>
            <a:br>
              <a:rPr lang="uk-UA" sz="1800" b="0" dirty="0" smtClean="0"/>
            </a:br>
            <a:endParaRPr lang="uk-UA" sz="180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722313" y="3571876"/>
            <a:ext cx="7772400" cy="271464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Наразі </a:t>
            </a:r>
            <a:r>
              <a:rPr lang="uk-UA" dirty="0" err="1" smtClean="0"/>
              <a:t>А-Корунья</a:t>
            </a:r>
            <a:r>
              <a:rPr lang="uk-UA" dirty="0" smtClean="0"/>
              <a:t> найбагатших </a:t>
            </a:r>
            <a:r>
              <a:rPr lang="uk-UA" dirty="0" smtClean="0"/>
              <a:t>регіонів </a:t>
            </a:r>
            <a:r>
              <a:rPr lang="uk-UA" dirty="0" err="1" smtClean="0"/>
              <a:t>Галісії</a:t>
            </a:r>
            <a:r>
              <a:rPr lang="uk-UA" dirty="0" smtClean="0"/>
              <a:t> </a:t>
            </a:r>
            <a:r>
              <a:rPr lang="uk-UA" dirty="0" smtClean="0"/>
              <a:t>і його економічної системи. Відбулися зміни в структурі міста протягом останніх декількох десятиліть — сьогодні місто розділяє деякі адміністративні функції з прилеглим містом </a:t>
            </a:r>
            <a:r>
              <a:rPr lang="uk-UA" dirty="0" err="1" smtClean="0"/>
              <a:t>Ферролі</a:t>
            </a:r>
            <a:r>
              <a:rPr lang="uk-UA" dirty="0" smtClean="0"/>
              <a:t>. Зазнали розвиток компанії, що </a:t>
            </a:r>
            <a:r>
              <a:rPr lang="uk-UA" dirty="0" smtClean="0"/>
              <a:t>спеціалізувалися </a:t>
            </a:r>
            <a:r>
              <a:rPr lang="uk-UA" dirty="0" smtClean="0"/>
              <a:t>в галузях як фінанси, зв'язок, планування, продаж, виробництво і технічне обслуговування, в результаті чого </a:t>
            </a:r>
            <a:r>
              <a:rPr lang="uk-UA" dirty="0" err="1" smtClean="0"/>
              <a:t>А-Корунья</a:t>
            </a:r>
            <a:r>
              <a:rPr lang="uk-UA" dirty="0" smtClean="0"/>
              <a:t> стала найбагатшим містом регіону </a:t>
            </a:r>
            <a:r>
              <a:rPr lang="uk-UA" dirty="0" err="1" smtClean="0"/>
              <a:t>Галісія</a:t>
            </a:r>
            <a:r>
              <a:rPr lang="uk-UA" dirty="0" smtClean="0"/>
              <a:t>. Порт здійснює велику перевалку свіжої риби, а також розвантаження сирої нафти що становлять 75 % галісійського товарообігу.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peregon_belka_cad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286808" cy="3571924"/>
          </a:xfrm>
          <a:prstGeom prst="rect">
            <a:avLst/>
          </a:prstGeom>
          <a:noFill/>
        </p:spPr>
      </p:pic>
      <p:pic>
        <p:nvPicPr>
          <p:cNvPr id="5123" name="Picture 3" descr="C:\Users\admin\Downloads\La_Corunia_foto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762500" cy="2809876"/>
          </a:xfrm>
          <a:prstGeom prst="rect">
            <a:avLst/>
          </a:prstGeom>
          <a:noFill/>
        </p:spPr>
      </p:pic>
      <p:pic>
        <p:nvPicPr>
          <p:cNvPr id="5124" name="Picture 4" descr="C:\Users\admin\Downloads\2113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857628"/>
            <a:ext cx="378621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Малага - рідне місто </a:t>
            </a:r>
            <a:r>
              <a:rPr lang="uk-UA" dirty="0" err="1" smtClean="0"/>
              <a:t>Пабло</a:t>
            </a:r>
            <a:r>
              <a:rPr lang="uk-UA" dirty="0" smtClean="0"/>
              <a:t> </a:t>
            </a:r>
            <a:r>
              <a:rPr lang="uk-UA" dirty="0" err="1" smtClean="0"/>
              <a:t>Пікассо</a:t>
            </a:r>
            <a:endParaRPr lang="uk-UA" dirty="0"/>
          </a:p>
        </p:txBody>
      </p:sp>
      <p:pic>
        <p:nvPicPr>
          <p:cNvPr id="6146" name="Picture 2" descr="C:\Users\admin\Downloads\Málag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58246" cy="4924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err="1" smtClean="0"/>
              <a:t>Малага-</a:t>
            </a:r>
            <a:r>
              <a:rPr lang="ru-RU" sz="2800" b="0" dirty="0" smtClean="0"/>
              <a:t> </a:t>
            </a:r>
            <a:r>
              <a:rPr lang="ru-RU" sz="2800" b="0" dirty="0" err="1" smtClean="0"/>
              <a:t>місто</a:t>
            </a:r>
            <a:r>
              <a:rPr lang="ru-RU" sz="2800" b="0" dirty="0" smtClean="0"/>
              <a:t> на </a:t>
            </a:r>
            <a:r>
              <a:rPr lang="ru-RU" sz="2800" b="0" dirty="0" err="1" smtClean="0"/>
              <a:t>півдні</a:t>
            </a:r>
            <a:r>
              <a:rPr lang="ru-RU" sz="2800" b="0" dirty="0" smtClean="0"/>
              <a:t> </a:t>
            </a:r>
            <a:r>
              <a:rPr lang="ru-RU" sz="2800" b="0" dirty="0" err="1" smtClean="0"/>
              <a:t>Іспанії</a:t>
            </a:r>
            <a:r>
              <a:rPr lang="ru-RU" sz="2800" b="0" dirty="0" smtClean="0"/>
              <a:t> в </a:t>
            </a:r>
            <a:r>
              <a:rPr lang="ru-RU" sz="2800" b="0" dirty="0" err="1" smtClean="0"/>
              <a:t>Андалузії</a:t>
            </a:r>
            <a:r>
              <a:rPr lang="ru-RU" sz="2800" b="0" dirty="0" smtClean="0"/>
              <a:t>. </a:t>
            </a:r>
            <a:r>
              <a:rPr lang="ru-RU" sz="2800" b="0" dirty="0" err="1" smtClean="0"/>
              <a:t>Адміністравтивний</a:t>
            </a:r>
            <a:r>
              <a:rPr lang="ru-RU" sz="2800" b="0" dirty="0" smtClean="0"/>
              <a:t> центр </a:t>
            </a:r>
            <a:r>
              <a:rPr lang="ru-RU" sz="2800" b="0" dirty="0" err="1" smtClean="0"/>
              <a:t>провінції</a:t>
            </a:r>
            <a:r>
              <a:rPr lang="ru-RU" sz="2800" b="0" dirty="0" smtClean="0"/>
              <a:t> Малага. </a:t>
            </a:r>
            <a:r>
              <a:rPr lang="ru-RU" sz="2800" b="0" dirty="0" err="1" smtClean="0"/>
              <a:t>Муніципалітет</a:t>
            </a:r>
            <a:r>
              <a:rPr lang="ru-RU" sz="2800" b="0" dirty="0" smtClean="0"/>
              <a:t> входить в склад району (</a:t>
            </a:r>
            <a:r>
              <a:rPr lang="ru-RU" sz="2800" b="0" dirty="0" err="1" smtClean="0"/>
              <a:t>комарки</a:t>
            </a:r>
            <a:r>
              <a:rPr lang="ru-RU" sz="2800" b="0" dirty="0" smtClean="0"/>
              <a:t>) </a:t>
            </a:r>
            <a:r>
              <a:rPr lang="ru-RU" sz="2800" b="0" dirty="0" err="1" smtClean="0"/>
              <a:t>Малага-Коста-дель-Соль</a:t>
            </a:r>
            <a:r>
              <a:rPr lang="ru-RU" sz="2800" b="0" dirty="0" smtClean="0"/>
              <a:t>. </a:t>
            </a:r>
            <a:r>
              <a:rPr lang="ru-RU" sz="2800" b="0" dirty="0" err="1" smtClean="0"/>
              <a:t>Населення</a:t>
            </a:r>
            <a:r>
              <a:rPr lang="ru-RU" sz="2800" b="0" dirty="0" smtClean="0"/>
              <a:t> становить 561 250 </a:t>
            </a:r>
            <a:r>
              <a:rPr lang="ru-RU" sz="2800" b="0" dirty="0" err="1" smtClean="0"/>
              <a:t>осіб</a:t>
            </a:r>
            <a:r>
              <a:rPr lang="ru-RU" sz="2800" b="0" dirty="0" smtClean="0"/>
              <a:t> (2007). </a:t>
            </a:r>
            <a:r>
              <a:rPr lang="ru-RU" sz="2800" b="0" dirty="0" err="1" smtClean="0"/>
              <a:t>Площа</a:t>
            </a:r>
            <a:r>
              <a:rPr lang="ru-RU" sz="2800" b="0" dirty="0" smtClean="0"/>
              <a:t> 395 км².</a:t>
            </a:r>
            <a:endParaRPr lang="uk-UA" sz="280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722313" y="3287712"/>
            <a:ext cx="7772400" cy="3570287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Місто є туристичним центром, в основному, завдяки привабливості кліматичного курортного регіону </a:t>
            </a:r>
            <a:r>
              <a:rPr lang="uk-UA" dirty="0" err="1" smtClean="0"/>
              <a:t>Коста-дель-Соль</a:t>
            </a:r>
            <a:r>
              <a:rPr lang="uk-UA" dirty="0" smtClean="0"/>
              <a:t>, столицею якого є Малага. Туристи також відвідують місце, де народився </a:t>
            </a:r>
            <a:r>
              <a:rPr lang="uk-UA" dirty="0" err="1" smtClean="0"/>
              <a:t>Пабло</a:t>
            </a:r>
            <a:r>
              <a:rPr lang="uk-UA" dirty="0" smtClean="0"/>
              <a:t> </a:t>
            </a:r>
            <a:r>
              <a:rPr lang="uk-UA" dirty="0" err="1" smtClean="0"/>
              <a:t>Пікассо</a:t>
            </a:r>
            <a:r>
              <a:rPr lang="uk-UA" dirty="0" smtClean="0"/>
              <a:t>. З Малаги можна дістатись поїздом, автобусом чи автомобілем до інших іспанських міст, таких як Севілья, Кордова, </a:t>
            </a:r>
            <a:r>
              <a:rPr lang="uk-UA" dirty="0" err="1" smtClean="0"/>
              <a:t>Гранада</a:t>
            </a:r>
            <a:r>
              <a:rPr lang="uk-UA" dirty="0" smtClean="0"/>
              <a:t> та інших.</a:t>
            </a:r>
          </a:p>
          <a:p>
            <a:r>
              <a:rPr lang="uk-UA" dirty="0" smtClean="0"/>
              <a:t>Популярною є прогулянка вгору по схилам до замку </a:t>
            </a:r>
            <a:r>
              <a:rPr lang="uk-UA" dirty="0" err="1" smtClean="0"/>
              <a:t>Гібральфаро</a:t>
            </a:r>
            <a:r>
              <a:rPr lang="uk-UA" dirty="0" smtClean="0"/>
              <a:t> (</a:t>
            </a:r>
            <a:r>
              <a:rPr lang="uk-UA" dirty="0" err="1" smtClean="0"/>
              <a:t>Парадор</a:t>
            </a:r>
            <a:r>
              <a:rPr lang="uk-UA" dirty="0" smtClean="0"/>
              <a:t>), з якого добре оглядати краєвиди міста. Замок розташований поблизу мавританської фортеці </a:t>
            </a:r>
            <a:r>
              <a:rPr lang="en-US" dirty="0" err="1" smtClean="0"/>
              <a:t>Alcazaba</a:t>
            </a:r>
            <a:r>
              <a:rPr lang="en-US" dirty="0" smtClean="0"/>
              <a:t>, </a:t>
            </a:r>
            <a:r>
              <a:rPr lang="uk-UA" dirty="0" smtClean="0"/>
              <a:t>звідки зовсім недалеко до центру Малаги. Шлях пролягатиме через парк </a:t>
            </a:r>
            <a:r>
              <a:rPr lang="en-US" dirty="0" err="1" smtClean="0"/>
              <a:t>Paseo</a:t>
            </a:r>
            <a:r>
              <a:rPr lang="en-US" dirty="0" smtClean="0"/>
              <a:t> (</a:t>
            </a:r>
            <a:r>
              <a:rPr lang="uk-UA" dirty="0" smtClean="0"/>
              <a:t>алея, що тягнеться вздовж парку, прикрашена пальмами та скульптурами) до затоки, закінчуючись головною торговою вулицею міста — </a:t>
            </a:r>
            <a:r>
              <a:rPr lang="en-US" dirty="0" err="1" smtClean="0"/>
              <a:t>Calle</a:t>
            </a:r>
            <a:r>
              <a:rPr lang="en-US" dirty="0" smtClean="0"/>
              <a:t> </a:t>
            </a:r>
            <a:r>
              <a:rPr lang="en-US" dirty="0" err="1" smtClean="0"/>
              <a:t>Larios</a:t>
            </a:r>
            <a:r>
              <a:rPr lang="en-US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vista-mal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3786214"/>
          </a:xfrm>
          <a:prstGeom prst="rect">
            <a:avLst/>
          </a:prstGeom>
          <a:noFill/>
        </p:spPr>
      </p:pic>
      <p:pic>
        <p:nvPicPr>
          <p:cNvPr id="7171" name="Picture 3" descr="C:\Users\admin\Downloads\b66dae67aee0931d06f45b58ffe292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4643470" cy="2571768"/>
          </a:xfrm>
          <a:prstGeom prst="rect">
            <a:avLst/>
          </a:prstGeom>
          <a:noFill/>
        </p:spPr>
      </p:pic>
      <p:pic>
        <p:nvPicPr>
          <p:cNvPr id="7172" name="Picture 4" descr="C:\Users\admin\Downloads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71942"/>
            <a:ext cx="392909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1857388"/>
          </a:xfrm>
        </p:spPr>
        <p:txBody>
          <a:bodyPr/>
          <a:lstStyle/>
          <a:p>
            <a:pPr algn="just"/>
            <a:r>
              <a:rPr lang="uk-UA" dirty="0" smtClean="0"/>
              <a:t>          Дякую за увагу! 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01122" cy="1143000"/>
          </a:xfrm>
        </p:spPr>
        <p:txBody>
          <a:bodyPr/>
          <a:lstStyle/>
          <a:p>
            <a:r>
              <a:rPr lang="uk-UA" dirty="0" smtClean="0"/>
              <a:t> Барселона - перлина Іспанії   </a:t>
            </a:r>
            <a:endParaRPr lang="uk-UA" dirty="0"/>
          </a:p>
        </p:txBody>
      </p:sp>
      <p:pic>
        <p:nvPicPr>
          <p:cNvPr id="9" name="Місце для вмісту 8" descr="23f8361e3b539eb12866b699f4da27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500174"/>
            <a:ext cx="4670143" cy="2847402"/>
          </a:xfrm>
        </p:spPr>
      </p:pic>
      <p:pic>
        <p:nvPicPr>
          <p:cNvPr id="2050" name="Picture 2" descr="C:\Users\admin\Downloads\na-glavnuju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429132"/>
            <a:ext cx="5214942" cy="2188019"/>
          </a:xfrm>
          <a:prstGeom prst="rect">
            <a:avLst/>
          </a:prstGeom>
          <a:noFill/>
        </p:spPr>
      </p:pic>
      <p:pic>
        <p:nvPicPr>
          <p:cNvPr id="2052" name="Picture 4" descr="C:\Users\admin\Downloads\barcelona-montjuic-pla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5835" y="1500174"/>
            <a:ext cx="3892445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3573712"/>
          </a:xfrm>
        </p:spPr>
        <p:txBody>
          <a:bodyPr>
            <a:normAutofit fontScale="90000"/>
          </a:bodyPr>
          <a:lstStyle/>
          <a:p>
            <a:r>
              <a:rPr lang="uk-UA" sz="3100" b="0" dirty="0" smtClean="0"/>
              <a:t>Барселона є найбільшим містом Каталонії. Місто є столицею автономної області Каталонії і провінції Барселони. У місті площею 100,4 км ² проживає 1.611.822 (2013) жителів. Агломерація Барселони (місто та його передмістя) налічує 4.604.000 (2013) осіб</a:t>
            </a:r>
            <a:r>
              <a:rPr lang="uk-UA" sz="3100" b="0" baseline="30000" dirty="0" smtClean="0"/>
              <a:t>.</a:t>
            </a:r>
            <a:r>
              <a:rPr lang="uk-UA" sz="3100" b="0" dirty="0" smtClean="0"/>
              <a:t> В Іспанії місто друге по кількості населення після столиці Мадриду.</a:t>
            </a:r>
            <a:r>
              <a:rPr lang="uk-UA" b="0" dirty="0" smtClean="0"/>
              <a:t>.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 rot="10800000" flipV="1">
            <a:off x="500034" y="4643446"/>
            <a:ext cx="7772400" cy="184628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Барселона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березі</a:t>
            </a:r>
            <a:r>
              <a:rPr lang="ru-RU" dirty="0" smtClean="0"/>
              <a:t>  Середземного моря, на </a:t>
            </a:r>
            <a:r>
              <a:rPr lang="ru-RU" dirty="0" err="1" smtClean="0"/>
              <a:t>узбережжі</a:t>
            </a:r>
            <a:r>
              <a:rPr lang="ru-RU" dirty="0" smtClean="0"/>
              <a:t> Коста-дель-Маресме, на </a:t>
            </a:r>
            <a:r>
              <a:rPr lang="ru-RU" dirty="0" err="1" smtClean="0"/>
              <a:t>північ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err="1" smtClean="0"/>
              <a:t>Коста</a:t>
            </a:r>
            <a:r>
              <a:rPr lang="ru-RU" dirty="0" smtClean="0"/>
              <a:t> Брава </a:t>
            </a:r>
            <a:r>
              <a:rPr lang="ru-RU" dirty="0" err="1" smtClean="0"/>
              <a:t>і</a:t>
            </a:r>
            <a:r>
              <a:rPr lang="ru-RU" dirty="0" smtClean="0"/>
              <a:t> на півдні </a:t>
            </a:r>
            <a:r>
              <a:rPr lang="ru-RU" dirty="0" err="1" smtClean="0"/>
              <a:t>Коста-дель-Гарраф</a:t>
            </a:r>
            <a:r>
              <a:rPr lang="ru-RU" dirty="0" smtClean="0"/>
              <a:t>,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порт.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160 </a:t>
            </a:r>
            <a:r>
              <a:rPr lang="ru-RU" dirty="0" err="1" smtClean="0"/>
              <a:t>кілометрах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err="1" smtClean="0"/>
              <a:t>Піренеїв</a:t>
            </a:r>
            <a:r>
              <a:rPr lang="ru-RU" dirty="0" smtClean="0"/>
              <a:t>. У </a:t>
            </a:r>
            <a:r>
              <a:rPr lang="ru-RU" dirty="0" err="1" smtClean="0"/>
              <a:t>Барселоні</a:t>
            </a:r>
            <a:r>
              <a:rPr lang="ru-RU" dirty="0" smtClean="0"/>
              <a:t> проходили </a:t>
            </a:r>
            <a:r>
              <a:rPr lang="ru-RU" dirty="0" err="1" smtClean="0"/>
              <a:t>різні</a:t>
            </a:r>
            <a:r>
              <a:rPr lang="ru-RU" dirty="0" smtClean="0"/>
              <a:t> заходи, </a:t>
            </a:r>
            <a:r>
              <a:rPr lang="ru-RU" dirty="0" err="1" smtClean="0"/>
              <a:t>такі</a:t>
            </a:r>
            <a:r>
              <a:rPr lang="ru-RU" dirty="0" smtClean="0"/>
              <a:t> як </a:t>
            </a:r>
            <a:r>
              <a:rPr lang="ru-RU" dirty="0" err="1" smtClean="0"/>
              <a:t>Всесвітні</a:t>
            </a:r>
            <a:r>
              <a:rPr lang="ru-RU" dirty="0" smtClean="0"/>
              <a:t> </a:t>
            </a:r>
            <a:r>
              <a:rPr lang="ru-RU" dirty="0" err="1" smtClean="0"/>
              <a:t>виставки</a:t>
            </a:r>
            <a:r>
              <a:rPr lang="ru-RU" dirty="0" smtClean="0"/>
              <a:t> у 1888 та 1929 роках, </a:t>
            </a:r>
            <a:r>
              <a:rPr lang="ru-RU" dirty="0" err="1" smtClean="0"/>
              <a:t>літні</a:t>
            </a:r>
            <a:r>
              <a:rPr lang="ru-RU" dirty="0" smtClean="0"/>
              <a:t> </a:t>
            </a:r>
            <a:r>
              <a:rPr lang="ru-RU" dirty="0" err="1" smtClean="0"/>
              <a:t>Олімпійські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1992 року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Всесвітній</a:t>
            </a:r>
            <a:r>
              <a:rPr lang="ru-RU" dirty="0" smtClean="0"/>
              <a:t> форум культур в 2004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Skyscrapers_in_Diagonal_Mar,_Barcel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8572560" cy="2552693"/>
          </a:xfrm>
          <a:prstGeom prst="rect">
            <a:avLst/>
          </a:prstGeom>
          <a:noFill/>
        </p:spPr>
      </p:pic>
      <p:pic>
        <p:nvPicPr>
          <p:cNvPr id="1027" name="Picture 3" descr="C:\Users\admin\Downloads\050529_Barcelona_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4429156" cy="3000396"/>
          </a:xfrm>
          <a:prstGeom prst="rect">
            <a:avLst/>
          </a:prstGeom>
          <a:noFill/>
        </p:spPr>
      </p:pic>
      <p:pic>
        <p:nvPicPr>
          <p:cNvPr id="1028" name="Picture 4" descr="C:\Users\admin\Downloads\montjuic-castle-front-founta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7148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Мадрид - столиця Іспанії!</a:t>
            </a:r>
            <a:endParaRPr lang="uk-UA" dirty="0"/>
          </a:p>
        </p:txBody>
      </p:sp>
      <p:pic>
        <p:nvPicPr>
          <p:cNvPr id="1026" name="Picture 2" descr="C:\Users\admin\Downloads\madrid2-1240081675-ib_w687h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43050"/>
            <a:ext cx="4929221" cy="4500594"/>
          </a:xfrm>
          <a:prstGeom prst="rect">
            <a:avLst/>
          </a:prstGeom>
          <a:noFill/>
        </p:spPr>
      </p:pic>
      <p:pic>
        <p:nvPicPr>
          <p:cNvPr id="1027" name="Picture 3" descr="C:\Users\admin\Downloads\madrid-dostoprimechatelnosti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78621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2731008"/>
          </a:xfrm>
        </p:spPr>
        <p:txBody>
          <a:bodyPr>
            <a:normAutofit/>
          </a:bodyPr>
          <a:lstStyle/>
          <a:p>
            <a:r>
              <a:rPr lang="vi-VN" sz="2400" dirty="0" smtClean="0"/>
              <a:t>Мадри́д</a:t>
            </a:r>
            <a:r>
              <a:rPr lang="vi-VN" sz="2400" b="0" dirty="0" smtClean="0"/>
              <a:t> </a:t>
            </a:r>
            <a:r>
              <a:rPr lang="vi-VN" sz="2400" b="0" dirty="0" smtClean="0"/>
              <a:t>(</a:t>
            </a:r>
            <a:r>
              <a:rPr lang="uk-UA" sz="2400" b="0" dirty="0" smtClean="0"/>
              <a:t>ісп</a:t>
            </a:r>
            <a:r>
              <a:rPr lang="vi-VN" sz="2400" b="0" dirty="0" smtClean="0"/>
              <a:t>.</a:t>
            </a:r>
            <a:r>
              <a:rPr lang="uk-UA" sz="2400" b="0" dirty="0" smtClean="0"/>
              <a:t> </a:t>
            </a:r>
            <a:r>
              <a:rPr lang="en-US" sz="2400" b="0" i="1" dirty="0" smtClean="0"/>
              <a:t>Madrid</a:t>
            </a:r>
            <a:r>
              <a:rPr lang="en-US" sz="2400" b="0" dirty="0" smtClean="0"/>
              <a:t>) — </a:t>
            </a:r>
            <a:r>
              <a:rPr lang="vi-VN" sz="2400" b="0" dirty="0" smtClean="0"/>
              <a:t>столиця та найбільше місто </a:t>
            </a:r>
            <a:r>
              <a:rPr lang="uk-UA" sz="2400" b="0" dirty="0" smtClean="0"/>
              <a:t>Іспанії</a:t>
            </a:r>
            <a:r>
              <a:rPr lang="vi-VN" sz="2400" b="0" dirty="0" smtClean="0"/>
              <a:t>, </a:t>
            </a:r>
            <a:r>
              <a:rPr lang="vi-VN" sz="2400" b="0" dirty="0" smtClean="0"/>
              <a:t>адміністративний центр автономної спільноти Мадрид.</a:t>
            </a:r>
            <a:br>
              <a:rPr lang="vi-VN" sz="2400" b="0" dirty="0" smtClean="0"/>
            </a:br>
            <a:r>
              <a:rPr lang="vi-VN" sz="2400" b="0" dirty="0" smtClean="0"/>
              <a:t>Населення міста — 3 273 049 мешканців (2010 рік), а включаючи передмістя — понад 7 млн.</a:t>
            </a:r>
            <a:br>
              <a:rPr lang="vi-VN" sz="2400" b="0" dirty="0" smtClean="0"/>
            </a:br>
            <a:endParaRPr lang="uk-UA" sz="24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2"/>
            <a:ext cx="7772400" cy="335599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Місто розташоване в центральній частині </a:t>
            </a:r>
            <a:r>
              <a:rPr lang="uk-UA" dirty="0" smtClean="0"/>
              <a:t>Піренейського </a:t>
            </a:r>
            <a:r>
              <a:rPr lang="uk-UA" dirty="0" smtClean="0"/>
              <a:t>півострова. Великий Мадрид є найбільшою міською агломерацією Південної Європи та займає агломерацію площею 1,2 тисячі км². Безпосередньо місто розташоване на території завбільшки 607 км² та включає 21 адміністративний район</a:t>
            </a:r>
            <a:r>
              <a:rPr lang="uk-UA" dirty="0" smtClean="0"/>
              <a:t>.</a:t>
            </a:r>
            <a:r>
              <a:rPr lang="uk-UA" dirty="0" smtClean="0"/>
              <a:t> За легендою, Мадрид заснував античний герой </a:t>
            </a:r>
            <a:r>
              <a:rPr lang="uk-UA" dirty="0" err="1" smtClean="0"/>
              <a:t>Окній</a:t>
            </a:r>
            <a:r>
              <a:rPr lang="uk-UA" dirty="0" smtClean="0"/>
              <a:t>, </a:t>
            </a:r>
            <a:r>
              <a:rPr lang="uk-UA" dirty="0" smtClean="0"/>
              <a:t>син </a:t>
            </a:r>
            <a:r>
              <a:rPr lang="uk-UA" dirty="0" err="1" smtClean="0"/>
              <a:t>Тиберина</a:t>
            </a:r>
            <a:r>
              <a:rPr lang="uk-UA" dirty="0" smtClean="0"/>
              <a:t> (бога ріки Тибр) та віщунки Манто. На березі річки </a:t>
            </a:r>
            <a:r>
              <a:rPr lang="uk-UA" dirty="0" err="1" smtClean="0"/>
              <a:t>Мансанарес</a:t>
            </a:r>
            <a:r>
              <a:rPr lang="uk-UA" dirty="0" smtClean="0"/>
              <a:t> була заснована фортеця </a:t>
            </a:r>
            <a:r>
              <a:rPr lang="uk-UA" dirty="0" err="1" smtClean="0"/>
              <a:t>Мантуя</a:t>
            </a:r>
            <a:r>
              <a:rPr lang="uk-UA" dirty="0" smtClean="0"/>
              <a:t> </a:t>
            </a:r>
            <a:r>
              <a:rPr lang="uk-UA" dirty="0" err="1" smtClean="0"/>
              <a:t>Карпетанська</a:t>
            </a:r>
            <a:r>
              <a:rPr lang="uk-UA" dirty="0" smtClean="0"/>
              <a:t>. Існує версія, що назва Мадрид походить від кельтського </a:t>
            </a:r>
            <a:r>
              <a:rPr lang="uk-UA" dirty="0" err="1" smtClean="0"/>
              <a:t>Маджерит</a:t>
            </a:r>
            <a:r>
              <a:rPr lang="uk-UA" dirty="0" smtClean="0"/>
              <a:t> — «великий міст» (що після арабського завоювання Іспанії перетворився на </a:t>
            </a:r>
            <a:r>
              <a:rPr lang="uk-UA" dirty="0" err="1" smtClean="0"/>
              <a:t>Маджерит</a:t>
            </a:r>
            <a:r>
              <a:rPr lang="uk-UA" dirty="0" smtClean="0"/>
              <a:t>). Однак історія того, що має назву «</a:t>
            </a:r>
            <a:r>
              <a:rPr lang="uk-UA" dirty="0" err="1" smtClean="0"/>
              <a:t>Вілья</a:t>
            </a:r>
            <a:r>
              <a:rPr lang="uk-UA" dirty="0" smtClean="0"/>
              <a:t>» (за аналогією Сіті у Лондоні), бере початок лише у 852 році, коли маври побудували тут фортецю </a:t>
            </a:r>
            <a:r>
              <a:rPr lang="uk-UA" dirty="0" err="1" smtClean="0"/>
              <a:t>Маджеріт</a:t>
            </a:r>
            <a:r>
              <a:rPr lang="uk-UA" dirty="0" smtClean="0"/>
              <a:t> (або </a:t>
            </a:r>
            <a:r>
              <a:rPr lang="uk-UA" dirty="0" err="1" smtClean="0"/>
              <a:t>Матріт</a:t>
            </a:r>
            <a:r>
              <a:rPr lang="uk-UA" dirty="0" smtClean="0"/>
              <a:t>), яка слугувала захистом для найбільшого міста півострова — Толедо.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320px-MontajeMadr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048000" cy="6286544"/>
          </a:xfrm>
          <a:prstGeom prst="rect">
            <a:avLst/>
          </a:prstGeom>
          <a:noFill/>
        </p:spPr>
      </p:pic>
      <p:pic>
        <p:nvPicPr>
          <p:cNvPr id="2051" name="Picture 3" descr="C:\Users\admin\Downloads\mad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290"/>
            <a:ext cx="5572164" cy="3571900"/>
          </a:xfrm>
          <a:prstGeom prst="rect">
            <a:avLst/>
          </a:prstGeom>
          <a:noFill/>
        </p:spPr>
      </p:pic>
      <p:pic>
        <p:nvPicPr>
          <p:cNvPr id="2052" name="Picture 4" descr="C:\Users\admin\Downloads\Madridturyi-v-Madridotdyih-v-Madrideotdyih-v-Ispani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714753"/>
            <a:ext cx="557216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Валенсія – нащадок Римської імперії в Іспанії</a:t>
            </a:r>
            <a:endParaRPr lang="uk-UA" dirty="0"/>
          </a:p>
        </p:txBody>
      </p:sp>
      <p:pic>
        <p:nvPicPr>
          <p:cNvPr id="4" name="Місце для вмісту 3" descr="валенсия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8001056" cy="450059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76" y="0"/>
            <a:ext cx="7772400" cy="1857364"/>
          </a:xfrm>
        </p:spPr>
        <p:txBody>
          <a:bodyPr/>
          <a:lstStyle/>
          <a:p>
            <a:r>
              <a:rPr lang="uk-UA" sz="3200" dirty="0" smtClean="0"/>
              <a:t>Валенсія</a:t>
            </a:r>
            <a:r>
              <a:rPr lang="en-US" sz="3200" dirty="0" smtClean="0"/>
              <a:t>-</a:t>
            </a:r>
            <a:r>
              <a:rPr lang="ru-RU" sz="3200" b="0" dirty="0" smtClean="0"/>
              <a:t> </a:t>
            </a:r>
            <a:r>
              <a:rPr lang="ru-RU" sz="3200" b="0" dirty="0" err="1" smtClean="0"/>
              <a:t>столиця</a:t>
            </a:r>
            <a:r>
              <a:rPr lang="ru-RU" sz="3200" b="0" dirty="0" smtClean="0"/>
              <a:t> </a:t>
            </a:r>
            <a:r>
              <a:rPr lang="ru-RU" sz="3200" b="0" dirty="0" err="1" smtClean="0"/>
              <a:t>Автономної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області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Валенсія</a:t>
            </a:r>
            <a:r>
              <a:rPr lang="ru-RU" sz="3200" b="0" dirty="0" smtClean="0"/>
              <a:t>, </a:t>
            </a:r>
            <a:r>
              <a:rPr lang="ru-RU" sz="3200" b="0" dirty="0" err="1" smtClean="0"/>
              <a:t>Іспанія</a:t>
            </a:r>
            <a:r>
              <a:rPr lang="ru-RU" b="0" dirty="0" smtClean="0"/>
              <a:t>.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214282" y="2000240"/>
            <a:ext cx="8786874" cy="485776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Площа</a:t>
            </a:r>
            <a:r>
              <a:rPr lang="ru-RU" dirty="0" smtClean="0"/>
              <a:t> </a:t>
            </a:r>
            <a:r>
              <a:rPr lang="ru-RU" dirty="0" err="1" smtClean="0"/>
              <a:t>муніципалітету</a:t>
            </a:r>
            <a:r>
              <a:rPr lang="ru-RU" dirty="0" smtClean="0"/>
              <a:t>— </a:t>
            </a:r>
            <a:r>
              <a:rPr lang="ru-RU" dirty="0" smtClean="0"/>
              <a:t>134,6 км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Валенсії</a:t>
            </a:r>
            <a:r>
              <a:rPr lang="ru-RU" dirty="0" smtClean="0"/>
              <a:t> до </a:t>
            </a:r>
            <a:r>
              <a:rPr lang="ru-RU" dirty="0" err="1" smtClean="0"/>
              <a:t>Барселони</a:t>
            </a:r>
            <a:r>
              <a:rPr lang="ru-RU" dirty="0" smtClean="0"/>
              <a:t> та до Мадрида 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350 км.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814,2 тис.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становить 18%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 </a:t>
            </a:r>
            <a:r>
              <a:rPr lang="ru-RU" u="sng" dirty="0" err="1" smtClean="0"/>
              <a:t>Автономної</a:t>
            </a:r>
            <a:r>
              <a:rPr lang="ru-RU" u="sng" dirty="0" smtClean="0"/>
              <a:t> </a:t>
            </a:r>
            <a:r>
              <a:rPr lang="ru-RU" u="sng" dirty="0" err="1" smtClean="0"/>
              <a:t>області</a:t>
            </a:r>
            <a:r>
              <a:rPr lang="ru-RU" u="sng" dirty="0" smtClean="0"/>
              <a:t> </a:t>
            </a:r>
            <a:r>
              <a:rPr lang="ru-RU" u="sng" dirty="0" smtClean="0"/>
              <a:t>Вален . </a:t>
            </a:r>
            <a:r>
              <a:rPr lang="uk-UA" dirty="0" smtClean="0"/>
              <a:t>Сучасна </a:t>
            </a:r>
            <a:r>
              <a:rPr lang="uk-UA" dirty="0" smtClean="0"/>
              <a:t>назва міста походить від його латинської назви </a:t>
            </a:r>
            <a:r>
              <a:rPr lang="en-US" b="1" dirty="0" err="1" smtClean="0"/>
              <a:t>Valĕntĭa</a:t>
            </a:r>
            <a:r>
              <a:rPr lang="en-US" dirty="0" smtClean="0"/>
              <a:t>, </a:t>
            </a:r>
            <a:r>
              <a:rPr lang="uk-UA" dirty="0" smtClean="0"/>
              <a:t>що у перекладі з латини означає «сила». Місто названо на честь римського імператора Флавія Юлія </a:t>
            </a:r>
            <a:r>
              <a:rPr lang="uk-UA" dirty="0" err="1" smtClean="0"/>
              <a:t>Валента</a:t>
            </a:r>
            <a:r>
              <a:rPr lang="uk-UA" dirty="0" smtClean="0"/>
              <a:t>, за наказом якого місто було збудоване його наступником, римським імператором Феодосієм І Великим. За часів арабського панування місто називалося </a:t>
            </a:r>
            <a:r>
              <a:rPr lang="uk-UA" dirty="0" err="1" smtClean="0"/>
              <a:t>Балансійя</a:t>
            </a:r>
            <a:r>
              <a:rPr lang="uk-UA" dirty="0" smtClean="0"/>
              <a:t> (араб. </a:t>
            </a:r>
            <a:r>
              <a:rPr lang="ar-AE" dirty="0" smtClean="0"/>
              <a:t>بلنسية</a:t>
            </a:r>
            <a:r>
              <a:rPr lang="ru-RU" dirty="0" smtClean="0"/>
              <a:t>).</a:t>
            </a:r>
            <a:r>
              <a:rPr lang="uk-UA" dirty="0" smtClean="0"/>
              <a:t> Населення Валенсії станом на 2009 р. становило 814 208 жителів, проте з навколишніми поселеннями </a:t>
            </a:r>
            <a:r>
              <a:rPr lang="uk-UA" dirty="0" smtClean="0"/>
              <a:t>населення агломерації становить </a:t>
            </a:r>
            <a:r>
              <a:rPr lang="uk-UA" dirty="0" smtClean="0"/>
              <a:t>1 832 274 осіб.</a:t>
            </a:r>
          </a:p>
          <a:p>
            <a:r>
              <a:rPr lang="uk-UA" i="1" dirty="0" smtClean="0"/>
              <a:t>Зміни у чисельності населення Валенсії протягом </a:t>
            </a:r>
            <a:r>
              <a:rPr lang="uk-UA" i="1" dirty="0" smtClean="0"/>
              <a:t>ХХ</a:t>
            </a:r>
            <a:r>
              <a:rPr lang="uk-UA" i="1" dirty="0" smtClean="0"/>
              <a:t> </a:t>
            </a:r>
            <a:r>
              <a:rPr lang="uk-UA" i="1" dirty="0" smtClean="0"/>
              <a:t>ст</a:t>
            </a:r>
            <a:r>
              <a:rPr lang="uk-UA" i="1" dirty="0" smtClean="0"/>
              <a:t>.</a:t>
            </a:r>
            <a:endParaRPr lang="uk-UA" dirty="0" smtClean="0"/>
          </a:p>
          <a:p>
            <a:r>
              <a:rPr lang="uk-UA" dirty="0" smtClean="0"/>
              <a:t>Валенсія є відносно «молодим» містом: 20% населення складають вікові групи від 15 до 29 років та 32% — від 30 до 49 років. Основна маса населення (75%) зайнята в сфері обслуговування, 14% — в сфері промисловості: в деревообробній, меблевій, взуттєвій та текстильній галузях.</a:t>
            </a:r>
          </a:p>
          <a:p>
            <a:endParaRPr lang="ar-AE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106</TotalTime>
  <Words>113</Words>
  <PresentationFormat>Екран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Ливарня</vt:lpstr>
      <vt:lpstr>     Туристичне багатство Іспанії</vt:lpstr>
      <vt:lpstr> Барселона - перлина Іспанії   </vt:lpstr>
      <vt:lpstr>Барселона є найбільшим містом Каталонії. Місто є столицею автономної області Каталонії і провінції Барселони. У місті площею 100,4 км ² проживає 1.611.822 (2013) жителів. Агломерація Барселони (місто та його передмістя) налічує 4.604.000 (2013) осіб. В Іспанії місто друге по кількості населення після столиці Мадриду..</vt:lpstr>
      <vt:lpstr>Слайд 4</vt:lpstr>
      <vt:lpstr>Мадрид - столиця Іспанії!</vt:lpstr>
      <vt:lpstr>Мадри́д (ісп. Madrid) — столиця та найбільше місто Іспанії, адміністративний центр автономної спільноти Мадрид. Населення міста — 3 273 049 мешканців (2010 рік), а включаючи передмістя — понад 7 млн. </vt:lpstr>
      <vt:lpstr>Слайд 7</vt:lpstr>
      <vt:lpstr>Валенсія – нащадок Римської імперії в Іспанії</vt:lpstr>
      <vt:lpstr>Валенсія- столиця Автономної області Валенсія, Іспанія.</vt:lpstr>
      <vt:lpstr>Слайд 10</vt:lpstr>
      <vt:lpstr>Ла - Корунья – місто Геркулеса</vt:lpstr>
      <vt:lpstr>Ла – Корунья -  друге за розміром місто і другий за розмірами порт після Віго (у провінції Понтеведра) в Галісії, регіоні на північному заході Іспанії. Місто також є столицею провінції А-Корунья і було столицею Галісії з 1563 по 1982 рік, коли столицю перенесли до Сантьяго-де-Компостела. За одною з версій назва міста Coruña походить від слова «колона» (columna), що посилалося на Вежу Геркулеса, стародавній римський маяк, що зараз знаходиться в межах міста. За іншою — вона пов'язана з кельтським словомclunia (ірл. cluain), яке означає «лука». Існують також інші версії походження назви міста. </vt:lpstr>
      <vt:lpstr>Слайд 13</vt:lpstr>
      <vt:lpstr>Малага - рідне місто Пабло Пікассо</vt:lpstr>
      <vt:lpstr>Малага- місто на півдні Іспанії в Андалузії. Адміністравтивний центр провінції Малага. Муніципалітет входить в склад району (комарки) Малага-Коста-дель-Соль. Населення становить 561 250 осіб (2007). Площа 395 км².</vt:lpstr>
      <vt:lpstr>Слайд 16</vt:lpstr>
      <vt:lpstr>          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Туристичне багатство іспанії</dc:title>
  <dc:creator>admin</dc:creator>
  <cp:lastModifiedBy>admin</cp:lastModifiedBy>
  <cp:revision>16</cp:revision>
  <dcterms:created xsi:type="dcterms:W3CDTF">2014-11-25T16:56:42Z</dcterms:created>
  <dcterms:modified xsi:type="dcterms:W3CDTF">2014-11-28T16:45:40Z</dcterms:modified>
</cp:coreProperties>
</file>