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13" Type="http://schemas.openxmlformats.org/officeDocument/2006/relationships/hyperlink" Target="http://uk.wikipedia.org/wiki/%D0%9A%D0%BE%D0%BB%D1%83%D0%BC%D0%B1%D1%96%D1%8F" TargetMode="External"/><Relationship Id="rId18" Type="http://schemas.openxmlformats.org/officeDocument/2006/relationships/hyperlink" Target="http://uk.wikipedia.org/wiki/%D0%9C%D0%B0%D0%B4%D0%B0%D0%B3%D0%B0%D1%81%D0%BA%D0%B0%D1%80" TargetMode="External"/><Relationship Id="rId26" Type="http://schemas.openxmlformats.org/officeDocument/2006/relationships/hyperlink" Target="http://uk.wikipedia.org/wiki/%D0%A0%D1%83%D0%BC%D1%83%D0%BD%D1%96%D1%8F" TargetMode="External"/><Relationship Id="rId3" Type="http://schemas.openxmlformats.org/officeDocument/2006/relationships/hyperlink" Target="http://uk.wikipedia.org/wiki/%D0%A0%D0%BE%D1%81%D1%96%D1%8F" TargetMode="External"/><Relationship Id="rId21" Type="http://schemas.openxmlformats.org/officeDocument/2006/relationships/hyperlink" Target="http://uk.wikipedia.org/wiki/%D0%A2%D0%B0%D1%97%D0%BB%D0%B0%D0%BD%D0%B4" TargetMode="External"/><Relationship Id="rId7" Type="http://schemas.openxmlformats.org/officeDocument/2006/relationships/hyperlink" Target="http://uk.wikipedia.org/wiki/%D0%9F%D0%90%D0%A0" TargetMode="External"/><Relationship Id="rId12" Type="http://schemas.openxmlformats.org/officeDocument/2006/relationships/hyperlink" Target="http://uk.wikipedia.org/wiki/%D0%9D%D1%96%D0%BC%D0%B5%D1%87%D1%87%D0%B8%D0%BD%D0%B0" TargetMode="External"/><Relationship Id="rId17" Type="http://schemas.openxmlformats.org/officeDocument/2006/relationships/hyperlink" Target="http://uk.wikipedia.org/wiki/%D0%A2%D1%83%D1%80%D0%B5%D1%87%D1%87%D0%B8%D0%BD%D0%B0" TargetMode="External"/><Relationship Id="rId25" Type="http://schemas.openxmlformats.org/officeDocument/2006/relationships/hyperlink" Target="http://uk.wikipedia.org/wiki/%D0%97%D1%96%D0%BC%D0%B1%D0%B0%D0%B1%D0%B2%D0%B5" TargetMode="External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iki/%D0%86%D0%BD%D0%B4%D0%BE%D0%BD%D0%B5%D0%B7%D1%96%D1%8F" TargetMode="External"/><Relationship Id="rId20" Type="http://schemas.openxmlformats.org/officeDocument/2006/relationships/hyperlink" Target="http://uk.wikipedia.org/wiki/%D0%91%D0%BE%D0%BB%D0%B3%D0%B0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2%D1%81%D1%82%D1%80%D0%B0%D0%BB%D1%96%D0%B9%D1%81%D1%8C%D0%BA%D0%B8%D0%B9_%D0%A1%D0%BE%D1%8E%D0%B7" TargetMode="External"/><Relationship Id="rId11" Type="http://schemas.openxmlformats.org/officeDocument/2006/relationships/hyperlink" Target="http://uk.wikipedia.org/wiki/%D0%91%D1%80%D0%B0%D0%B7%D0%B8%D0%BB%D1%96%D1%8F" TargetMode="External"/><Relationship Id="rId24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86%D0%BD%D0%B4%D1%96%D1%8F" TargetMode="External"/><Relationship Id="rId15" Type="http://schemas.openxmlformats.org/officeDocument/2006/relationships/hyperlink" Target="http://uk.wikipedia.org/wiki/%D0%A7%D0%B5%D1%85%D1%96%D1%8F" TargetMode="External"/><Relationship Id="rId23" Type="http://schemas.openxmlformats.org/officeDocument/2006/relationships/hyperlink" Target="http://uk.wikipedia.org/wiki/%D0%9D%D0%BE%D0%B2%D0%B0_%D0%97%D0%B5%D0%BB%D0%B0%D0%BD%D0%B4%D1%96%D1%8F" TargetMode="External"/><Relationship Id="rId10" Type="http://schemas.openxmlformats.org/officeDocument/2006/relationships/hyperlink" Target="http://uk.wikipedia.org/wiki/%D0%9F%D0%BE%D0%BB%D1%8C%D1%89%D0%B0" TargetMode="External"/><Relationship Id="rId19" Type="http://schemas.openxmlformats.org/officeDocument/2006/relationships/hyperlink" Target="http://uk.wikipedia.org/wiki/%D0%9F%D0%B0%D0%BA%D0%B8%D1%81%D1%82%D0%B0%D0%BD" TargetMode="External"/><Relationship Id="rId4" Type="http://schemas.openxmlformats.org/officeDocument/2006/relationships/hyperlink" Target="http://uk.wikipedia.org/wiki/%D0%9A%D0%B8%D1%82%D0%B0%D0%B9" TargetMode="External"/><Relationship Id="rId9" Type="http://schemas.openxmlformats.org/officeDocument/2006/relationships/hyperlink" Target="http://uk.wikipedia.org/wiki/%D0%9A%D0%B0%D0%B7%D0%B0%D1%85%D1%81%D1%82%D0%B0%D0%BD" TargetMode="External"/><Relationship Id="rId14" Type="http://schemas.openxmlformats.org/officeDocument/2006/relationships/hyperlink" Target="http://uk.wikipedia.org/wiki/%D0%9A%D0%B0%D0%BD%D0%B0%D0%B4%D0%B0" TargetMode="External"/><Relationship Id="rId22" Type="http://schemas.openxmlformats.org/officeDocument/2006/relationships/hyperlink" Target="http://uk.wikipedia.org/wiki/%D0%9F%D1%96%D0%B2%D0%BD%D1%96%D1%87%D0%BD%D0%B0_%D0%9A%D0%BE%D1%80%D0%B5%D1%8F" TargetMode="External"/><Relationship Id="rId27" Type="http://schemas.openxmlformats.org/officeDocument/2006/relationships/hyperlink" Target="http://uk.wikipedia.org/wiki/%D0%92%D0%B5%D0%BD%D0%B5%D1%81%D1%83%D0%B5%D0%BB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6700" b="1" i="1" dirty="0" smtClean="0"/>
              <a:t>Кам'яне вугілля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0"/>
            <a:ext cx="3744416" cy="122413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digital.com/global_mining/coal-70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48087" cy="2448272"/>
          </a:xfrm>
          <a:prstGeom prst="rect">
            <a:avLst/>
          </a:prstGeom>
          <a:noFill/>
        </p:spPr>
      </p:pic>
      <p:pic>
        <p:nvPicPr>
          <p:cNvPr id="1028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400600" cy="3744416"/>
          </a:xfrm>
          <a:prstGeom prst="rect">
            <a:avLst/>
          </a:prstGeom>
          <a:noFill/>
        </p:spPr>
      </p:pic>
      <p:pic>
        <p:nvPicPr>
          <p:cNvPr id="1030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3363661" cy="2448272"/>
          </a:xfrm>
          <a:prstGeom prst="rect">
            <a:avLst/>
          </a:prstGeom>
          <a:noFill/>
        </p:spPr>
      </p:pic>
      <p:pic>
        <p:nvPicPr>
          <p:cNvPr id="1032" name="Picture 8" descr="http://files.ub.ua/board/board/2/603191_610879_133276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20644" y="748308"/>
            <a:ext cx="2448272" cy="1905000"/>
          </a:xfrm>
          <a:prstGeom prst="rect">
            <a:avLst/>
          </a:prstGeom>
          <a:noFill/>
        </p:spPr>
      </p:pic>
      <p:pic>
        <p:nvPicPr>
          <p:cNvPr id="1034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stcoexist.com/multisite_files/coexist/imagecache/960/article_feature/1280-coal-climate-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1435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229200"/>
            <a:ext cx="866164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Дякуємо за увагу!</a:t>
            </a:r>
            <a:endParaRPr kumimoji="0" lang="uk-UA" sz="72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/>
              <a:t>Кам'яне́ вугі́лля</a:t>
            </a:r>
            <a:r>
              <a:rPr lang="vi-VN" sz="2400" dirty="0" smtClean="0"/>
              <a:t> </a:t>
            </a:r>
            <a:r>
              <a:rPr lang="en-US" sz="2400" dirty="0" smtClean="0"/>
              <a:t>— </a:t>
            </a:r>
            <a:r>
              <a:rPr lang="vi-VN" sz="2400" dirty="0" smtClean="0"/>
              <a:t>тверда горюча корисна копалина, один з видів</a:t>
            </a:r>
            <a:r>
              <a:rPr lang="uk-UA" sz="2400" dirty="0" smtClean="0"/>
              <a:t> </a:t>
            </a:r>
            <a:r>
              <a:rPr lang="vi-VN" sz="2400" dirty="0" smtClean="0"/>
              <a:t>вугілля викопного, проміжний між бурим вугіллям і антрацитом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1506" name="Picture 2" descr="http://www.profi-forex.org/system/news/A25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4608512"/>
          </a:xfrm>
          <a:prstGeom prst="rect">
            <a:avLst/>
          </a:prstGeom>
          <a:noFill/>
        </p:spPr>
      </p:pic>
      <p:pic>
        <p:nvPicPr>
          <p:cNvPr id="21508" name="Picture 4" descr="http://www.ljplus.ru/img4/d/m/dmi_p_a_v_l_o_v/coa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                                             </a:t>
            </a:r>
            <a:r>
              <a:rPr lang="uk-UA" sz="2000" b="1" dirty="0" smtClean="0"/>
              <a:t>Характеристика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</a:t>
            </a:r>
            <a:r>
              <a:rPr lang="uk-UA" sz="2000" dirty="0" err="1" smtClean="0"/>
              <a:t>беззольний</a:t>
            </a:r>
            <a:r>
              <a:rPr lang="uk-UA" sz="2000" dirty="0" smtClean="0"/>
              <a:t> стан 30,5-36,8 </a:t>
            </a:r>
            <a:r>
              <a:rPr lang="uk-UA" sz="2000" dirty="0" err="1" smtClean="0"/>
              <a:t>МДж</a:t>
            </a:r>
            <a:r>
              <a:rPr lang="uk-UA" sz="2000" dirty="0" smtClean="0"/>
              <a:t>/кг. Кам'яне вугілля належить до </a:t>
            </a:r>
            <a:r>
              <a:rPr lang="uk-UA" sz="2000" dirty="0" err="1" smtClean="0"/>
              <a:t>гумолітів</a:t>
            </a:r>
            <a:r>
              <a:rPr lang="uk-UA" sz="2000" dirty="0" smtClean="0"/>
              <a:t>; сапропеліти і </a:t>
            </a:r>
            <a:r>
              <a:rPr lang="uk-UA" sz="2000" dirty="0" err="1" smtClean="0"/>
              <a:t>гумітосапропеліти</a:t>
            </a:r>
            <a:r>
              <a:rPr lang="uk-UA" sz="2000" dirty="0" smtClean="0"/>
              <a:t> присутні у вигляді лінз та невеликих прошарків.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20482" name="Picture 2" descr="http://vkurse.ua/i/2012-02/rzhd-zapretili-otpravku-kamennogo-ug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76464" cy="2525266"/>
          </a:xfrm>
          <a:prstGeom prst="rect">
            <a:avLst/>
          </a:prstGeom>
          <a:noFill/>
        </p:spPr>
      </p:pic>
      <p:pic>
        <p:nvPicPr>
          <p:cNvPr id="2048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20488" name="Picture 8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3744416" cy="1440160"/>
          </a:xfrm>
          <a:prstGeom prst="rect">
            <a:avLst/>
          </a:prstGeom>
          <a:noFill/>
        </p:spPr>
      </p:pic>
      <p:pic>
        <p:nvPicPr>
          <p:cNvPr id="20490" name="Picture 10" descr="http://slice.seriouseats.com/images/20090506-anthracite-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</a:t>
            </a:r>
            <a:r>
              <a:rPr lang="uk-UA" sz="2000" b="1" dirty="0" smtClean="0"/>
              <a:t>                                   Утворення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9458" name="Picture 2" descr="http://www.lnu.edu.ua/faculty/geology/phis_geo/Intersting%20about%201-practice/About%20practices/Practics_ua/History%20of%20life/Evolution%20Earth/Evolution%20life%20on%20the%20Earth/Carbon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80320" cy="4680520"/>
          </a:xfrm>
          <a:prstGeom prst="rect">
            <a:avLst/>
          </a:prstGeom>
          <a:noFill/>
        </p:spPr>
      </p:pic>
      <p:pic>
        <p:nvPicPr>
          <p:cNvPr id="19462" name="Picture 6" descr="http://www.sellua.net/images/board/medium/998fa07b0b2c6b353c4ddf0b9879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040560" cy="2684141"/>
          </a:xfrm>
          <a:prstGeom prst="rect">
            <a:avLst/>
          </a:prstGeom>
          <a:noFill/>
        </p:spPr>
      </p:pic>
      <p:pic>
        <p:nvPicPr>
          <p:cNvPr id="19464" name="Picture 8" descr="http://rozshuk.mvs.gov.ua/mvs/img/publishing/?id=444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057400" cy="1800200"/>
          </a:xfrm>
          <a:prstGeom prst="rect">
            <a:avLst/>
          </a:prstGeom>
          <a:noFill/>
        </p:spPr>
      </p:pic>
      <p:pic>
        <p:nvPicPr>
          <p:cNvPr id="19466" name="Picture 10" descr="http://www.mining-enc.ru/images/r/rum/rumynija2_novyy_raz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232248" cy="19495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uk-UA" dirty="0" smtClean="0"/>
              <a:t>      Хімічна структура вугілля</a:t>
            </a:r>
            <a:endParaRPr lang="uk-UA" dirty="0"/>
          </a:p>
        </p:txBody>
      </p:sp>
      <p:pic>
        <p:nvPicPr>
          <p:cNvPr id="18434" name="Picture 2" descr="http://upload.wikimedia.org/wikipedia/commons/thumb/f/fd/Struktura_chemiczna_w%C4%99gla_kamiennego.svg/250px-Struktura_chemiczna_w%C4%99gla_kamienne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                       Класифікація, різновиди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розділяють на блискуче, </a:t>
            </a:r>
            <a:r>
              <a:rPr lang="uk-UA" sz="1800" dirty="0" err="1" smtClean="0"/>
              <a:t>напівблискуче</a:t>
            </a:r>
            <a:r>
              <a:rPr lang="uk-UA" sz="1800" dirty="0" smtClean="0"/>
              <a:t>, </a:t>
            </a:r>
            <a:r>
              <a:rPr lang="uk-UA" sz="1800" dirty="0" err="1" smtClean="0"/>
              <a:t>напівматове</a:t>
            </a:r>
            <a:r>
              <a:rPr lang="uk-UA" sz="1800" dirty="0" smtClean="0"/>
              <a:t>, матове. У залежності від переважання тих або інших петрографічних компонентів виділяють </a:t>
            </a:r>
            <a:r>
              <a:rPr lang="uk-UA" sz="1800" dirty="0" err="1" smtClean="0"/>
              <a:t>вітренове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кларенове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дюрено-кларенове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кларено-дюренове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дюренове</a:t>
            </a:r>
            <a:r>
              <a:rPr lang="uk-UA" sz="1800" dirty="0" smtClean="0"/>
              <a:t> і </a:t>
            </a:r>
            <a:r>
              <a:rPr lang="uk-UA" sz="1800" dirty="0" err="1" smtClean="0"/>
              <a:t>фюзенове</a:t>
            </a:r>
            <a:r>
              <a:rPr lang="uk-UA" sz="1800" dirty="0" smtClean="0"/>
              <a:t> кам'яне вугілля. </a:t>
            </a:r>
            <a:br>
              <a:rPr lang="uk-UA" sz="1800" dirty="0" smtClean="0"/>
            </a:br>
            <a:r>
              <a:rPr lang="uk-UA" sz="1800" dirty="0" smtClean="0"/>
              <a:t>Серед структур органічної речовини вугілля виділено 4 типи (</a:t>
            </a:r>
            <a:r>
              <a:rPr lang="uk-UA" sz="1800" dirty="0" err="1" smtClean="0"/>
              <a:t>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посттелінітова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преколінітова</a:t>
            </a:r>
            <a:r>
              <a:rPr lang="uk-UA" sz="1800" dirty="0" smtClean="0"/>
              <a:t> і </a:t>
            </a:r>
            <a:r>
              <a:rPr lang="uk-UA" sz="1800" dirty="0" err="1" smtClean="0"/>
              <a:t>колінітова</a:t>
            </a:r>
            <a:r>
              <a:rPr lang="uk-UA" sz="1800" dirty="0" smtClean="0"/>
              <a:t>), які є послідовними стадіями єдиного процесу розкладання </a:t>
            </a:r>
            <a:r>
              <a:rPr lang="uk-UA" sz="1800" dirty="0" err="1" smtClean="0"/>
              <a:t>лігніно-целюлозних</a:t>
            </a:r>
            <a:r>
              <a:rPr lang="uk-UA" sz="1800" dirty="0" smtClean="0"/>
              <a:t> тканин. </a:t>
            </a:r>
            <a:br>
              <a:rPr lang="uk-UA" sz="1800" dirty="0" smtClean="0"/>
            </a:br>
            <a:r>
              <a:rPr lang="uk-UA" sz="1800" dirty="0" smtClean="0"/>
              <a:t>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7410" name="Picture 2" descr="http://files.ub.ua/article/article/1/369625_498242_133284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3528392" cy="2016224"/>
          </a:xfrm>
          <a:prstGeom prst="rect">
            <a:avLst/>
          </a:prstGeom>
          <a:noFill/>
        </p:spPr>
      </p:pic>
      <p:pic>
        <p:nvPicPr>
          <p:cNvPr id="17412" name="Picture 4" descr="http://images.wikia.com/mining/ru/images/8/83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7768"/>
          <a:ext cx="8640960" cy="6450232"/>
        </p:xfrm>
        <a:graphic>
          <a:graphicData uri="http://schemas.openxmlformats.org/drawingml/2006/table">
            <a:tbl>
              <a:tblPr/>
              <a:tblGrid>
                <a:gridCol w="2880320"/>
                <a:gridCol w="1440160"/>
                <a:gridCol w="1440160"/>
                <a:gridCol w="1440160"/>
                <a:gridCol w="1440160"/>
              </a:tblGrid>
              <a:tr h="268540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Запаси</a:t>
                      </a:r>
                      <a:r>
                        <a:rPr lang="ru-RU" sz="1600" baseline="0" dirty="0" smtClean="0"/>
                        <a:t> н</a:t>
                      </a:r>
                      <a:r>
                        <a:rPr lang="ru-RU" sz="1600" dirty="0" smtClean="0"/>
                        <a:t>а 2006 </a:t>
                      </a:r>
                      <a:r>
                        <a:rPr lang="ru-RU" sz="1600" dirty="0" err="1" smtClean="0"/>
                        <a:t>рік</a:t>
                      </a:r>
                      <a:endParaRPr lang="ru-RU" sz="1600" dirty="0"/>
                    </a:p>
                  </a:txBody>
                  <a:tcPr marL="36339" marR="36339" marT="18170" marB="181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111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Країна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Кам'яне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0B0080"/>
                          </a:solidFill>
                        </a:rPr>
                        <a:t>Буре вугілля</a:t>
                      </a:r>
                      <a:endParaRPr lang="uk-UA" sz="1200" dirty="0"/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%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2" tooltip="США"/>
                        </a:rPr>
                        <a:t>США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111338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135305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246643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3" tooltip="Росія"/>
                        </a:rPr>
                        <a:t>Росія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49088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107922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157010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4" tooltip="Китай"/>
                        </a:rPr>
                        <a:t>Китай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52300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114500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12,6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5" tooltip="Індія"/>
                        </a:rPr>
                        <a:t>Індія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90085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2360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92445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6" tooltip="Австралійський Союз"/>
                        </a:rPr>
                        <a:t>Австралійський Союз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39900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78500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8,6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7" tooltip="ПАР"/>
                        </a:rPr>
                        <a:t>Південна Африка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8" tooltip="Україна"/>
                        </a:rPr>
                        <a:t>Україна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16274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17879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34153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9" tooltip="Казахстан"/>
                        </a:rPr>
                        <a:t>Казахстан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28151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10" tooltip="Польща"/>
                        </a:rPr>
                        <a:t>Польща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1" tooltip="Бразилія"/>
                        </a:rPr>
                        <a:t>Бразилія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2" tooltip="Німеччина"/>
                        </a:rPr>
                        <a:t>Німеччина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6556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6739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3" tooltip="Колумбія"/>
                        </a:rPr>
                        <a:t>Колумбія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6611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4" tooltip="Канада"/>
                        </a:rPr>
                        <a:t>Канада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3471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3107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5" tooltip="Чехія"/>
                        </a:rPr>
                        <a:t>Чехія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3458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5552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6" tooltip="Індонезія"/>
                        </a:rPr>
                        <a:t>Індонезія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740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4228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4968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7" tooltip="Туреччина"/>
                        </a:rPr>
                        <a:t>Туреччина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3908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4186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8" tooltip="Мадагаскар"/>
                        </a:rPr>
                        <a:t>Мадагаскар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198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3159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3357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9" tooltip="Пакистан"/>
                        </a:rPr>
                        <a:t>Пакистан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0" tooltip="Болгарія"/>
                        </a:rPr>
                        <a:t>Болгарія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1" tooltip="Таїланд"/>
                        </a:rPr>
                        <a:t>Таїланд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2" tooltip="Північна Корея"/>
                        </a:rPr>
                        <a:t>Північна Корея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3" tooltip="Нова Зеландія"/>
                        </a:rPr>
                        <a:t>Нова Зеландія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4" tooltip="Іспанія"/>
                        </a:rPr>
                        <a:t>Іспанія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5" tooltip="Зімбабве"/>
                        </a:rPr>
                        <a:t>Зімбабве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6" tooltip="Румунія"/>
                        </a:rPr>
                        <a:t>Румунія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7" tooltip="Венесуела"/>
                        </a:rPr>
                        <a:t>Венесуела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478771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430293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909064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100,0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</a:t>
            </a:r>
            <a:br>
              <a:rPr lang="uk-UA" sz="2000" dirty="0" smtClean="0"/>
            </a:br>
            <a:r>
              <a:rPr lang="uk-UA" sz="2000" dirty="0" smtClean="0"/>
              <a:t>За кордоном — в Карагандинському, Південно-Якутському, </a:t>
            </a:r>
            <a:r>
              <a:rPr lang="uk-UA" sz="2000" dirty="0" err="1" smtClean="0"/>
              <a:t>Мінусинському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Буреїнському</a:t>
            </a:r>
            <a:r>
              <a:rPr lang="uk-UA" sz="2000" dirty="0" smtClean="0"/>
              <a:t>, Тунгуському, Ленському, Таймирському, </a:t>
            </a:r>
            <a:r>
              <a:rPr lang="uk-UA" sz="2000" dirty="0" err="1" smtClean="0"/>
              <a:t>Аппалачському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Пенсильванському</a:t>
            </a:r>
            <a:r>
              <a:rPr lang="uk-UA" sz="2000" dirty="0" smtClean="0"/>
              <a:t>, </a:t>
            </a:r>
            <a:r>
              <a:rPr lang="uk-UA" sz="2000" dirty="0" err="1" smtClean="0"/>
              <a:t>Нижньорейнсько-Вестфальському</a:t>
            </a:r>
            <a:r>
              <a:rPr lang="uk-UA" sz="2000" dirty="0" smtClean="0"/>
              <a:t> (Рурському), </a:t>
            </a:r>
            <a:r>
              <a:rPr lang="uk-UA" sz="2000" dirty="0" err="1" smtClean="0"/>
              <a:t>Верхньосілезькому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Остравсько-Карвінському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Шаньсі</a:t>
            </a:r>
            <a:r>
              <a:rPr lang="uk-UA" sz="2000" dirty="0" smtClean="0"/>
              <a:t>, Південно-Уельському басейнах.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15362" name="Picture 2" descr="http://storage.total.kz/cache/images/w540/h420/20120116_10_49_0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3633076"/>
          </a:xfrm>
          <a:prstGeom prst="rect">
            <a:avLst/>
          </a:prstGeom>
          <a:noFill/>
        </p:spPr>
      </p:pic>
      <p:pic>
        <p:nvPicPr>
          <p:cNvPr id="15366" name="Picture 6" descr="http://historycoal.narod.ru/pic/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50" y="2996953"/>
            <a:ext cx="2757767" cy="2088232"/>
          </a:xfrm>
          <a:prstGeom prst="rect">
            <a:avLst/>
          </a:prstGeom>
          <a:noFill/>
        </p:spPr>
      </p:pic>
      <p:pic>
        <p:nvPicPr>
          <p:cNvPr id="15368" name="Picture 8" descr="http://img190.imageshack.us/img190/6831/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08312" cy="2106234"/>
          </a:xfrm>
          <a:prstGeom prst="rect">
            <a:avLst/>
          </a:prstGeom>
          <a:noFill/>
        </p:spPr>
      </p:pic>
      <p:pic>
        <p:nvPicPr>
          <p:cNvPr id="15370" name="Picture 10" descr="http://perunica.ru/uploads/posts/2010-03/1268156584_eeefb81ef6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5895" y="3484823"/>
            <a:ext cx="154453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Використання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використовується як технологічна, </a:t>
            </a:r>
            <a:r>
              <a:rPr lang="uk-UA" sz="1800" dirty="0" err="1" smtClean="0"/>
              <a:t>енерго-технологічна</a:t>
            </a:r>
            <a:r>
              <a:rPr lang="uk-UA" sz="1800" dirty="0" smtClean="0"/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err="1" smtClean="0"/>
              <a:t>т.і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/>
            </a:br>
            <a:r>
              <a:rPr lang="uk-UA" sz="1800" dirty="0" smtClean="0"/>
              <a:t>При переробці кам'яного вугілля отримують також:</a:t>
            </a:r>
            <a:br>
              <a:rPr lang="uk-UA" sz="1800" dirty="0" smtClean="0"/>
            </a:br>
            <a:r>
              <a:rPr lang="uk-UA" sz="1800" dirty="0" smtClean="0"/>
              <a:t>активне вугілля, штучний графіт і т. д.;</a:t>
            </a:r>
            <a:br>
              <a:rPr lang="uk-UA" sz="1800" dirty="0" smtClean="0"/>
            </a:br>
            <a:r>
              <a:rPr lang="uk-UA" sz="1800" dirty="0" smtClean="0"/>
              <a:t>в промислових масштабах вилучається ванадій, </a:t>
            </a:r>
            <a:r>
              <a:rPr lang="uk-UA" sz="1800" dirty="0" err="1" smtClean="0"/>
              <a:t>ґерманій</a:t>
            </a:r>
            <a:r>
              <a:rPr lang="uk-UA" sz="1800" dirty="0" smtClean="0"/>
              <a:t> і сірка;</a:t>
            </a:r>
            <a:br>
              <a:rPr lang="uk-UA" sz="1800" dirty="0" smtClean="0"/>
            </a:br>
            <a:r>
              <a:rPr lang="uk-UA" sz="1800" dirty="0" smtClean="0"/>
              <a:t>розроблені методи отримання </a:t>
            </a:r>
            <a:r>
              <a:rPr lang="uk-UA" sz="1800" dirty="0" err="1" smtClean="0"/>
              <a:t>ґалію</a:t>
            </a:r>
            <a:r>
              <a:rPr lang="uk-UA" sz="1800" dirty="0" smtClean="0"/>
              <a:t>, молібдену, цинку, свинцю.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4338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3533776"/>
          </a:xfrm>
          <a:prstGeom prst="rect">
            <a:avLst/>
          </a:prstGeom>
          <a:noFill/>
        </p:spPr>
      </p:pic>
      <p:pic>
        <p:nvPicPr>
          <p:cNvPr id="14342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181</Words>
  <Application>Microsoft Office PowerPoint</Application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                             Кам'яне вугілля </vt:lpstr>
      <vt:lpstr>Кам'яне́ вугі́лля — тверда горюча корисна копалина, один з видів вугілля викопного, проміжний між бурим вугіллям і антрацитом.</vt:lpstr>
      <vt:lpstr>                                             Характеристика 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беззольний стан 30,5-36,8 МДж/кг. Кам'яне вугілля належить до гумолітів; сапропеліти і гумітосапропеліти присутні у вигляді лінз та невеликих прошарків. </vt:lpstr>
      <vt:lpstr>                                                      Утворення 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 </vt:lpstr>
      <vt:lpstr>      Хімічна структура вугілля</vt:lpstr>
      <vt:lpstr>                                               Класифікація, різновиди Кам'яне вугілля розділяють на блискуче, напівблискуче, напівматове, матове. У залежності від переважання тих або інших петрографічних компонентів виділяють вітренове, кларенове, дюрено-кларенове, кларено-дюренове, дюренове і фюзенове кам'яне вугілля.  Серед структур органічної речовини вугілля виділено 4 типи (телінітова, посттелінітова, преколінітова і колінітова), які є послідовними стадіями єдиного процесу розкладання лігніно-целюлозних тканин.  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 </vt:lpstr>
      <vt:lpstr>Слайд 7</vt:lpstr>
      <vt:lpstr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 За кордоном — в Карагандинському, Південно-Якутському, Мінусинському, Буреїнському, Тунгуському, Ленському, Таймирському, Аппалачському, Пенсильванському, Нижньорейнсько-Вестфальському (Рурському), Верхньосілезькому, Остравсько-Карвінському, Шаньсі, Південно-Уельському басейнах. </vt:lpstr>
      <vt:lpstr>                        Використання Кам'яне вугілля використовується як технологічна, енерго-технологічна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т.і. Один з найперспективніших напрямів використання кам'яного вугілля — скраплення (зрідження) — гідрогенізація вугілля з отриманням рідкого палива. При переробці кам'яного вугілля отримують також: активне вугілля, штучний графіт і т. д.; в промислових масштабах вилучається ванадій, ґерманій і сірка; розроблені методи отримання ґалію, молібдену, цинку, свинцю.  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Кам'яне вугілля </dc:title>
  <dc:creator>Влад</dc:creator>
  <cp:lastModifiedBy>user</cp:lastModifiedBy>
  <cp:revision>8</cp:revision>
  <dcterms:created xsi:type="dcterms:W3CDTF">2012-11-27T15:59:34Z</dcterms:created>
  <dcterms:modified xsi:type="dcterms:W3CDTF">2013-12-04T14:09:30Z</dcterms:modified>
</cp:coreProperties>
</file>