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2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9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05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3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55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1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8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4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9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F231E-FD45-4CB6-BE3C-8F74480AEC14}" type="datetimeFigureOut">
              <a:rPr lang="ru-RU" smtClean="0"/>
              <a:t>06.05.2013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8E46D-3C89-4B44-A11B-489A14932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7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мировая война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941168"/>
            <a:ext cx="6400800" cy="1752600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ченицы 10-Б класса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Жилавской Екатерины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7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ru-RU" dirty="0" smtClean="0"/>
              <a:t>Этапы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3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/>
          <a:lstStyle/>
          <a:p>
            <a:r>
              <a:rPr lang="ru-RU" dirty="0" smtClean="0"/>
              <a:t>Первый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84" y="908720"/>
            <a:ext cx="36004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1 сентября 1939 г. – 22 июня 1941 г. (от нападения Герм на Польшу до начала ВОВ). События: нападение на Польшу, с 1940 - «странная война» на западном фронте (фр. и англ. в состоянии войны с Герм., но не ведут п/в неё боевых действий), </a:t>
            </a:r>
            <a:r>
              <a:rPr lang="ru-RU" sz="2000" dirty="0" err="1" smtClean="0"/>
              <a:t>вторж</a:t>
            </a:r>
            <a:r>
              <a:rPr lang="ru-RU" sz="2000" dirty="0" smtClean="0"/>
              <a:t>. Герм. в </a:t>
            </a:r>
            <a:r>
              <a:rPr lang="ru-RU" sz="2000" dirty="0" err="1" smtClean="0"/>
              <a:t>Скандин</a:t>
            </a:r>
            <a:r>
              <a:rPr lang="ru-RU" sz="2000" dirty="0" smtClean="0"/>
              <a:t>. Страны; </a:t>
            </a:r>
            <a:r>
              <a:rPr lang="ru-RU" sz="2000" dirty="0" err="1" smtClean="0"/>
              <a:t>капит-ет</a:t>
            </a:r>
            <a:r>
              <a:rPr lang="ru-RU" sz="2000" dirty="0" smtClean="0"/>
              <a:t> Гол., Бельгия. Окружение </a:t>
            </a:r>
            <a:r>
              <a:rPr lang="ru-RU" sz="2000" dirty="0" err="1" smtClean="0"/>
              <a:t>фр-англ</a:t>
            </a:r>
            <a:r>
              <a:rPr lang="ru-RU" sz="2000" dirty="0" smtClean="0"/>
              <a:t> сил под г. Дюнкерк; захват Фр. и раздел. ее на 2 части. На С. Африки воевали Англ. п/в Ит. 22 июня 1941 г. – нападение на СССР; </a:t>
            </a:r>
            <a:r>
              <a:rPr lang="ru-RU" sz="2000" dirty="0" err="1" smtClean="0"/>
              <a:t>содание</a:t>
            </a:r>
            <a:r>
              <a:rPr lang="ru-RU" sz="2000" dirty="0" smtClean="0"/>
              <a:t> </a:t>
            </a:r>
            <a:r>
              <a:rPr lang="ru-RU" sz="2000" dirty="0" err="1" smtClean="0"/>
              <a:t>Тройств</a:t>
            </a:r>
            <a:r>
              <a:rPr lang="ru-RU" sz="2000" dirty="0" smtClean="0"/>
              <a:t>. пакта; </a:t>
            </a:r>
            <a:r>
              <a:rPr lang="ru-RU" sz="2000" dirty="0" err="1" smtClean="0"/>
              <a:t>напад</a:t>
            </a:r>
            <a:r>
              <a:rPr lang="ru-RU" sz="2000" dirty="0" smtClean="0"/>
              <a:t>. Яп. на Перл-</a:t>
            </a:r>
            <a:r>
              <a:rPr lang="ru-RU" sz="2000" dirty="0" err="1" smtClean="0"/>
              <a:t>Харбор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84" y="1700808"/>
            <a:ext cx="5389715" cy="439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8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Второй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3096344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22 июня 1941 г. – ноябрь 1942 г. Высадка англ. на </a:t>
            </a:r>
            <a:r>
              <a:rPr lang="ru-RU" sz="2400" dirty="0" err="1" smtClean="0"/>
              <a:t>Мароканском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побер</a:t>
            </a:r>
            <a:r>
              <a:rPr lang="ru-RU" sz="2400" dirty="0" smtClean="0"/>
              <a:t>., боев. действия в сев. и вост. Африке. </a:t>
            </a:r>
            <a:r>
              <a:rPr lang="ru-RU" sz="2400" dirty="0" err="1" smtClean="0"/>
              <a:t>Вступл</a:t>
            </a:r>
            <a:r>
              <a:rPr lang="ru-RU" sz="2400" dirty="0" smtClean="0"/>
              <a:t>. В войну США. На </a:t>
            </a:r>
            <a:r>
              <a:rPr lang="ru-RU" sz="2400" dirty="0" err="1" smtClean="0"/>
              <a:t>вост</a:t>
            </a:r>
            <a:r>
              <a:rPr lang="ru-RU" sz="2400" dirty="0" smtClean="0"/>
              <a:t> фронте: Московская битва, наступление нем. войск на Сталинград, оборона Кавказа.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20" y="1772816"/>
            <a:ext cx="5829131" cy="414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75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Третий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400" dirty="0" smtClean="0"/>
              <a:t>Ноябрь 1942 – декабрь 1943 (период коренного перелома). Сталинград. и Курская битвы означали окончат. переход </a:t>
            </a:r>
            <a:r>
              <a:rPr lang="ru-RU" sz="2400" dirty="0" err="1" smtClean="0"/>
              <a:t>иниц</a:t>
            </a:r>
            <a:r>
              <a:rPr lang="ru-RU" sz="2400" dirty="0" smtClean="0"/>
              <a:t>. в руки </a:t>
            </a:r>
            <a:r>
              <a:rPr lang="ru-RU" sz="2400" dirty="0" err="1" smtClean="0"/>
              <a:t>Красн</a:t>
            </a:r>
            <a:r>
              <a:rPr lang="ru-RU" sz="2400" dirty="0" smtClean="0"/>
              <a:t>. Армии на Совет.-Герм. фронте. Тяжелейшее </a:t>
            </a:r>
            <a:r>
              <a:rPr lang="ru-RU" sz="2400" dirty="0" err="1" smtClean="0"/>
              <a:t>пораж</a:t>
            </a:r>
            <a:r>
              <a:rPr lang="ru-RU" sz="2400" dirty="0" smtClean="0"/>
              <a:t>. Японии у о-ва </a:t>
            </a:r>
            <a:r>
              <a:rPr lang="ru-RU" sz="2400" dirty="0" err="1" smtClean="0"/>
              <a:t>Мидуэй</a:t>
            </a:r>
            <a:r>
              <a:rPr lang="ru-RU" sz="2400" dirty="0" smtClean="0"/>
              <a:t>; капитул. немец. войск в Тунисе. Тегеран. </a:t>
            </a:r>
            <a:r>
              <a:rPr lang="ru-RU" sz="2400" dirty="0" err="1" smtClean="0"/>
              <a:t>конфер-ия</a:t>
            </a:r>
            <a:r>
              <a:rPr lang="ru-RU" sz="2400" dirty="0" smtClean="0"/>
              <a:t> (решено открыть 2 фронт).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6772"/>
            <a:ext cx="4128120" cy="516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04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Четвёртый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Январь1944 – 9 мая 1945 (высадка союзников в Нормандии, </a:t>
            </a:r>
            <a:r>
              <a:rPr lang="ru-RU" sz="2400" dirty="0" err="1" smtClean="0"/>
              <a:t>освобожд</a:t>
            </a:r>
            <a:r>
              <a:rPr lang="ru-RU" sz="2400" dirty="0" smtClean="0"/>
              <a:t>-е Фр.; успешные боев. действия американцев в Тихом океане; успешные </a:t>
            </a:r>
            <a:r>
              <a:rPr lang="ru-RU" sz="2400" dirty="0" err="1" smtClean="0"/>
              <a:t>наступат</a:t>
            </a:r>
            <a:r>
              <a:rPr lang="ru-RU" sz="2400" dirty="0" smtClean="0"/>
              <a:t>. операции СССР п/в Герм; </a:t>
            </a:r>
            <a:r>
              <a:rPr lang="ru-RU" sz="2400" dirty="0" err="1" smtClean="0"/>
              <a:t>Ялт</a:t>
            </a:r>
            <a:r>
              <a:rPr lang="ru-RU" sz="2400" dirty="0" smtClean="0"/>
              <a:t>. </a:t>
            </a:r>
            <a:r>
              <a:rPr lang="ru-RU" sz="2400" dirty="0" err="1" smtClean="0"/>
              <a:t>конфер</a:t>
            </a:r>
            <a:r>
              <a:rPr lang="ru-RU" sz="2400" dirty="0" smtClean="0"/>
              <a:t> – (необходим окончат. разгром Герм.).</a:t>
            </a:r>
            <a:endParaRPr lang="ru-RU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28" y="1556792"/>
            <a:ext cx="5014473" cy="417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36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Пятый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3034680" cy="280831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9 мая 1945 –2 сентябрь 1945 - окончательный разгром Германии и Японии. Потсдамская конференция – Герм. в-с.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658106" cy="330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429001"/>
            <a:ext cx="4798095" cy="316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700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/>
          <a:lstStyle/>
          <a:p>
            <a:r>
              <a:rPr lang="ru-RU" dirty="0" smtClean="0"/>
              <a:t>Итоги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5112568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1. ВМВ привела к изменению расстановке сил в мире. Появление 2 супердержавы, определение расстановки сил. </a:t>
            </a:r>
          </a:p>
          <a:p>
            <a:pPr marL="0" indent="0">
              <a:buNone/>
            </a:pPr>
            <a:r>
              <a:rPr lang="ru-RU" sz="2000" dirty="0" smtClean="0"/>
              <a:t>2. Крушение гос-в «оси»; </a:t>
            </a:r>
          </a:p>
          <a:p>
            <a:pPr marL="0" indent="0">
              <a:buNone/>
            </a:pPr>
            <a:r>
              <a:rPr lang="ru-RU" sz="2000" dirty="0" smtClean="0"/>
              <a:t>3. Измен. государственных границ, в частности, в Европе; </a:t>
            </a:r>
          </a:p>
          <a:p>
            <a:pPr marL="0" indent="0">
              <a:buNone/>
            </a:pPr>
            <a:r>
              <a:rPr lang="ru-RU" sz="2000" dirty="0" smtClean="0"/>
              <a:t>4. </a:t>
            </a:r>
            <a:r>
              <a:rPr lang="ru-RU" sz="2000" dirty="0" err="1" smtClean="0"/>
              <a:t>Идеологич</a:t>
            </a:r>
            <a:r>
              <a:rPr lang="ru-RU" sz="2000" dirty="0" smtClean="0"/>
              <a:t>-е раскол, появление и склад. </a:t>
            </a:r>
            <a:r>
              <a:rPr lang="ru-RU" sz="2000" dirty="0" err="1" smtClean="0"/>
              <a:t>соц-го</a:t>
            </a:r>
            <a:r>
              <a:rPr lang="ru-RU" sz="2000" dirty="0" smtClean="0"/>
              <a:t> лагеря; </a:t>
            </a:r>
          </a:p>
          <a:p>
            <a:pPr marL="0" indent="0">
              <a:buNone/>
            </a:pPr>
            <a:r>
              <a:rPr lang="ru-RU" sz="2000" dirty="0" smtClean="0"/>
              <a:t>5. </a:t>
            </a:r>
            <a:r>
              <a:rPr lang="ru-RU" sz="2000" dirty="0" err="1" smtClean="0"/>
              <a:t>Огромн</a:t>
            </a:r>
            <a:r>
              <a:rPr lang="ru-RU" sz="2000" dirty="0" smtClean="0"/>
              <a:t> чел жертвы ВМВ породили </a:t>
            </a:r>
            <a:r>
              <a:rPr lang="ru-RU" sz="2000" dirty="0" err="1" smtClean="0"/>
              <a:t>кач</a:t>
            </a:r>
            <a:r>
              <a:rPr lang="ru-RU" sz="2000" dirty="0" smtClean="0"/>
              <a:t>. нов. тенденцию в р-</a:t>
            </a:r>
            <a:r>
              <a:rPr lang="ru-RU" sz="2000" dirty="0" err="1" smtClean="0"/>
              <a:t>ии</a:t>
            </a:r>
            <a:r>
              <a:rPr lang="ru-RU" sz="2000" dirty="0" smtClean="0"/>
              <a:t> капитализма: </a:t>
            </a:r>
            <a:r>
              <a:rPr lang="ru-RU" sz="2000" dirty="0" err="1" smtClean="0"/>
              <a:t>складыв</a:t>
            </a:r>
            <a:r>
              <a:rPr lang="ru-RU" sz="2000" dirty="0" smtClean="0"/>
              <a:t>. ГМК, </a:t>
            </a:r>
            <a:r>
              <a:rPr lang="ru-RU" sz="2000" dirty="0" err="1" smtClean="0"/>
              <a:t>появл</a:t>
            </a:r>
            <a:r>
              <a:rPr lang="ru-RU" sz="2000" dirty="0" smtClean="0"/>
              <a:t>. ТНК, кот-е связывали кап. мир в един. механизм); </a:t>
            </a:r>
          </a:p>
          <a:p>
            <a:pPr marL="0" indent="0">
              <a:buNone/>
            </a:pPr>
            <a:r>
              <a:rPr lang="ru-RU" sz="2000" dirty="0" smtClean="0"/>
              <a:t>6. </a:t>
            </a:r>
            <a:r>
              <a:rPr lang="ru-RU" sz="2000" dirty="0" err="1" smtClean="0"/>
              <a:t>Разруш</a:t>
            </a:r>
            <a:r>
              <a:rPr lang="ru-RU" sz="2000" dirty="0" smtClean="0"/>
              <a:t>. колон. системы и </a:t>
            </a:r>
            <a:r>
              <a:rPr lang="ru-RU" sz="2000" dirty="0" err="1" smtClean="0"/>
              <a:t>появл</a:t>
            </a:r>
            <a:r>
              <a:rPr lang="ru-RU" sz="2000" dirty="0" smtClean="0"/>
              <a:t>. нов. гос-в (Брит. империя). </a:t>
            </a:r>
            <a:r>
              <a:rPr lang="ru-RU" sz="2000" dirty="0" err="1" smtClean="0"/>
              <a:t>Фаш</a:t>
            </a:r>
            <a:r>
              <a:rPr lang="ru-RU" sz="2000" dirty="0" smtClean="0"/>
              <a:t> и </a:t>
            </a:r>
            <a:r>
              <a:rPr lang="ru-RU" sz="2000" dirty="0" err="1" smtClean="0"/>
              <a:t>праворадик</a:t>
            </a:r>
            <a:r>
              <a:rPr lang="ru-RU" sz="2000" dirty="0" smtClean="0"/>
              <a:t>. группы сошли с полит. арены. </a:t>
            </a:r>
            <a:r>
              <a:rPr lang="ru-RU" sz="2000" dirty="0" err="1" smtClean="0"/>
              <a:t>Возр</a:t>
            </a:r>
            <a:r>
              <a:rPr lang="ru-RU" sz="2000" dirty="0" smtClean="0"/>
              <a:t>. престиж коммун-в; </a:t>
            </a:r>
            <a:r>
              <a:rPr lang="ru-RU" sz="2000" dirty="0" err="1" smtClean="0"/>
              <a:t>складыв-ся</a:t>
            </a:r>
            <a:r>
              <a:rPr lang="ru-RU" sz="2000" dirty="0" smtClean="0"/>
              <a:t> </a:t>
            </a:r>
            <a:r>
              <a:rPr lang="ru-RU" sz="2000" dirty="0" err="1" smtClean="0"/>
              <a:t>многопарт</a:t>
            </a:r>
            <a:r>
              <a:rPr lang="ru-RU" sz="2000" dirty="0" smtClean="0"/>
              <a:t>. система. </a:t>
            </a:r>
            <a:endParaRPr lang="ru-RU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700808"/>
            <a:ext cx="3692167" cy="27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98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8" y="0"/>
            <a:ext cx="9148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55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ru-RU" dirty="0" smtClean="0"/>
              <a:t>Герои второй мировой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52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Ширшнёва</a:t>
            </a:r>
            <a:r>
              <a:rPr lang="ru-RU" dirty="0" smtClean="0"/>
              <a:t> Нина Никитична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124744"/>
            <a:ext cx="7500325" cy="562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16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антигитлеровскую коалицию входили…</a:t>
            </a:r>
          </a:p>
          <a:p>
            <a:r>
              <a:rPr lang="ru-RU" dirty="0" smtClean="0"/>
              <a:t>Вышедшие из нацистского блока</a:t>
            </a:r>
          </a:p>
          <a:p>
            <a:r>
              <a:rPr lang="ru-RU" dirty="0" smtClean="0"/>
              <a:t>Страны нацистского блока</a:t>
            </a:r>
          </a:p>
          <a:p>
            <a:r>
              <a:rPr lang="ru-RU" dirty="0" smtClean="0"/>
              <a:t>Причины</a:t>
            </a:r>
          </a:p>
          <a:p>
            <a:r>
              <a:rPr lang="ru-RU" dirty="0" smtClean="0"/>
              <a:t>Цели сторон</a:t>
            </a:r>
          </a:p>
          <a:p>
            <a:r>
              <a:rPr lang="ru-RU" dirty="0" smtClean="0"/>
              <a:t>Различия между Первой и Второй мировыми войнами</a:t>
            </a:r>
          </a:p>
          <a:p>
            <a:r>
              <a:rPr lang="ru-RU" dirty="0" smtClean="0"/>
              <a:t>Этапы</a:t>
            </a:r>
          </a:p>
          <a:p>
            <a:r>
              <a:rPr lang="ru-RU" dirty="0" smtClean="0"/>
              <a:t>Итоги</a:t>
            </a:r>
          </a:p>
          <a:p>
            <a:r>
              <a:rPr lang="ru-RU" dirty="0" smtClean="0"/>
              <a:t>Герои Второй мировой войны</a:t>
            </a:r>
          </a:p>
          <a:p>
            <a:r>
              <a:rPr lang="ru-RU" dirty="0" smtClean="0"/>
              <a:t>Вторая мировая война глазами немцев</a:t>
            </a:r>
          </a:p>
          <a:p>
            <a:r>
              <a:rPr lang="ru-RU" dirty="0" smtClean="0"/>
              <a:t>Расстрельный холокост. Фашисты на Украине '1941-1945'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2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ru-RU" dirty="0" err="1" smtClean="0"/>
              <a:t>Жилавская</a:t>
            </a:r>
            <a:r>
              <a:rPr lang="ru-RU" dirty="0" smtClean="0"/>
              <a:t> Янина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07" y="1059399"/>
            <a:ext cx="7572333" cy="567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922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610"/>
            <a:ext cx="8229600" cy="1143000"/>
          </a:xfrm>
        </p:spPr>
        <p:txBody>
          <a:bodyPr/>
          <a:lstStyle/>
          <a:p>
            <a:r>
              <a:rPr lang="ru-RU" dirty="0" err="1" smtClean="0"/>
              <a:t>Ширшнёв</a:t>
            </a:r>
            <a:r>
              <a:rPr lang="ru-RU" dirty="0" smtClean="0"/>
              <a:t> Иван </a:t>
            </a:r>
            <a:r>
              <a:rPr lang="ru-RU" dirty="0" err="1" smtClean="0"/>
              <a:t>Ильичь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72610"/>
            <a:ext cx="7451551" cy="558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814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762" y="116632"/>
            <a:ext cx="8856984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Вторая мировая война глазами немцев</a:t>
            </a:r>
            <a:endParaRPr lang="ru-RU" dirty="0"/>
          </a:p>
        </p:txBody>
      </p:sp>
      <p:pic>
        <p:nvPicPr>
          <p:cNvPr id="4" name="CTV.BY- Вторая мировая война глазами немцев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7" y="904702"/>
            <a:ext cx="7272809" cy="5322069"/>
          </a:xfrm>
        </p:spPr>
      </p:pic>
    </p:spTree>
    <p:extLst>
      <p:ext uri="{BB962C8B-B14F-4D97-AF65-F5344CB8AC3E}">
        <p14:creationId xmlns:p14="http://schemas.microsoft.com/office/powerpoint/2010/main" val="152911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"/>
    </mc:Choice>
    <mc:Fallback>
      <p:transition spd="slow" advTm="28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9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Расстрельный холокост. Фашисты на Украине '1941-1945'</a:t>
            </a:r>
            <a:endParaRPr lang="ru-RU" dirty="0"/>
          </a:p>
        </p:txBody>
      </p:sp>
      <p:pic>
        <p:nvPicPr>
          <p:cNvPr id="4" name="Расстрельный холокост.Фашисты на Украине '1941-1945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196752"/>
            <a:ext cx="7975332" cy="5145435"/>
          </a:xfrm>
        </p:spPr>
      </p:pic>
    </p:spTree>
    <p:extLst>
      <p:ext uri="{BB962C8B-B14F-4D97-AF65-F5344CB8AC3E}">
        <p14:creationId xmlns:p14="http://schemas.microsoft.com/office/powerpoint/2010/main" val="9919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Вторая мировая война (1 сентября 1939 — 2 сентября 1945) — война двух мировых военно-политических коалиций, ставшая крупнейшей войной в истории человечества (мировая война). В ней участвовало 61 государство из существовавших на тот момент (80 % населения земного шара). Боевые действия велись на территории трёх континентов и в водах четырёх океанов. Это единственный конфликт, в котором было применено ядерное оружие.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52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антигитлеровскую коалицию входили: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472608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Польша, Британская империя, Франция — вступили в войну в сентябре 1939 года;</a:t>
            </a:r>
          </a:p>
          <a:p>
            <a:r>
              <a:rPr lang="ru-RU" sz="2000" dirty="0" smtClean="0"/>
              <a:t>    Эфиопия - официально признана союзником 12 июля 1940 года;</a:t>
            </a:r>
          </a:p>
          <a:p>
            <a:r>
              <a:rPr lang="ru-RU" sz="2000" dirty="0" smtClean="0"/>
              <a:t>    Дания, Норвегия — 9 апреля 1940 года;</a:t>
            </a:r>
          </a:p>
          <a:p>
            <a:r>
              <a:rPr lang="ru-RU" sz="2000" dirty="0" smtClean="0"/>
              <a:t>    Бельгия, Нидерланды, Люксембург — с 10 мая 1940 года;</a:t>
            </a:r>
          </a:p>
          <a:p>
            <a:r>
              <a:rPr lang="ru-RU" sz="2000" dirty="0" smtClean="0"/>
              <a:t>    Греция — 28 октября 1940 года;</a:t>
            </a:r>
          </a:p>
          <a:p>
            <a:r>
              <a:rPr lang="ru-RU" sz="2000" dirty="0" smtClean="0"/>
              <a:t>    Югославия — 6 апреля 1941 года;</a:t>
            </a:r>
          </a:p>
          <a:p>
            <a:r>
              <a:rPr lang="ru-RU" sz="2000" dirty="0" smtClean="0"/>
              <a:t>    СССР, Тува, Монголия — 22 июня 1941;</a:t>
            </a:r>
          </a:p>
          <a:p>
            <a:r>
              <a:rPr lang="ru-RU" sz="2000" dirty="0" smtClean="0"/>
              <a:t>    США, Филиппины — декабрь 1941 года; огромная роль при поставках по ленд-лизу в СССР</a:t>
            </a:r>
          </a:p>
          <a:p>
            <a:r>
              <a:rPr lang="ru-RU" sz="2000" dirty="0" smtClean="0"/>
              <a:t>    Китай (правительство Чан Кайши) — вёл боевые действия против Японии с 7 июля 1937 года, официально признан союзником 9 декабря 1941 года;</a:t>
            </a:r>
          </a:p>
          <a:p>
            <a:r>
              <a:rPr lang="ru-RU" sz="2000" dirty="0" smtClean="0"/>
              <a:t>    Мексика — 22 мая 1942 года;</a:t>
            </a:r>
          </a:p>
          <a:p>
            <a:r>
              <a:rPr lang="ru-RU" sz="2000" dirty="0" smtClean="0"/>
              <a:t>    Бразилия — 22 августа 1942 года.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6758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Вышедшие из нацистского блока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309634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В ходе войны к коалиции присоединились некоторые государства, вышедшие из нацистского блока:</a:t>
            </a:r>
          </a:p>
          <a:p>
            <a:pPr marL="273050" indent="-273050"/>
            <a:r>
              <a:rPr lang="ru-RU" sz="2000" dirty="0" smtClean="0"/>
              <a:t>Ирак — 17 января 1943 г.;</a:t>
            </a:r>
          </a:p>
          <a:p>
            <a:r>
              <a:rPr lang="ru-RU" sz="2000" dirty="0" smtClean="0"/>
              <a:t>Королевство Италия — 13 октября 1943 года;</a:t>
            </a:r>
          </a:p>
          <a:p>
            <a:r>
              <a:rPr lang="ru-RU" sz="2000" dirty="0" smtClean="0"/>
              <a:t>Румыния — 23 августа 1944 г.;</a:t>
            </a:r>
          </a:p>
          <a:p>
            <a:r>
              <a:rPr lang="ru-RU" sz="2000" dirty="0" smtClean="0"/>
              <a:t>Болгария — 5 сентября 1944 г.;</a:t>
            </a:r>
          </a:p>
          <a:p>
            <a:r>
              <a:rPr lang="ru-RU" sz="2000" dirty="0" smtClean="0"/>
              <a:t>Финляндия — 19 сентября 1944 года.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5471170" cy="43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77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Страны нацистского блока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4680520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С другой стороны в войне участвовали страны нацистского блока:</a:t>
            </a:r>
          </a:p>
          <a:p>
            <a:r>
              <a:rPr lang="ru-RU" sz="2000" dirty="0" smtClean="0"/>
              <a:t>    Германия, Словакия — 1 сентября 1939 г.;</a:t>
            </a:r>
          </a:p>
          <a:p>
            <a:r>
              <a:rPr lang="ru-RU" sz="2000" dirty="0" smtClean="0"/>
              <a:t>    Италия, Албания — 10 июня 1940 г.;</a:t>
            </a:r>
          </a:p>
          <a:p>
            <a:r>
              <a:rPr lang="ru-RU" sz="2000" dirty="0" smtClean="0"/>
              <a:t>    Венгрия — 11 апреля 1941 г.;</a:t>
            </a:r>
          </a:p>
          <a:p>
            <a:r>
              <a:rPr lang="ru-RU" sz="2000" dirty="0" smtClean="0"/>
              <a:t>    Ирак — 1 мая 1941 г.;</a:t>
            </a:r>
          </a:p>
          <a:p>
            <a:r>
              <a:rPr lang="ru-RU" sz="2000" dirty="0" smtClean="0"/>
              <a:t>    Румыния, Хорватия, Финляндия — июнь 1941 г.;</a:t>
            </a:r>
          </a:p>
          <a:p>
            <a:r>
              <a:rPr lang="ru-RU" sz="2000" dirty="0" smtClean="0"/>
              <a:t>    Япония, </a:t>
            </a:r>
            <a:r>
              <a:rPr lang="ru-RU" sz="2000" dirty="0" err="1" smtClean="0"/>
              <a:t>Маньчжоу-Го</a:t>
            </a:r>
            <a:r>
              <a:rPr lang="ru-RU" sz="2000" dirty="0" smtClean="0"/>
              <a:t> — 7 декабря 1941 г.;</a:t>
            </a:r>
          </a:p>
          <a:p>
            <a:r>
              <a:rPr lang="ru-RU" sz="2000" dirty="0" smtClean="0"/>
              <a:t>    Болгария — 13 декабря 1941 г.;</a:t>
            </a:r>
          </a:p>
          <a:p>
            <a:r>
              <a:rPr lang="ru-RU" sz="2000" dirty="0" smtClean="0"/>
              <a:t>    Таиланд — 25 января 1942 г.;</a:t>
            </a:r>
          </a:p>
          <a:p>
            <a:r>
              <a:rPr lang="ru-RU" sz="2000" dirty="0" smtClean="0"/>
              <a:t>    Китай (правительство Ван </a:t>
            </a:r>
            <a:r>
              <a:rPr lang="ru-RU" sz="2000" dirty="0" err="1" smtClean="0"/>
              <a:t>Цзинвэя</a:t>
            </a:r>
            <a:r>
              <a:rPr lang="ru-RU" sz="2000" dirty="0" smtClean="0"/>
              <a:t>) — 9 января 1943 г.;</a:t>
            </a:r>
          </a:p>
          <a:p>
            <a:r>
              <a:rPr lang="ru-RU" sz="2000" dirty="0" smtClean="0"/>
              <a:t>    Бирма — 1 августа 1943 г.;</a:t>
            </a:r>
          </a:p>
          <a:p>
            <a:r>
              <a:rPr lang="ru-RU" sz="2000" dirty="0" smtClean="0"/>
              <a:t>    Филиппины — сентябрь 1944 г.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3043"/>
            <a:ext cx="405765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867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ричины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4104456" cy="5400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ВМВ возникла в р-те неравномерности р-</a:t>
            </a:r>
            <a:r>
              <a:rPr lang="ru-RU" dirty="0" err="1" smtClean="0"/>
              <a:t>ия</a:t>
            </a:r>
            <a:r>
              <a:rPr lang="ru-RU" dirty="0" smtClean="0"/>
              <a:t> стран, из-за чего возник. резкие противоречия м/д ними, и образуются противоборствующие коалиции. Гос-ва «стран оси» были недовольны существ-ем в качестве миропорядка </a:t>
            </a:r>
            <a:r>
              <a:rPr lang="ru-RU" dirty="0" err="1" smtClean="0"/>
              <a:t>Верс-вашингт</a:t>
            </a:r>
            <a:r>
              <a:rPr lang="ru-RU" dirty="0" smtClean="0"/>
              <a:t>. системы, отсюда – стремление к переделу мира, захвату колоний, </a:t>
            </a:r>
            <a:r>
              <a:rPr lang="ru-RU" dirty="0" err="1" smtClean="0"/>
              <a:t>расшир</a:t>
            </a:r>
            <a:r>
              <a:rPr lang="ru-RU" dirty="0" smtClean="0"/>
              <a:t>. сферы влияния. С др. стороны </a:t>
            </a:r>
            <a:r>
              <a:rPr lang="ru-RU" dirty="0" err="1" smtClean="0"/>
              <a:t>верс-вашингт</a:t>
            </a:r>
            <a:r>
              <a:rPr lang="ru-RU" dirty="0" smtClean="0"/>
              <a:t> порядок не был эффективным способом защиты от подобных устремлений и к нач. 1930-х годов практически не работал. Попытка создать систему </a:t>
            </a:r>
            <a:r>
              <a:rPr lang="ru-RU" dirty="0" err="1" smtClean="0"/>
              <a:t>коллективн</a:t>
            </a:r>
            <a:r>
              <a:rPr lang="ru-RU" dirty="0" smtClean="0"/>
              <a:t>. </a:t>
            </a:r>
            <a:r>
              <a:rPr lang="ru-RU" dirty="0" err="1" smtClean="0"/>
              <a:t>безоп-ти</a:t>
            </a:r>
            <a:r>
              <a:rPr lang="ru-RU" dirty="0" smtClean="0"/>
              <a:t> не удалась. </a:t>
            </a:r>
            <a:r>
              <a:rPr lang="ru-RU" dirty="0" err="1" smtClean="0"/>
              <a:t>Кажд</a:t>
            </a:r>
            <a:r>
              <a:rPr lang="ru-RU" dirty="0" smtClean="0"/>
              <a:t> страна, </a:t>
            </a:r>
            <a:r>
              <a:rPr lang="ru-RU" dirty="0" err="1" smtClean="0"/>
              <a:t>т.о</a:t>
            </a:r>
            <a:r>
              <a:rPr lang="ru-RU" dirty="0" smtClean="0"/>
              <a:t>., </a:t>
            </a:r>
            <a:r>
              <a:rPr lang="ru-RU" dirty="0" err="1" smtClean="0"/>
              <a:t>приследов</a:t>
            </a:r>
            <a:r>
              <a:rPr lang="ru-RU" dirty="0" smtClean="0"/>
              <a:t>. собств. Цели и ВМВ стала р-том </a:t>
            </a:r>
            <a:r>
              <a:rPr lang="ru-RU" dirty="0" err="1" smtClean="0"/>
              <a:t>целенаправл</a:t>
            </a:r>
            <a:r>
              <a:rPr lang="ru-RU" dirty="0" smtClean="0"/>
              <a:t>. </a:t>
            </a:r>
            <a:r>
              <a:rPr lang="ru-RU" dirty="0" err="1" smtClean="0"/>
              <a:t>деят-ти</a:t>
            </a:r>
            <a:r>
              <a:rPr lang="ru-RU" dirty="0" smtClean="0"/>
              <a:t> </a:t>
            </a:r>
            <a:r>
              <a:rPr lang="ru-RU" dirty="0" err="1" smtClean="0"/>
              <a:t>небольш</a:t>
            </a:r>
            <a:r>
              <a:rPr lang="ru-RU" dirty="0" smtClean="0"/>
              <a:t>. группы гос-в – агрессоров.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888587"/>
            <a:ext cx="4480240" cy="559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45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3682752" cy="1143000"/>
          </a:xfrm>
        </p:spPr>
        <p:txBody>
          <a:bodyPr/>
          <a:lstStyle/>
          <a:p>
            <a:r>
              <a:rPr lang="ru-RU" dirty="0" smtClean="0"/>
              <a:t>Цели сторон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339472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Германия: разгром СССР, создать колон. империю, добиться миров </a:t>
            </a:r>
            <a:r>
              <a:rPr lang="ru-RU" sz="2400" dirty="0" err="1" smtClean="0"/>
              <a:t>госп-ва</a:t>
            </a:r>
            <a:r>
              <a:rPr lang="ru-RU" sz="2400" dirty="0" smtClean="0"/>
              <a:t>; </a:t>
            </a:r>
          </a:p>
          <a:p>
            <a:pPr marL="0" indent="0">
              <a:buNone/>
            </a:pPr>
            <a:r>
              <a:rPr lang="ru-RU" sz="2400" dirty="0" smtClean="0"/>
              <a:t>Япония: захват Китая, части СССР и стран АТР; </a:t>
            </a:r>
          </a:p>
          <a:p>
            <a:pPr marL="0" indent="0">
              <a:buNone/>
            </a:pPr>
            <a:r>
              <a:rPr lang="ru-RU" sz="2400" dirty="0" smtClean="0"/>
              <a:t>Италия: расширить сферы влияния в </a:t>
            </a:r>
            <a:r>
              <a:rPr lang="ru-RU" sz="2400" dirty="0" err="1" smtClean="0"/>
              <a:t>Средиз</a:t>
            </a:r>
            <a:r>
              <a:rPr lang="ru-RU" sz="2400" dirty="0" smtClean="0"/>
              <a:t>. море, в севере и востоке Африки, на Балканах и </a:t>
            </a:r>
            <a:r>
              <a:rPr lang="ru-RU" sz="2400" dirty="0" err="1" smtClean="0"/>
              <a:t>Бл.Востоке</a:t>
            </a:r>
            <a:r>
              <a:rPr lang="ru-RU" sz="2400" dirty="0" smtClean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7625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28" y="2564904"/>
            <a:ext cx="3106680" cy="417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68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Различия между Первой и Второй мировыми войнами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По </a:t>
            </a:r>
            <a:r>
              <a:rPr lang="ru-RU" sz="2400" dirty="0" err="1" smtClean="0"/>
              <a:t>хар-ру</a:t>
            </a:r>
            <a:r>
              <a:rPr lang="ru-RU" sz="2400" dirty="0" smtClean="0"/>
              <a:t> ВМВ </a:t>
            </a:r>
            <a:r>
              <a:rPr lang="ru-RU" sz="2400" dirty="0" err="1" smtClean="0"/>
              <a:t>отлич</a:t>
            </a:r>
            <a:r>
              <a:rPr lang="ru-RU" sz="2400" dirty="0" smtClean="0"/>
              <a:t>. от ПМВ: ПМВ – позиционная, в кот. оборона была сильней атаки; во ВМВ – широко </a:t>
            </a:r>
            <a:r>
              <a:rPr lang="ru-RU" sz="2400" dirty="0" err="1" smtClean="0"/>
              <a:t>примен-сь</a:t>
            </a:r>
            <a:r>
              <a:rPr lang="ru-RU" sz="2400" dirty="0" smtClean="0"/>
              <a:t> танки, авиация, что позволило пробивать </a:t>
            </a:r>
            <a:r>
              <a:rPr lang="ru-RU" sz="2400" dirty="0" err="1" smtClean="0"/>
              <a:t>оброну</a:t>
            </a:r>
            <a:r>
              <a:rPr lang="ru-RU" sz="2400" dirty="0" smtClean="0"/>
              <a:t> противника. Война стала манёвренной, боев. действия – динамичнее.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367958" cy="267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2451"/>
            <a:ext cx="4405459" cy="314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8459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1096</Words>
  <Application>Microsoft Office PowerPoint</Application>
  <PresentationFormat>Экран (4:3)</PresentationFormat>
  <Paragraphs>80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Вторая мировая война</vt:lpstr>
      <vt:lpstr>План</vt:lpstr>
      <vt:lpstr>Вторая мировая война (1 сентября 1939 — 2 сентября 1945) — война двух мировых военно-политических коалиций, ставшая крупнейшей войной в истории человечества (мировая война). В ней участвовало 61 государство из существовавших на тот момент (80 % населения земного шара). Боевые действия велись на территории трёх континентов и в водах четырёх океанов. Это единственный конфликт, в котором было применено ядерное оружие.</vt:lpstr>
      <vt:lpstr>В антигитлеровскую коалицию входили: </vt:lpstr>
      <vt:lpstr>Вышедшие из нацистского блока</vt:lpstr>
      <vt:lpstr>Страны нацистского блока</vt:lpstr>
      <vt:lpstr>Причины</vt:lpstr>
      <vt:lpstr>Цели сторон</vt:lpstr>
      <vt:lpstr>Различия между Первой и Второй мировыми войнами</vt:lpstr>
      <vt:lpstr>Этапы</vt:lpstr>
      <vt:lpstr>Первый этап</vt:lpstr>
      <vt:lpstr>Второй этап</vt:lpstr>
      <vt:lpstr>Третий этап</vt:lpstr>
      <vt:lpstr>Четвёртый этап</vt:lpstr>
      <vt:lpstr>Пятый этап</vt:lpstr>
      <vt:lpstr>Итоги</vt:lpstr>
      <vt:lpstr>Презентация PowerPoint</vt:lpstr>
      <vt:lpstr>Герои второй мировой войны</vt:lpstr>
      <vt:lpstr>Ширшнёва Нина Никитична</vt:lpstr>
      <vt:lpstr>Жилавская Янина</vt:lpstr>
      <vt:lpstr>Ширшнёв Иван Ильичь</vt:lpstr>
      <vt:lpstr>Вторая мировая война глазами немцев</vt:lpstr>
      <vt:lpstr>Расстрельный холокост. Фашисты на Украине '1941-1945'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Вторая мировая война</dc:title>
  <dc:creator>Пользователь</dc:creator>
  <cp:lastModifiedBy>Пользователь</cp:lastModifiedBy>
  <cp:revision>12</cp:revision>
  <dcterms:created xsi:type="dcterms:W3CDTF">2013-05-06T17:14:28Z</dcterms:created>
  <dcterms:modified xsi:type="dcterms:W3CDTF">2013-05-06T19:41:11Z</dcterms:modified>
</cp:coreProperties>
</file>