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75" r:id="rId11"/>
    <p:sldId id="276" r:id="rId12"/>
    <p:sldId id="265" r:id="rId13"/>
    <p:sldId id="277" r:id="rId14"/>
    <p:sldId id="266" r:id="rId15"/>
    <p:sldId id="267" r:id="rId16"/>
    <p:sldId id="268" r:id="rId17"/>
    <p:sldId id="269" r:id="rId18"/>
    <p:sldId id="280" r:id="rId19"/>
    <p:sldId id="281" r:id="rId20"/>
    <p:sldId id="282" r:id="rId21"/>
    <p:sldId id="279" r:id="rId22"/>
    <p:sldId id="270" r:id="rId23"/>
    <p:sldId id="278" r:id="rId24"/>
    <p:sldId id="27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E57709"/>
    <a:srgbClr val="FDD3FA"/>
    <a:srgbClr val="2E06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67" autoAdjust="0"/>
    <p:restoredTop sz="94585" autoAdjust="0"/>
  </p:normalViewPr>
  <p:slideViewPr>
    <p:cSldViewPr>
      <p:cViewPr>
        <p:scale>
          <a:sx n="68" d="100"/>
          <a:sy n="68" d="100"/>
        </p:scale>
        <p:origin x="-130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3F56C9-4CDE-4C24-8280-90B226A825A9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8F069B-CCEA-498D-B347-006DED28B9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4C21-2928-4E01-A9B9-1AE39E112218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18B83-EF93-42F7-B29A-A5F72CCB86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67C5-F378-433C-B6F4-E7070377C46B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8EA9C-024D-4A0C-888D-CBB5779C5A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20559-F797-4512-BDE5-9AAF563761F3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3CB6F-5155-44B5-BA38-CEEA08FC6C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7AB3-773B-4940-95AA-C2003E834E51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D8DF-B38C-4CFB-AFAD-8131A95BE8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87769-3295-4D40-9ADC-E7020FF3F6F5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9A28-F570-4E61-8B05-2F406BFCDD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BA1A3-7B11-4223-A042-5626A903B9F0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BFB-73F2-4DC8-96BB-82F9F9B565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BFCC-D738-4DBB-8A22-90441794E4C0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FD00-9AE9-433B-B704-F68C630984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4860-B7A4-40F1-93BC-5F06A25B4113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D1B0-7D90-4F30-A5AA-B6FD0314F6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EAF5-79CF-4D89-B3D8-9FF2EE8825B4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8E5D-21CA-4EC3-9D14-8F828385D1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7A4B-B63C-4C2D-B207-6487C4086EEC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356CC-1A4A-4F6C-B286-80E757A370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C8680-C04C-4923-965C-738F59917C47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40F8D-DD4D-49D5-B332-CAD3C50A1F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2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86AABD-4772-429F-815C-57DD5B45E24C}" type="datetimeFigureOut">
              <a:rPr lang="ru-RU"/>
              <a:pPr>
                <a:defRPr/>
              </a:pPr>
              <a:t>17.12.2013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95D4B1-A3EF-4A87-8D02-11BF532C62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advClick="0" advTm="600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Desktop\Gimn-&#1048;SPAN&#1048;&#1048;-Marcha-de-Grenaderes(muzofon.com).mp3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110566" cy="250033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i="1" dirty="0" smtClean="0">
                <a:solidFill>
                  <a:srgbClr val="E57709"/>
                </a:solidFill>
                <a:effectLst/>
              </a:rPr>
              <a:t>Испания</a:t>
            </a:r>
            <a:endParaRPr lang="ru-RU" sz="9600" i="1" dirty="0">
              <a:solidFill>
                <a:srgbClr val="E57709"/>
              </a:solidFill>
              <a:effectLst/>
            </a:endParaRPr>
          </a:p>
        </p:txBody>
      </p:sp>
      <p:pic>
        <p:nvPicPr>
          <p:cNvPr id="5" name="Рисунок 4" descr="6_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4000528" cy="26193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Gimn-ИSPANИИ-Marcha-de-Grenadere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  <p:pic>
        <p:nvPicPr>
          <p:cNvPr id="6" name="Рисунок 5" descr="spain_gerb.gif"/>
          <p:cNvPicPr>
            <a:picLocks noChangeAspect="1"/>
          </p:cNvPicPr>
          <p:nvPr/>
        </p:nvPicPr>
        <p:blipFill>
          <a:blip r:embed="rId5">
            <a:lum bright="-2000" contrast="10000"/>
          </a:blip>
          <a:stretch>
            <a:fillRect/>
          </a:stretch>
        </p:blipFill>
        <p:spPr>
          <a:xfrm>
            <a:off x="5072066" y="3214686"/>
            <a:ext cx="3214710" cy="25955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slow" advClick="0" advTm="928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928670"/>
            <a:ext cx="4786314" cy="557216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Испания включает ряд исторических областей,    население которых отличается по языку и культуре. Ядро испанского государства  составляет  Кастилия. От </a:t>
            </a:r>
            <a:r>
              <a:rPr lang="ru-RU" sz="2400" dirty="0" err="1" smtClean="0"/>
              <a:t>кастильцев</a:t>
            </a:r>
            <a:r>
              <a:rPr lang="ru-RU" sz="2400" dirty="0" smtClean="0"/>
              <a:t> отличаются баски, каталонцы, галисийцы, но все они образуют  единую  испанскую нацию.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86322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    По территории страны население размещено неравномерно, плотно населены прибрежные районы. Городское население преобладает над сельским. Исключая Мадрид, все крупные города лежат у моря или близ него.  </a:t>
            </a:r>
            <a:endParaRPr lang="ru-RU" sz="2400" dirty="0">
              <a:latin typeface="+mn-lt"/>
            </a:endParaRPr>
          </a:p>
        </p:txBody>
      </p:sp>
      <p:pic>
        <p:nvPicPr>
          <p:cNvPr id="5" name="Picture 7" descr="439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40906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81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Хозяйство Испании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429684" cy="4929222"/>
          </a:xfrm>
        </p:spPr>
        <p:txBody>
          <a:bodyPr/>
          <a:lstStyle/>
          <a:p>
            <a:pPr marL="0" indent="0" eaLnBrk="1" hangingPunct="1">
              <a:buNone/>
              <a:tabLst>
                <a:tab pos="0" algn="l"/>
              </a:tabLst>
            </a:pPr>
            <a:r>
              <a:rPr lang="ru-RU" sz="2400" dirty="0" smtClean="0"/>
              <a:t>   На мировом уровне Испания лидирует по производству оливкового масла и добыче ртути, занимает второе место в мире по добыче пиритов и третье по производству виноградных вин.</a:t>
            </a:r>
          </a:p>
          <a:p>
            <a:pPr marL="0" indent="0" eaLnBrk="1" hangingPunct="1">
              <a:buNone/>
            </a:pPr>
            <a:r>
              <a:rPr lang="ru-RU" sz="2400" dirty="0" smtClean="0"/>
              <a:t>   Природные  богатства  создают хорошую базу для развития промышленности. Значительную роль играет горнодобывающая промышленность, черная и цветная металлургия, машиностроение.</a:t>
            </a:r>
          </a:p>
          <a:p>
            <a:pPr marL="0" indent="0" eaLnBrk="1" hangingPunct="1">
              <a:buNone/>
            </a:pPr>
            <a:r>
              <a:rPr lang="ru-RU" sz="2400" dirty="0" smtClean="0"/>
              <a:t>   Растет переработка нефти, развивается текстильная и пищевая промышленность.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4867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Сельское хозяйство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8943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Сельское хозяйство дает около 1/3 национального дохода страны и больше 1/2 стоимости экспорта. До сих пор в сельском хозяйстве сохранились феодальные пережитки , что обусловливает  узость внутреннего рынка и тормозит экономическое развитие страны.Ведущая отрасль сельского хозяйства — земледелие, дающее более 60% стоимости товарной продукции сельского хозяйства. Обрабатывается около 40% территории страны.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 spd="slow" advClick="0" advTm="5694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5286380" y="1214417"/>
            <a:ext cx="3857620" cy="564358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   В сельскохозяйственном обороте находится почти половина территории страны.         </a:t>
            </a:r>
          </a:p>
          <a:p>
            <a:pPr marL="6350" indent="-6350" algn="ctr">
              <a:buNone/>
            </a:pPr>
            <a:r>
              <a:rPr lang="ru-RU" sz="2400" dirty="0" smtClean="0"/>
              <a:t>   Главные продовольственные культуры — пшеница и </a:t>
            </a:r>
            <a:r>
              <a:rPr lang="ru-RU" sz="2400" dirty="0" err="1" smtClean="0"/>
              <a:t>ячмень.Важная</a:t>
            </a:r>
            <a:r>
              <a:rPr lang="ru-RU" sz="2400" dirty="0" smtClean="0"/>
              <a:t>  отрасль -овцеводство. </a:t>
            </a:r>
          </a:p>
          <a:p>
            <a:pPr marL="6350" indent="-6350" algn="ctr">
              <a:buNone/>
            </a:pPr>
            <a:r>
              <a:rPr lang="ru-RU" sz="2400" dirty="0" smtClean="0"/>
              <a:t>   Многие отрасли  сельского  хозяйства работают на экспорт.</a:t>
            </a:r>
          </a:p>
          <a:p>
            <a:endParaRPr lang="ru-RU" dirty="0"/>
          </a:p>
        </p:txBody>
      </p:sp>
      <p:pic>
        <p:nvPicPr>
          <p:cNvPr id="7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5077931" cy="4848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56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634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Испанская дорожная сеть в основном централизованная с 6 шоссейными дорогами, соединяющих Мадрид с Каталонией, Валенсией, Андалусией и Галиcией. Кроме того, скоростные шоссе проходят вдоль атлантического и средиземноморского побережий. Испания в настоящее время имеет 1272 км высокоскоростных железнодорожных линий, связывающих Мáлагу, Севилью, Мадрид, Барселону и Вальядолид. Испания намерена иметь миллион электромобилей к 2014 году, как часть плана правительства по экономии энергии и улучшению экологии.</a:t>
            </a:r>
            <a:endParaRPr lang="ru-RU" sz="2400" dirty="0"/>
          </a:p>
        </p:txBody>
      </p:sp>
    </p:spTree>
  </p:cSld>
  <p:clrMapOvr>
    <a:masterClrMapping/>
  </p:clrMapOvr>
  <p:transition spd="slow" advClick="0" advTm="5756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58204" cy="14192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страны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впупы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928934"/>
            <a:ext cx="4643470" cy="371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14612" y="228599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n-lt"/>
              </a:rPr>
              <a:t>Музей Прадо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ransition spd="slow" advTm="388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ыацф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4929222" cy="350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28596" y="1785926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n-lt"/>
              </a:rPr>
              <a:t>Дворец Эскориал</a:t>
            </a:r>
            <a:endParaRPr lang="ru-RU" sz="4000" dirty="0">
              <a:latin typeface="+mn-lt"/>
            </a:endParaRPr>
          </a:p>
        </p:txBody>
      </p:sp>
      <p:pic>
        <p:nvPicPr>
          <p:cNvPr id="4" name="Рисунок 3" descr="рронл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096599"/>
            <a:ext cx="2695581" cy="445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572132" y="785794"/>
            <a:ext cx="3000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+mn-lt"/>
              </a:rPr>
              <a:t>«Башня Геркулеса»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ransition spd="slow" advClick="0" advTm="5289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2860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+mn-lt"/>
              </a:rPr>
              <a:t>Королевский дворец </a:t>
            </a:r>
            <a:endParaRPr lang="ru-RU" sz="5400" dirty="0">
              <a:latin typeface="+mn-lt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071678"/>
            <a:ext cx="7072362" cy="4519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383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642918"/>
            <a:ext cx="6429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atin typeface="+mj-lt"/>
              </a:rPr>
              <a:t>Монастырь </a:t>
            </a:r>
            <a:r>
              <a:rPr lang="ru-RU" sz="5000" dirty="0" err="1" smtClean="0">
                <a:latin typeface="+mj-lt"/>
              </a:rPr>
              <a:t>Дескальсас</a:t>
            </a:r>
            <a:r>
              <a:rPr lang="ru-RU" sz="5000" dirty="0" smtClean="0">
                <a:latin typeface="+mj-lt"/>
              </a:rPr>
              <a:t> </a:t>
            </a:r>
            <a:r>
              <a:rPr lang="ru-RU" sz="5000" dirty="0" err="1" smtClean="0">
                <a:latin typeface="+mj-lt"/>
              </a:rPr>
              <a:t>Реалес</a:t>
            </a:r>
            <a:endParaRPr lang="ru-RU" sz="5000" dirty="0">
              <a:latin typeface="+mj-lt"/>
            </a:endParaRPr>
          </a:p>
        </p:txBody>
      </p:sp>
      <p:pic>
        <p:nvPicPr>
          <p:cNvPr id="3" name="Рисунок 2" descr="4f25033eb19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76943"/>
            <a:ext cx="7713573" cy="434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35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1071546"/>
            <a:ext cx="3143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Монастырь </a:t>
            </a:r>
            <a:r>
              <a:rPr lang="ru-RU" sz="2400" dirty="0" err="1" smtClean="0">
                <a:latin typeface="+mn-lt"/>
              </a:rPr>
              <a:t>Дескальсас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Реалес</a:t>
            </a:r>
            <a:r>
              <a:rPr lang="ru-RU" sz="2400" dirty="0" smtClean="0">
                <a:latin typeface="+mn-lt"/>
              </a:rPr>
              <a:t> буквально, «монастырь босоногих принцесс» — мадридский монастырь XVI века, основанный в 1559 году </a:t>
            </a:r>
            <a:r>
              <a:rPr lang="ru-RU" sz="2400" dirty="0" err="1" smtClean="0">
                <a:latin typeface="+mn-lt"/>
              </a:rPr>
              <a:t>Хуаной</a:t>
            </a:r>
            <a:r>
              <a:rPr lang="ru-RU" sz="2400" dirty="0" smtClean="0">
                <a:latin typeface="+mn-lt"/>
              </a:rPr>
              <a:t> Австрийской 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 descr="356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5929354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214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4786314" cy="4929221"/>
          </a:xfrm>
        </p:spPr>
        <p:txBody>
          <a:bodyPr/>
          <a:lstStyle/>
          <a:p>
            <a:pPr marL="260350" lvl="1" indent="635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Столица: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Мадрид</a:t>
            </a:r>
          </a:p>
          <a:p>
            <a:pPr marL="260350" lvl="1" indent="635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Площадь: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505 тыс.кв.км.</a:t>
            </a:r>
          </a:p>
          <a:p>
            <a:pPr marL="260350" lvl="1" indent="635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Население: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40 млн. человек</a:t>
            </a:r>
          </a:p>
          <a:p>
            <a:pPr indent="-6350"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Денежная единица: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Евро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правления: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Конституционная парламентская монархия</a:t>
            </a:r>
          </a:p>
          <a:p>
            <a:pPr indent="-635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Национальный праздник: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День испанской нации, ежегодно отмечается 12 октября.</a:t>
            </a:r>
          </a:p>
          <a:p>
            <a:pPr lvl="1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</a:t>
            </a:r>
            <a:r>
              <a:rPr lang="ru-RU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10" descr="mapis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224920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Click="0" advTm="7176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642918"/>
            <a:ext cx="70009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latin typeface="+mj-lt"/>
              </a:rPr>
              <a:t>Памятник Сервантесу: Дон Кихот и </a:t>
            </a:r>
            <a:r>
              <a:rPr lang="ru-RU" sz="5000" dirty="0" err="1" smtClean="0">
                <a:latin typeface="+mj-lt"/>
              </a:rPr>
              <a:t>Санчо</a:t>
            </a:r>
            <a:r>
              <a:rPr lang="ru-RU" sz="5000" dirty="0" smtClean="0">
                <a:latin typeface="+mj-lt"/>
              </a:rPr>
              <a:t> </a:t>
            </a:r>
            <a:r>
              <a:rPr lang="ru-RU" sz="5000" dirty="0" err="1" smtClean="0">
                <a:latin typeface="+mj-lt"/>
              </a:rPr>
              <a:t>Панса</a:t>
            </a:r>
            <a:endParaRPr lang="ru-RU" sz="5000" dirty="0">
              <a:latin typeface="+mj-lt"/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285992"/>
            <a:ext cx="5857916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2839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714356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+mn-lt"/>
              </a:rPr>
              <a:t>Сантьяго </a:t>
            </a:r>
            <a:r>
              <a:rPr lang="ru-RU" sz="5400" dirty="0" err="1" smtClean="0">
                <a:latin typeface="+mn-lt"/>
              </a:rPr>
              <a:t>Бернабеу</a:t>
            </a:r>
            <a:endParaRPr lang="ru-RU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1714488"/>
            <a:ext cx="5000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Стадион «Сантьяго </a:t>
            </a:r>
            <a:r>
              <a:rPr lang="ru-RU" sz="2400" dirty="0" err="1" smtClean="0">
                <a:latin typeface="+mn-lt"/>
              </a:rPr>
              <a:t>Бернабеу</a:t>
            </a:r>
            <a:r>
              <a:rPr lang="ru-RU" sz="2400" dirty="0" smtClean="0">
                <a:latin typeface="+mn-lt"/>
              </a:rPr>
              <a:t>» — футбольный стадион, расположенный в столице Испании Мадриде. Является домашней ареной футбольного клуба «Реал Мадрид».</a:t>
            </a:r>
            <a:endParaRPr lang="ru-RU" sz="2400" dirty="0">
              <a:latin typeface="+mn-lt"/>
            </a:endParaRPr>
          </a:p>
        </p:txBody>
      </p:sp>
      <p:pic>
        <p:nvPicPr>
          <p:cNvPr id="4" name="Рисунок 3" descr="ппереп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143380"/>
            <a:ext cx="492919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екар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3929090" cy="235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гого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4214818"/>
            <a:ext cx="3649975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56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нр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785794"/>
            <a:ext cx="4929190" cy="291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лнолп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786190"/>
            <a:ext cx="485778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кнрквн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786190"/>
            <a:ext cx="3857620" cy="291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1357298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+mn-lt"/>
              </a:rPr>
              <a:t>Коррида</a:t>
            </a:r>
            <a:endParaRPr lang="ru-RU" sz="5400" dirty="0">
              <a:latin typeface="+mn-lt"/>
            </a:endParaRPr>
          </a:p>
        </p:txBody>
      </p:sp>
    </p:spTree>
  </p:cSld>
  <p:clrMapOvr>
    <a:masterClrMapping/>
  </p:clrMapOvr>
  <p:transition spd="slow" advClick="0" advTm="917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736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00562" y="928670"/>
            <a:ext cx="4286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Коррида (“бег быков”) - национальное испанское зрелище. Обычно устраивается во время какого-либо праздника (фиесты) и происходит на специальной арене</a:t>
            </a:r>
            <a:endParaRPr lang="ru-RU" sz="2400" dirty="0">
              <a:latin typeface="+mn-lt"/>
            </a:endParaRPr>
          </a:p>
        </p:txBody>
      </p:sp>
      <p:pic>
        <p:nvPicPr>
          <p:cNvPr id="4" name="Рисунок 3" descr="ререы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8"/>
            <a:ext cx="422949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рог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14818"/>
            <a:ext cx="4380977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амппе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3" y="3786190"/>
            <a:ext cx="4294087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218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рп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44" y="3232522"/>
            <a:ext cx="4214874" cy="362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ркер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14686"/>
            <a:ext cx="4442276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арерв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428604"/>
            <a:ext cx="3500462" cy="279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107154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+mn-lt"/>
              </a:rPr>
              <a:t>Карнавалы</a:t>
            </a:r>
            <a:endParaRPr lang="ru-RU" sz="5400" dirty="0">
              <a:latin typeface="+mn-lt"/>
            </a:endParaRPr>
          </a:p>
        </p:txBody>
      </p:sp>
    </p:spTree>
  </p:cSld>
  <p:clrMapOvr>
    <a:masterClrMapping/>
  </p:clrMapOvr>
  <p:transition spd="slow" advClick="0" advTm="989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Рельеф Испании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143140"/>
          </a:xfrm>
        </p:spPr>
        <p:txBody>
          <a:bodyPr/>
          <a:lstStyle/>
          <a:p>
            <a:pPr marL="90488" indent="-6350"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Испания преимущественно равнинная страна, но ее равнины высоко подняты над уровнем моря и представлены в основном нагорьями и плоскогорьями.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400" dirty="0" smtClean="0"/>
              <a:t>Большая часть поверхности занята Центральным плоскогорьем средней высотой 700-900 м над</a:t>
            </a:r>
          </a:p>
          <a:p>
            <a:pPr marL="90488" indent="-6350" algn="ctr"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уровнем моря.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 descr="bfoto_ru_3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572000" y="3429000"/>
            <a:ext cx="4357686" cy="319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teneri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86037" y="3429000"/>
            <a:ext cx="438596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88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221457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В центре Пиренейского полуострова располагается несколько средневысотных горных хребтов, а по окраинам Испанию окаймляют высокие, выше 3000 метров, горы – Пиренейские и Кантабрийские на севере, Андалусские – на юге. </a:t>
            </a:r>
            <a:endParaRPr lang="ru-RU" sz="2400" dirty="0"/>
          </a:p>
        </p:txBody>
      </p:sp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438717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00372"/>
            <a:ext cx="425701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5007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858180" cy="114300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 Испании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000240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n-lt"/>
              </a:rPr>
              <a:t>Климат Испании средиземноморский, однако, существуют различия между климатом отдельных территорий. В центральной  части страны лето жаркое, зима прохладная, случаются  даже снежные бури.</a:t>
            </a:r>
            <a:endParaRPr lang="ru-RU" sz="2400" dirty="0">
              <a:latin typeface="+mn-lt"/>
            </a:endParaRPr>
          </a:p>
        </p:txBody>
      </p:sp>
      <p:pic>
        <p:nvPicPr>
          <p:cNvPr id="5" name="Picture 6" descr="737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50143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384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-214346" y="642918"/>
            <a:ext cx="4643438" cy="321471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	  </a:t>
            </a:r>
            <a:r>
              <a:rPr lang="ru-RU" sz="2400" dirty="0" smtClean="0"/>
              <a:t>На северо-западном побережье климат мягкий и влажный. Растут леса из буков, каштанов, дубов. Наиболее жаркий климат на берегах Средиземного моря, в январе здесь +13°, в июле +27°С. </a:t>
            </a:r>
          </a:p>
          <a:p>
            <a:endParaRPr lang="ru-RU" dirty="0"/>
          </a:p>
        </p:txBody>
      </p:sp>
      <p:pic>
        <p:nvPicPr>
          <p:cNvPr id="5" name="Picture 7" descr="241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684" y="3643314"/>
            <a:ext cx="4465853" cy="305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fault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714356"/>
            <a:ext cx="4429156" cy="292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67494"/>
            <a:ext cx="4365104" cy="297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66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4572000" cy="442915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Испания расположена на юго-западе Европы и занимает примерно 85% территории Пиренейского полуострова, а также Балеарские и Питиузские острова в Средиземном море, Канарские в Атлантическом океане.</a:t>
            </a:r>
            <a:endParaRPr lang="ru-RU" dirty="0"/>
          </a:p>
        </p:txBody>
      </p:sp>
      <p:pic>
        <p:nvPicPr>
          <p:cNvPr id="4" name="Рисунок 3" descr="kar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85925"/>
            <a:ext cx="4271969" cy="473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42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20" y="928670"/>
            <a:ext cx="5214974" cy="564362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Общая протяжённость границы 1903,2 км, длина береговой линии 4964 км. Это четвёртое по величине европейское государство после России, Украины и Франции. Испания омывается Атлантическим океаном на севере и западе, а также Средиземным морем на юге и востоке. Средняя высота поверхности Испании 650 метров над уровнем моря. </a:t>
            </a:r>
            <a:endParaRPr lang="ru-RU" sz="2400" dirty="0"/>
          </a:p>
        </p:txBody>
      </p:sp>
      <p:pic>
        <p:nvPicPr>
          <p:cNvPr id="5" name="Рисунок 4" descr="300px-Spain_(orthographic_projection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071546"/>
            <a:ext cx="3571900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10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E577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Население</a:t>
            </a:r>
            <a:endParaRPr lang="ru-RU" b="1" i="1" dirty="0">
              <a:solidFill>
                <a:srgbClr val="E57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64"/>
            <a:ext cx="4786314" cy="5143536"/>
          </a:xfrm>
        </p:spPr>
        <p:txBody>
          <a:bodyPr/>
          <a:lstStyle/>
          <a:p>
            <a:pPr marL="90488" indent="-6350" algn="ctr">
              <a:buNone/>
              <a:tabLst>
                <a:tab pos="84138" algn="l"/>
              </a:tabLst>
            </a:pPr>
            <a:r>
              <a:rPr lang="ru-RU" sz="2400" dirty="0" smtClean="0"/>
              <a:t>Население Испании составляет 46,16 млн человек.</a:t>
            </a:r>
          </a:p>
          <a:p>
            <a:pPr algn="ctr">
              <a:buNone/>
            </a:pPr>
            <a:r>
              <a:rPr lang="ru-RU" sz="2400" dirty="0" smtClean="0"/>
              <a:t>Городское население — 76 %. </a:t>
            </a:r>
          </a:p>
          <a:p>
            <a:pPr algn="ctr">
              <a:buNone/>
            </a:pPr>
            <a:r>
              <a:rPr lang="ru-RU" sz="2400" dirty="0" smtClean="0"/>
              <a:t>Плотность населения —91,45 чел./км².</a:t>
            </a:r>
          </a:p>
          <a:p>
            <a:pPr marL="6350" indent="-6350" algn="ctr">
              <a:buNone/>
            </a:pPr>
            <a:r>
              <a:rPr lang="ru-RU" sz="2400" dirty="0" smtClean="0"/>
              <a:t>Этничекий состав- 72,8% - испанцы, 16,4% - каталонцы, 8,2% - галисийцы, 2,3% - баски.</a:t>
            </a:r>
          </a:p>
          <a:p>
            <a:pPr algn="ctr">
              <a:buNone/>
            </a:pPr>
            <a:r>
              <a:rPr lang="ru-RU" sz="2400" dirty="0" smtClean="0"/>
              <a:t>Религия: 95 % верующих — католики.</a:t>
            </a:r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4" name="Рисунок 3" descr="нрр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14488"/>
            <a:ext cx="393424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600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1064</TotalTime>
  <Words>677</Words>
  <Application>Microsoft Office PowerPoint</Application>
  <PresentationFormat>Экран (4:3)</PresentationFormat>
  <Paragraphs>51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Испания</vt:lpstr>
      <vt:lpstr>      Общие сведения</vt:lpstr>
      <vt:lpstr>Рельеф Испании</vt:lpstr>
      <vt:lpstr>Слайд 4</vt:lpstr>
      <vt:lpstr>Климат Испании</vt:lpstr>
      <vt:lpstr>Слайд 6</vt:lpstr>
      <vt:lpstr>Географическое положение</vt:lpstr>
      <vt:lpstr>Слайд 8</vt:lpstr>
      <vt:lpstr>Население</vt:lpstr>
      <vt:lpstr>Слайд 10</vt:lpstr>
      <vt:lpstr>Хозяйство Испании</vt:lpstr>
      <vt:lpstr>Сельское хозяйство</vt:lpstr>
      <vt:lpstr>Слайд 13</vt:lpstr>
      <vt:lpstr>Транспорт</vt:lpstr>
      <vt:lpstr>Достопримечательности страны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101</cp:revision>
  <dcterms:created xsi:type="dcterms:W3CDTF">2013-01-20T14:13:17Z</dcterms:created>
  <dcterms:modified xsi:type="dcterms:W3CDTF">2013-12-16T22:24:59Z</dcterms:modified>
</cp:coreProperties>
</file>