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87" r:id="rId3"/>
    <p:sldId id="288" r:id="rId4"/>
    <p:sldId id="259" r:id="rId5"/>
    <p:sldId id="260" r:id="rId6"/>
    <p:sldId id="261" r:id="rId7"/>
    <p:sldId id="268" r:id="rId8"/>
    <p:sldId id="289" r:id="rId9"/>
    <p:sldId id="271" r:id="rId10"/>
    <p:sldId id="284" r:id="rId11"/>
    <p:sldId id="285" r:id="rId12"/>
    <p:sldId id="274" r:id="rId13"/>
    <p:sldId id="275" r:id="rId14"/>
    <p:sldId id="276" r:id="rId15"/>
    <p:sldId id="286" r:id="rId16"/>
    <p:sldId id="278" r:id="rId17"/>
    <p:sldId id="279" r:id="rId18"/>
    <p:sldId id="280" r:id="rId19"/>
    <p:sldId id="270" r:id="rId20"/>
    <p:sldId id="282" r:id="rId21"/>
    <p:sldId id="283" r:id="rId22"/>
    <p:sldId id="265" r:id="rId23"/>
    <p:sldId id="291" r:id="rId24"/>
    <p:sldId id="292" r:id="rId25"/>
    <p:sldId id="293" r:id="rId26"/>
    <p:sldId id="281" r:id="rId27"/>
    <p:sldId id="267" r:id="rId28"/>
    <p:sldId id="266" r:id="rId29"/>
    <p:sldId id="262" r:id="rId30"/>
  </p:sldIdLst>
  <p:sldSz cx="9144000" cy="6858000" type="screen4x3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86772" autoAdjust="0"/>
  </p:normalViewPr>
  <p:slideViewPr>
    <p:cSldViewPr>
      <p:cViewPr varScale="1">
        <p:scale>
          <a:sx n="64" d="100"/>
          <a:sy n="64" d="100"/>
        </p:scale>
        <p:origin x="-15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36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94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40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967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12538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4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41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585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97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7297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7417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>
                <a:latin typeface="+mn-lt"/>
                <a:cs typeface="+mn-cs"/>
                <a:hlinkClick r:id="rId13"/>
              </a:rPr>
              <a:t>Powerpoint Templates</a:t>
            </a:r>
            <a:endParaRPr lang="fr-FR">
              <a:latin typeface="+mn-lt"/>
              <a:cs typeface="+mn-cs"/>
            </a:endParaRPr>
          </a:p>
        </p:txBody>
      </p:sp>
      <p:pic>
        <p:nvPicPr>
          <p:cNvPr id="1027" name="Picture 33" descr="gfd ge ytr tyuaz yurt 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>
                <a:solidFill>
                  <a:schemeClr val="bg1"/>
                </a:solidFill>
                <a:latin typeface="+mn-lt"/>
                <a:cs typeface="+mn-cs"/>
              </a:rPr>
              <a:t>Page </a:t>
            </a:r>
            <a:fld id="{20EF256C-AAC3-4350-BFFD-AB6A2A153715}" type="slidenum">
              <a:rPr lang="fr-FR" b="1">
                <a:solidFill>
                  <a:schemeClr val="bg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b="1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2533650"/>
          </a:xfrm>
        </p:spPr>
        <p:txBody>
          <a:bodyPr/>
          <a:lstStyle/>
          <a:p>
            <a:r>
              <a:rPr lang="ru-RU" sz="7200" dirty="0" smtClean="0">
                <a:solidFill>
                  <a:schemeClr val="bg1"/>
                </a:solidFill>
              </a:rPr>
              <a:t>Проект на тему: «</a:t>
            </a:r>
            <a:r>
              <a:rPr lang="ru-RU" sz="7200" dirty="0" err="1" smtClean="0">
                <a:solidFill>
                  <a:schemeClr val="bg1"/>
                </a:solidFill>
              </a:rPr>
              <a:t>Безпека</a:t>
            </a:r>
            <a:r>
              <a:rPr lang="ru-RU" sz="7200" dirty="0" smtClean="0">
                <a:solidFill>
                  <a:schemeClr val="bg1"/>
                </a:solidFill>
              </a:rPr>
              <a:t> </a:t>
            </a:r>
            <a:r>
              <a:rPr lang="ru-RU" sz="7200" dirty="0" err="1" smtClean="0">
                <a:solidFill>
                  <a:schemeClr val="bg1"/>
                </a:solidFill>
              </a:rPr>
              <a:t>життя</a:t>
            </a:r>
            <a:r>
              <a:rPr lang="ru-RU" sz="7200" dirty="0" smtClean="0">
                <a:solidFill>
                  <a:schemeClr val="bg1"/>
                </a:solidFill>
              </a:rPr>
              <a:t>»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038600"/>
            <a:ext cx="6400800" cy="2590800"/>
          </a:xfrm>
        </p:spPr>
        <p:txBody>
          <a:bodyPr/>
          <a:lstStyle/>
          <a:p>
            <a:pPr algn="r"/>
            <a:r>
              <a:rPr lang="ru-RU" dirty="0" err="1" smtClean="0">
                <a:solidFill>
                  <a:schemeClr val="bg1"/>
                </a:solidFill>
              </a:rPr>
              <a:t>Підготувала</a:t>
            </a:r>
            <a:endParaRPr lang="ru-RU" dirty="0" smtClean="0">
              <a:solidFill>
                <a:schemeClr val="bg1"/>
              </a:solidFill>
            </a:endParaRPr>
          </a:p>
          <a:p>
            <a:pPr algn="r"/>
            <a:r>
              <a:rPr lang="ru-RU" dirty="0" err="1" smtClean="0">
                <a:solidFill>
                  <a:schemeClr val="bg1"/>
                </a:solidFill>
              </a:rPr>
              <a:t>Учениця</a:t>
            </a:r>
            <a:r>
              <a:rPr lang="ru-RU" dirty="0" smtClean="0">
                <a:solidFill>
                  <a:schemeClr val="bg1"/>
                </a:solidFill>
              </a:rPr>
              <a:t> 8 </a:t>
            </a:r>
            <a:r>
              <a:rPr lang="ru-RU" dirty="0" err="1" smtClean="0">
                <a:solidFill>
                  <a:schemeClr val="bg1"/>
                </a:solidFill>
              </a:rPr>
              <a:t>класу</a:t>
            </a:r>
            <a:endParaRPr lang="ru-RU" dirty="0" smtClean="0">
              <a:solidFill>
                <a:schemeClr val="bg1"/>
              </a:solidFill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Новогуйвинської </a:t>
            </a:r>
            <a:r>
              <a:rPr lang="ru-RU" dirty="0" err="1" smtClean="0">
                <a:solidFill>
                  <a:schemeClr val="bg1"/>
                </a:solidFill>
              </a:rPr>
              <a:t>гімназії</a:t>
            </a:r>
            <a:endParaRPr lang="ru-RU" dirty="0" smtClean="0">
              <a:solidFill>
                <a:schemeClr val="bg1"/>
              </a:solidFill>
            </a:endParaRPr>
          </a:p>
          <a:p>
            <a:pPr algn="r"/>
            <a:r>
              <a:rPr lang="ru-RU" dirty="0" err="1" smtClean="0">
                <a:solidFill>
                  <a:schemeClr val="bg1"/>
                </a:solidFill>
              </a:rPr>
              <a:t>Загородня</a:t>
            </a:r>
            <a:r>
              <a:rPr lang="ru-RU" dirty="0" smtClean="0">
                <a:solidFill>
                  <a:schemeClr val="bg1"/>
                </a:solidFill>
              </a:rPr>
              <a:t> Катерина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36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905000" y="2743200"/>
            <a:ext cx="7010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eaLnBrk="0" hangingPunct="0"/>
            <a:r>
              <a:rPr lang="uk-UA" sz="36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Самі переповнені дороги в світі – в Люксембурзі. Тут налічується 570 автомобілів на 1000 чоловік.</a:t>
            </a:r>
            <a:endParaRPr lang="ru-RU" sz="3600">
              <a:solidFill>
                <a:srgbClr val="F2F2F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28800" y="762000"/>
            <a:ext cx="73152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 в світі найбільш за все автомобілів? </a:t>
            </a:r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1268" name="Picture 2" descr="D:\Documents and Settings\XP\Мои документы\Загрузки\клипарты\MM90028672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946650"/>
            <a:ext cx="259080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1687513"/>
            <a:ext cx="9144000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algn="just" eaLnBrk="0" hangingPunct="0"/>
            <a:r>
              <a:rPr lang="uk-UA" sz="3000" i="1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Автомобілізація зробила неоціненний внесок у розвиток багатьох галузей промисловості, сільського господарства, зростання товарообігу між різними територіями. Однак, водночас, зростання інтенсивності автомобільного руху, у багатьох випадках може призвести до збільшення кількості ДТП із загибеллю і травмуванням людей, пошкодженням автомобілів, руйнуванням дорожніх споруд, кризи вуличного руху у вигляді заторів на дорогах і зниження їх пропускної здатності, погіршення екологічної ситуації.</a:t>
            </a:r>
            <a:endParaRPr lang="ru-RU" sz="3000">
              <a:solidFill>
                <a:srgbClr val="F2F2F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0"/>
            <a:ext cx="8839200" cy="18466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8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 позитивні та негативні наслідки зростання кількості автотранспорту (автомобілізації)? </a:t>
            </a:r>
            <a:endParaRPr lang="ru-RU" sz="38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2887663"/>
            <a:ext cx="91440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algn="just" eaLnBrk="0" hangingPunct="0"/>
            <a:r>
              <a:rPr lang="uk-UA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Щонайдовша</a:t>
            </a:r>
            <a:r>
              <a:rPr lang="uk-UA" sz="36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 «автомобільна пробка» в історії була зафіксована в 1980 році на французькій автостраді між Парижем і Леоном, її протяжність складала близько </a:t>
            </a:r>
            <a:r>
              <a:rPr lang="uk-UA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uk-UA" sz="36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 кілометрів. Друге місце займає «пробка», зафіксована біля Гамбурга в 1993 році, її протяжність – </a:t>
            </a:r>
            <a:r>
              <a:rPr lang="uk-UA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uk-UA" sz="36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 кілометрів.</a:t>
            </a:r>
            <a:endParaRPr lang="ru-RU" sz="3600">
              <a:solidFill>
                <a:srgbClr val="F2F2F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0" y="0"/>
            <a:ext cx="5334000" cy="29238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6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Якою була щонайдовша «автомобільна пробка» в історії? </a:t>
            </a:r>
            <a:endParaRPr lang="ru-RU" sz="46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3316" name="Picture 2" descr="D:\Documents and Settings\XP\Мои документы\Загрузки\клипарты\MP9003860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465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0"/>
            <a:ext cx="65532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5125" eaLnBrk="0" hangingPunct="0">
              <a:defRPr/>
            </a:pPr>
            <a:r>
              <a:rPr lang="uk-UA" sz="48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Яке явище в сучасних умовах називають «убивцею № 1» у світі?</a:t>
            </a:r>
            <a:endParaRPr lang="ru-RU" sz="48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828800" y="2667000"/>
            <a:ext cx="708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eaLnBrk="0" hangingPunct="0"/>
            <a:r>
              <a:rPr lang="uk-UA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Дорожньо-транспортні пригоди </a:t>
            </a:r>
            <a:r>
              <a:rPr lang="uk-UA" sz="36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називають «убивцею № 1» у світі.</a:t>
            </a:r>
            <a:endParaRPr lang="ru-RU" sz="3600"/>
          </a:p>
        </p:txBody>
      </p:sp>
      <p:pic>
        <p:nvPicPr>
          <p:cNvPr id="14340" name="Picture 2" descr="D:\Documents and Settings\XP\Мои документы\Загрузки\клипарты\MC90009007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63988"/>
            <a:ext cx="3810000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828800" y="1524000"/>
            <a:ext cx="70866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algn="just" eaLnBrk="0" hangingPunct="0"/>
            <a:r>
              <a:rPr lang="uk-UA" sz="40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За статистикою, щогодини на дорогах світу гине </a:t>
            </a:r>
            <a:r>
              <a:rPr lang="uk-UA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sz="40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 дітей. У тридцятьох випадках зі ста їхня загибель пов’язана з їх власною неправильною поведінкою на дорозі, а не з помилкою водія.</a:t>
            </a:r>
            <a:endParaRPr lang="ru-RU" sz="4000">
              <a:solidFill>
                <a:srgbClr val="F2F2F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00200" y="0"/>
            <a:ext cx="75438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3038" algn="ctr" eaLnBrk="0" hangingPunct="0">
              <a:defRPr/>
            </a:pPr>
            <a:r>
              <a:rPr lang="uk-UA" sz="4800" b="1" i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Скільки приблизно дітей гине на дорогах щогодини?</a:t>
            </a:r>
            <a:endParaRPr lang="ru-RU" sz="4800" i="1" dirty="0">
              <a:solidFill>
                <a:srgbClr val="FFFFFF">
                  <a:lumMod val="95000"/>
                </a:srgbClr>
              </a:solidFill>
              <a:latin typeface="Arial" pitchFamily="34" charset="0"/>
              <a:cs typeface="+mn-cs"/>
            </a:endParaRPr>
          </a:p>
        </p:txBody>
      </p:sp>
      <p:pic>
        <p:nvPicPr>
          <p:cNvPr id="6146" name="Picture 2" descr="D:\Documents and Settings\XP\Мои документы\Загрузки\клипарты\MP900443917.JPG"/>
          <p:cNvPicPr>
            <a:picLocks noChangeAspect="1" noChangeArrowheads="1"/>
          </p:cNvPicPr>
          <p:nvPr/>
        </p:nvPicPr>
        <p:blipFill>
          <a:blip r:embed="rId2"/>
          <a:srcRect l="12825" t="12568" r="5812" b="20401"/>
          <a:stretch>
            <a:fillRect/>
          </a:stretch>
        </p:blipFill>
        <p:spPr bwMode="auto">
          <a:xfrm>
            <a:off x="5943600" y="5105400"/>
            <a:ext cx="3200400" cy="1752600"/>
          </a:xfrm>
          <a:prstGeom prst="rect">
            <a:avLst/>
          </a:prstGeom>
          <a:noFill/>
          <a:effectLst>
            <a:softEdge rad="63500"/>
          </a:effectLst>
          <a:scene3d>
            <a:camera prst="perspectiveAbove"/>
            <a:lightRig rig="threePt" dir="t"/>
          </a:scene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52400" y="2133600"/>
            <a:ext cx="8229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eaLnBrk="0" hangingPunct="0"/>
            <a:r>
              <a:rPr lang="uk-UA" sz="36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Прикро визнавати, але за рівнем смертності від дорожньо-транспортних пригод Україна посідає </a:t>
            </a:r>
            <a:r>
              <a:rPr lang="uk-UA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п'яте місце </a:t>
            </a:r>
            <a:r>
              <a:rPr lang="uk-UA" sz="36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в Європі. За офіційною статистикою, торік в аваріях загинуло </a:t>
            </a:r>
            <a:r>
              <a:rPr lang="uk-UA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4 709</a:t>
            </a:r>
            <a:r>
              <a:rPr lang="uk-UA" sz="36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uk-UA" sz="36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травмовано – </a:t>
            </a:r>
            <a:r>
              <a:rPr lang="uk-UA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38 917 </a:t>
            </a:r>
            <a:r>
              <a:rPr lang="uk-UA" sz="36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осіб. </a:t>
            </a:r>
          </a:p>
          <a:p>
            <a:pPr indent="457200" eaLnBrk="0" hangingPunct="0"/>
            <a:r>
              <a:rPr lang="uk-UA" sz="36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Кожен третій загиблий – </a:t>
            </a:r>
            <a:br>
              <a:rPr lang="uk-UA" sz="36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молода людина віком до </a:t>
            </a:r>
            <a:r>
              <a:rPr lang="uk-UA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uk-UA" sz="36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 років.</a:t>
            </a:r>
            <a:endParaRPr lang="ru-RU" sz="3600">
              <a:solidFill>
                <a:srgbClr val="F2F2F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0"/>
            <a:ext cx="891540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Яке місце в Європі посідає Україна з рівнем смертності від дорожньо-транспортних пригод? 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6388" name="Picture 4" descr="D:\Documents and Settings\XP\Мои документы\Загрузки\клипарты\MC90015378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4419600"/>
            <a:ext cx="24733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981200" y="2133600"/>
            <a:ext cx="6781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eaLnBrk="0" hangingPunct="0"/>
            <a:r>
              <a:rPr lang="uk-UA" sz="36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Найпоширенішим видом ДТП є наїзд на пішохода. На цей вид припадає до </a:t>
            </a:r>
            <a:r>
              <a:rPr lang="uk-UA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50 %</a:t>
            </a:r>
            <a:r>
              <a:rPr lang="uk-UA" sz="36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 усіх ДТП.</a:t>
            </a:r>
            <a:endParaRPr lang="ru-RU" sz="3600">
              <a:solidFill>
                <a:srgbClr val="F2F2F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33600" y="228600"/>
            <a:ext cx="6717206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Який вид ДТП є найпоширенішим?</a:t>
            </a:r>
            <a:endParaRPr lang="ru-RU" sz="54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2050" name="Picture 2" descr="D:\Documents and Settings\XP\Мои документы\Загрузки\клипарты\MP9004443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1" y="3966843"/>
            <a:ext cx="4343400" cy="2891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04800" y="2667000"/>
            <a:ext cx="85344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eaLnBrk="0" hangingPunct="0"/>
            <a:r>
              <a:rPr lang="uk-UA" sz="36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Часто діти потрапляють в ДТП із-за того, що під час переходу вулиці розмовляють по мобільному телефону або ж слухають в навушниках музику, оскільки у цей час розсіюється їхня </a:t>
            </a:r>
            <a:br>
              <a:rPr lang="uk-UA" sz="36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увага та вони не у змозі </a:t>
            </a:r>
            <a:br>
              <a:rPr lang="uk-UA" sz="36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контролювати ситуацію на дорозі.</a:t>
            </a:r>
            <a:endParaRPr lang="ru-RU" sz="3600">
              <a:solidFill>
                <a:srgbClr val="F2F2F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0"/>
            <a:ext cx="762000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Чому не можна розмовляти </a:t>
            </a:r>
            <a:r>
              <a:rPr lang="uk-UA" sz="4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телефону і слухати музику в навушниках, коли переходиш проїжджу частину?</a:t>
            </a:r>
            <a:endParaRPr lang="ru-RU" sz="4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8436" name="Picture 2" descr="D:\Documents and Settings\XP\Мои документы\Загрузки\клипарты\MC90044043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06988"/>
            <a:ext cx="2057400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5000" y="228600"/>
            <a:ext cx="723900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 частини тіла пішохода зазнають найбільших травм у випадку зіткнення з ним автомобіля?</a:t>
            </a:r>
            <a:endParaRPr lang="ru-RU" sz="44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19459" name="Picture 2" descr="D:\Documents and Settings\XP\Мои документы\Загрузки\клипарты\MC90029578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00600"/>
            <a:ext cx="1981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28600" y="3124200"/>
            <a:ext cx="8458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eaLnBrk="0" hangingPunct="0"/>
            <a:r>
              <a:rPr lang="uk-UA" sz="36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У дорослих цей удар припадає на нижні кінцівки, а в дітей – переважно на грудну клітину та голову. Це пов’язано з різницею у зрості між дорослими</a:t>
            </a:r>
            <a:br>
              <a:rPr lang="uk-UA" sz="36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та дітьми. Саме тому діти </a:t>
            </a:r>
            <a:br>
              <a:rPr lang="uk-UA" sz="36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зазнають більш важких ушкоджень.</a:t>
            </a:r>
            <a:endParaRPr lang="ru-RU" sz="3600">
              <a:solidFill>
                <a:srgbClr val="F2F2F2"/>
              </a:solidFill>
            </a:endParaRPr>
          </a:p>
        </p:txBody>
      </p:sp>
      <p:pic>
        <p:nvPicPr>
          <p:cNvPr id="19461" name="Picture 3" descr="D:\Documents and Settings\XP\Мои документы\Загрузки\клипарты\MC90028067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7400" y="0"/>
            <a:ext cx="70866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eaLnBrk="0" hangingPunct="0">
              <a:defRPr/>
            </a:pPr>
            <a:r>
              <a:rPr lang="uk-UA" sz="44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 найбільш дієві засоби захисту водія і пасажирів у легковому автомобілі?</a:t>
            </a:r>
            <a:endParaRPr lang="uk-UA" sz="44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Times New Roman" pitchFamily="18" charset="0"/>
              <a:cs typeface="+mn-cs"/>
            </a:endParaRPr>
          </a:p>
        </p:txBody>
      </p:sp>
      <p:pic>
        <p:nvPicPr>
          <p:cNvPr id="5122" name="Picture 2" descr="D:\Documents and Settings\XP\Мои документы\Загрузки\клипарты\MP900422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8771" y="3352800"/>
            <a:ext cx="2495229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28600" y="1828800"/>
            <a:ext cx="86868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7200" eaLnBrk="0" hangingPunct="0"/>
            <a:endParaRPr lang="ru-RU" sz="2000">
              <a:solidFill>
                <a:srgbClr val="F2F2F2"/>
              </a:solidFill>
            </a:endParaRPr>
          </a:p>
          <a:p>
            <a:pPr indent="457200" eaLnBrk="0" hangingPunct="0"/>
            <a:r>
              <a:rPr lang="uk-UA" sz="3400" i="1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Підголівники</a:t>
            </a:r>
            <a:r>
              <a:rPr lang="uk-UA" sz="34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 в поєднанні з </a:t>
            </a:r>
            <a:r>
              <a:rPr lang="uk-UA" sz="3400" i="1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ременем</a:t>
            </a:r>
            <a:r>
              <a:rPr lang="uk-UA" sz="34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3400" i="1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подушками безпеки </a:t>
            </a:r>
            <a:r>
              <a:rPr lang="uk-UA" sz="34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є дієвим захистом водія і пасажирів легкових автомобілів.</a:t>
            </a:r>
            <a:br>
              <a:rPr lang="uk-UA" sz="34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Кожен другий </a:t>
            </a:r>
            <a:r>
              <a:rPr lang="uk-UA" sz="34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із тих, хто потрапив </a:t>
            </a:r>
            <a:br>
              <a:rPr lang="uk-UA" sz="34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4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у ДТП і не користувався ременем</a:t>
            </a:r>
            <a:br>
              <a:rPr lang="uk-UA" sz="34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4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безпеки, отримав серйозні травми,</a:t>
            </a:r>
            <a:br>
              <a:rPr lang="uk-UA" sz="34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4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sz="3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четверо з п’яти</a:t>
            </a:r>
            <a:r>
              <a:rPr lang="uk-UA" sz="34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, які пристебнули</a:t>
            </a:r>
            <a:br>
              <a:rPr lang="uk-UA" sz="34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4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їх, залишилися неушкодженими</a:t>
            </a:r>
            <a:r>
              <a:rPr lang="ru-RU" sz="34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52600" y="228600"/>
            <a:ext cx="739140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Щорічно</a:t>
            </a: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4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майже</a:t>
            </a: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1,3</a:t>
            </a: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 млн. людей </a:t>
            </a:r>
            <a:r>
              <a:rPr lang="ru-RU" sz="4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гине</a:t>
            </a: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 у </a:t>
            </a:r>
            <a:r>
              <a:rPr lang="ru-RU" sz="4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дорожніх</a:t>
            </a: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4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аваріях</a:t>
            </a: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 – </a:t>
            </a:r>
            <a:r>
              <a:rPr lang="ru-RU" sz="4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це</a:t>
            </a: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4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більше</a:t>
            </a: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4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ніж</a:t>
            </a: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 </a:t>
            </a:r>
            <a:b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3 тис</a:t>
            </a: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. людей в 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день.</a:t>
            </a:r>
            <a:endParaRPr 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4267200"/>
            <a:ext cx="807720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Щорічно</a:t>
            </a: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4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близько</a:t>
            </a: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 20-50 млн</a:t>
            </a: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. </a:t>
            </a:r>
            <a:r>
              <a:rPr lang="ru-RU" sz="4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чоловік</a:t>
            </a: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4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зазнають</a:t>
            </a: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4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травми</a:t>
            </a: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 у </a:t>
            </a:r>
            <a:r>
              <a:rPr lang="ru-RU" sz="4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разі</a:t>
            </a: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аварій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Documents and Settings\XP\Мои документы\Загрузки\клипарты\MP9004373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6934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981200" y="4733925"/>
            <a:ext cx="71628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61950" eaLnBrk="0" hangingPunct="0"/>
            <a:r>
              <a:rPr lang="uk-UA" sz="4400" b="1" i="1">
                <a:solidFill>
                  <a:srgbClr val="FFFF00"/>
                </a:solidFill>
                <a:cs typeface="Times New Roman" pitchFamily="18" charset="0"/>
              </a:rPr>
              <a:t>Безпека</a:t>
            </a:r>
            <a:r>
              <a:rPr lang="uk-UA" sz="4400">
                <a:solidFill>
                  <a:srgbClr val="F2F2F2"/>
                </a:solidFill>
                <a:cs typeface="Times New Roman" pitchFamily="18" charset="0"/>
              </a:rPr>
              <a:t> – це стан, при якому ніщо кому– або чому-небудь не загрожує.</a:t>
            </a:r>
            <a:endParaRPr lang="ru-RU" sz="4400">
              <a:solidFill>
                <a:srgbClr val="F2F2F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0"/>
            <a:ext cx="68580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«Як ви розумієте, </a:t>
            </a:r>
            <a:br>
              <a:rPr lang="uk-UA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uk-UA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 таке безпека?»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5000" y="1447800"/>
            <a:ext cx="70104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«Як ви вважаєте, </a:t>
            </a:r>
            <a:b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</a:br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хто або що може </a:t>
            </a:r>
            <a:b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</a:br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стати на заваді безпеці на дорозі?»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55" name="WordArt 1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8686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00B050"/>
                  </a:outerShdw>
                </a:effectLst>
                <a:latin typeface="Impact"/>
              </a:rPr>
              <a:t>Модель безпечного дорожнього середовища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00B050"/>
                  </a:outerShdw>
                </a:effectLst>
                <a:latin typeface="Impact"/>
              </a:rPr>
              <a:t>"Трикутник безпеки"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0" y="2028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uk-UA" sz="1200">
                <a:cs typeface="Times New Roman" pitchFamily="18" charset="0"/>
              </a:rPr>
              <a:t/>
            </a:r>
            <a:br>
              <a:rPr lang="uk-UA" sz="1200">
                <a:cs typeface="Times New Roman" pitchFamily="18" charset="0"/>
              </a:rPr>
            </a:br>
            <a:endParaRPr lang="uk-UA"/>
          </a:p>
        </p:txBody>
      </p:sp>
      <p:grpSp>
        <p:nvGrpSpPr>
          <p:cNvPr id="23557" name="Group 4"/>
          <p:cNvGrpSpPr>
            <a:grpSpLocks/>
          </p:cNvGrpSpPr>
          <p:nvPr/>
        </p:nvGrpSpPr>
        <p:grpSpPr bwMode="auto">
          <a:xfrm>
            <a:off x="1219200" y="2667000"/>
            <a:ext cx="7148513" cy="3825875"/>
            <a:chOff x="2712" y="4488"/>
            <a:chExt cx="11256" cy="6024"/>
          </a:xfrm>
        </p:grpSpPr>
        <p:grpSp>
          <p:nvGrpSpPr>
            <p:cNvPr id="23558" name="Group 5"/>
            <p:cNvGrpSpPr>
              <a:grpSpLocks/>
            </p:cNvGrpSpPr>
            <p:nvPr/>
          </p:nvGrpSpPr>
          <p:grpSpPr bwMode="auto">
            <a:xfrm>
              <a:off x="2712" y="4488"/>
              <a:ext cx="8861" cy="5904"/>
              <a:chOff x="2712" y="4488"/>
              <a:chExt cx="8861" cy="5904"/>
            </a:xfrm>
          </p:grpSpPr>
          <p:grpSp>
            <p:nvGrpSpPr>
              <p:cNvPr id="23560" name="Group 6"/>
              <p:cNvGrpSpPr>
                <a:grpSpLocks/>
              </p:cNvGrpSpPr>
              <p:nvPr/>
            </p:nvGrpSpPr>
            <p:grpSpPr bwMode="auto">
              <a:xfrm>
                <a:off x="5448" y="4488"/>
                <a:ext cx="6125" cy="5856"/>
                <a:chOff x="5448" y="4488"/>
                <a:chExt cx="6125" cy="5856"/>
              </a:xfrm>
            </p:grpSpPr>
            <p:sp>
              <p:nvSpPr>
                <p:cNvPr id="23562" name="AutoShape 7"/>
                <p:cNvSpPr>
                  <a:spLocks noChangeArrowheads="1"/>
                </p:cNvSpPr>
                <p:nvPr/>
              </p:nvSpPr>
              <p:spPr bwMode="auto">
                <a:xfrm>
                  <a:off x="5448" y="5040"/>
                  <a:ext cx="6125" cy="530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92D05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3600" b="1">
                      <a:solidFill>
                        <a:srgbClr val="FF0000"/>
                      </a:solidFill>
                      <a:latin typeface="Calibri" pitchFamily="34" charset="0"/>
                    </a:rPr>
                    <a:t>БЕЗПЕКА</a:t>
                  </a:r>
                  <a:endParaRPr lang="ru-RU"/>
                </a:p>
              </p:txBody>
            </p:sp>
            <p:sp>
              <p:nvSpPr>
                <p:cNvPr id="23563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5952" y="4488"/>
                  <a:ext cx="4776" cy="1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ru-RU" sz="4000" i="1">
                      <a:solidFill>
                        <a:srgbClr val="FFFF00"/>
                      </a:solidFill>
                      <a:latin typeface="Comic Sans MS" pitchFamily="66" charset="0"/>
                    </a:rPr>
                    <a:t>Людина</a:t>
                  </a:r>
                  <a:endParaRPr lang="ru-RU">
                    <a:solidFill>
                      <a:srgbClr val="FFFF00"/>
                    </a:solidFill>
                  </a:endParaRPr>
                </a:p>
              </p:txBody>
            </p:sp>
          </p:grpSp>
          <p:sp>
            <p:nvSpPr>
              <p:cNvPr id="23561" name="Text Box 9"/>
              <p:cNvSpPr txBox="1">
                <a:spLocks noChangeArrowheads="1"/>
              </p:cNvSpPr>
              <p:nvPr/>
            </p:nvSpPr>
            <p:spPr bwMode="auto">
              <a:xfrm>
                <a:off x="2712" y="9288"/>
                <a:ext cx="4776" cy="1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sz="4000" i="1">
                    <a:solidFill>
                      <a:srgbClr val="FFFF00"/>
                    </a:solidFill>
                    <a:latin typeface="Comic Sans MS" pitchFamily="66" charset="0"/>
                  </a:rPr>
                  <a:t>Транспорт</a:t>
                </a:r>
                <a:endParaRPr lang="ru-RU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23559" name="Text Box 10"/>
            <p:cNvSpPr txBox="1">
              <a:spLocks noChangeArrowheads="1"/>
            </p:cNvSpPr>
            <p:nvPr/>
          </p:nvSpPr>
          <p:spPr bwMode="auto">
            <a:xfrm>
              <a:off x="9192" y="9408"/>
              <a:ext cx="4776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4000" i="1">
                  <a:solidFill>
                    <a:srgbClr val="FFFF00"/>
                  </a:solidFill>
                  <a:latin typeface="Comic Sans MS" pitchFamily="66" charset="0"/>
                </a:rPr>
                <a:t>Дорога</a:t>
              </a:r>
              <a:endParaRPr lang="ru-RU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-35417"/>
            <a:ext cx="8077200" cy="2016617"/>
          </a:xfrm>
        </p:spPr>
        <p:txBody>
          <a:bodyPr/>
          <a:lstStyle/>
          <a:p>
            <a:pPr algn="ctr"/>
            <a:r>
              <a:rPr lang="uk-UA" kern="1200" cap="none" dirty="0" smtClean="0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BE0E3">
                        <a:tint val="40000"/>
                        <a:satMod val="250000"/>
                      </a:srgbClr>
                    </a:gs>
                    <a:gs pos="9000">
                      <a:srgbClr val="BBE0E3">
                        <a:tint val="52000"/>
                        <a:satMod val="300000"/>
                      </a:srgbClr>
                    </a:gs>
                    <a:gs pos="50000">
                      <a:srgbClr val="BBE0E3">
                        <a:shade val="20000"/>
                        <a:satMod val="300000"/>
                      </a:srgbClr>
                    </a:gs>
                    <a:gs pos="79000">
                      <a:srgbClr val="BBE0E3">
                        <a:tint val="52000"/>
                        <a:satMod val="300000"/>
                      </a:srgbClr>
                    </a:gs>
                    <a:gs pos="100000">
                      <a:srgbClr val="BBE0E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Times New Roman" pitchFamily="18" charset="0"/>
                <a:cs typeface="Times New Roman" pitchFamily="18" charset="0"/>
              </a:rPr>
              <a:t>Правила, яких треба дотримуватися, якщо їдемо на мотоциклі з пасажиром: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2133600"/>
            <a:ext cx="8001000" cy="4724400"/>
          </a:xfrm>
        </p:spPr>
        <p:txBody>
          <a:bodyPr/>
          <a:lstStyle/>
          <a:p>
            <a:pPr marL="360000" indent="-571500">
              <a:buFont typeface="Wingdings" pitchFamily="2" charset="2"/>
              <a:buChar char="ü"/>
            </a:pPr>
            <a:r>
              <a:rPr lang="uk-UA" sz="3000" kern="1200" dirty="0" smtClean="0">
                <a:solidFill>
                  <a:srgbClr val="BBE0E3"/>
                </a:solidFill>
                <a:latin typeface="Times New Roman" pitchFamily="18" charset="0"/>
                <a:cs typeface="Times New Roman" pitchFamily="18" charset="0"/>
              </a:rPr>
              <a:t>Відповідний одяг пасажира;</a:t>
            </a:r>
          </a:p>
          <a:p>
            <a:pPr marL="360000" indent="-571500">
              <a:buFont typeface="Wingdings" pitchFamily="2" charset="2"/>
              <a:buChar char="ü"/>
            </a:pPr>
            <a:r>
              <a:rPr lang="uk-UA" sz="3000" kern="1200" dirty="0" smtClean="0">
                <a:solidFill>
                  <a:srgbClr val="BBE0E3"/>
                </a:solidFill>
                <a:latin typeface="Times New Roman" pitchFamily="18" charset="0"/>
                <a:cs typeface="Times New Roman" pitchFamily="18" charset="0"/>
              </a:rPr>
              <a:t>Відсутність речей, які можуть потрапити в рухомі частини мотоцикла;</a:t>
            </a:r>
          </a:p>
          <a:p>
            <a:pPr marL="360000" indent="-571500">
              <a:buFont typeface="Wingdings" pitchFamily="2" charset="2"/>
              <a:buChar char="ü"/>
            </a:pPr>
            <a:r>
              <a:rPr lang="uk-UA" sz="3000" kern="1200" dirty="0" smtClean="0">
                <a:solidFill>
                  <a:srgbClr val="BBE0E3"/>
                </a:solidFill>
                <a:latin typeface="Times New Roman" pitchFamily="18" charset="0"/>
                <a:cs typeface="Times New Roman" pitchFamily="18" charset="0"/>
              </a:rPr>
              <a:t>Спокій пасажира від початку і до кінця поїздки;</a:t>
            </a:r>
          </a:p>
          <a:p>
            <a:pPr marL="360000" indent="-571500">
              <a:buFont typeface="Wingdings" pitchFamily="2" charset="2"/>
              <a:buChar char="ü"/>
            </a:pPr>
            <a:r>
              <a:rPr lang="uk-UA" sz="3000" kern="1200" dirty="0" smtClean="0">
                <a:solidFill>
                  <a:srgbClr val="BBE0E3"/>
                </a:solidFill>
                <a:latin typeface="Times New Roman" pitchFamily="18" charset="0"/>
                <a:cs typeface="Times New Roman" pitchFamily="18" charset="0"/>
              </a:rPr>
              <a:t>Не можна відволікати увагу водія;</a:t>
            </a:r>
          </a:p>
          <a:p>
            <a:pPr marL="360000" indent="-571500">
              <a:buFont typeface="Wingdings" pitchFamily="2" charset="2"/>
              <a:buChar char="ü"/>
            </a:pPr>
            <a:r>
              <a:rPr lang="uk-UA" sz="3000" kern="1200" dirty="0" smtClean="0">
                <a:solidFill>
                  <a:srgbClr val="BBE0E3"/>
                </a:solidFill>
                <a:latin typeface="Times New Roman" pitchFamily="18" charset="0"/>
                <a:cs typeface="Times New Roman" pitchFamily="18" charset="0"/>
              </a:rPr>
              <a:t>При зупинці на червоний сигнал світлофора пасажиру не слід спускати ноги на землю;</a:t>
            </a:r>
          </a:p>
          <a:p>
            <a:pPr marL="360000" indent="-571500">
              <a:buFont typeface="Wingdings" pitchFamily="2" charset="2"/>
              <a:buChar char="ü"/>
            </a:pPr>
            <a:r>
              <a:rPr lang="uk-UA" sz="3000" kern="1200" dirty="0" smtClean="0">
                <a:solidFill>
                  <a:srgbClr val="BBE0E3"/>
                </a:solidFill>
                <a:latin typeface="Times New Roman" pitchFamily="18" charset="0"/>
                <a:cs typeface="Times New Roman" pitchFamily="18" charset="0"/>
              </a:rPr>
              <a:t>Заздалегідь потрібно домовитися з мотоциклістом про зрозумілі сигнали.</a:t>
            </a:r>
          </a:p>
        </p:txBody>
      </p:sp>
    </p:spTree>
    <p:extLst>
      <p:ext uri="{BB962C8B-B14F-4D97-AF65-F5344CB8AC3E}">
        <p14:creationId xmlns:p14="http://schemas.microsoft.com/office/powerpoint/2010/main" val="2946560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1362075"/>
          </a:xfrm>
        </p:spPr>
        <p:txBody>
          <a:bodyPr/>
          <a:lstStyle/>
          <a:p>
            <a:pPr algn="ctr"/>
            <a:r>
              <a:rPr lang="uk-UA" sz="4400" i="1" kern="1200" cap="none" dirty="0" smtClean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Водіям мопедів та велосипедів забороняється: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265420"/>
            <a:ext cx="8229600" cy="5562600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Ø"/>
            </a:pPr>
            <a:r>
              <a:rPr lang="uk-UA" sz="3000" kern="1200" dirty="0" smtClean="0">
                <a:solidFill>
                  <a:srgbClr val="BBE0E3"/>
                </a:solidFill>
                <a:latin typeface="Times New Roman" pitchFamily="18" charset="0"/>
                <a:cs typeface="Times New Roman" pitchFamily="18" charset="0"/>
              </a:rPr>
              <a:t>Перевозити на велосипеді пасажирів;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uk-UA" sz="3000" kern="1200" dirty="0" smtClean="0">
                <a:solidFill>
                  <a:srgbClr val="BBE0E3"/>
                </a:solidFill>
                <a:latin typeface="Times New Roman" pitchFamily="18" charset="0"/>
                <a:cs typeface="Times New Roman" pitchFamily="18" charset="0"/>
              </a:rPr>
              <a:t>Буксирувати мопеди та велосипеди;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uk-UA" sz="3000" kern="1200" dirty="0" smtClean="0">
                <a:solidFill>
                  <a:srgbClr val="BBE0E3"/>
                </a:solidFill>
                <a:latin typeface="Times New Roman" pitchFamily="18" charset="0"/>
                <a:cs typeface="Times New Roman" pitchFamily="18" charset="0"/>
              </a:rPr>
              <a:t>Під час руху триматися за інший транспорт;</a:t>
            </a:r>
            <a:endParaRPr lang="ru-RU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uk-UA" sz="3000" kern="1200" dirty="0" smtClean="0">
                <a:solidFill>
                  <a:srgbClr val="BBE0E3"/>
                </a:solidFill>
                <a:latin typeface="Times New Roman" pitchFamily="18" charset="0"/>
                <a:cs typeface="Times New Roman" pitchFamily="18" charset="0"/>
              </a:rPr>
              <a:t>Рухатися по тротуарах і пішохідних доріжках;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uk-UA" sz="3000" kern="1200" dirty="0" smtClean="0">
                <a:solidFill>
                  <a:srgbClr val="BBE0E3"/>
                </a:solidFill>
                <a:latin typeface="Times New Roman" pitchFamily="18" charset="0"/>
                <a:cs typeface="Times New Roman" pitchFamily="18" charset="0"/>
              </a:rPr>
              <a:t>Їздити, не тримаючись за кермо, й знімати ноги з педалей;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uk-UA" sz="3000" kern="1200" dirty="0" smtClean="0">
                <a:solidFill>
                  <a:srgbClr val="BBE0E3"/>
                </a:solidFill>
                <a:latin typeface="Times New Roman" pitchFamily="18" charset="0"/>
                <a:cs typeface="Times New Roman" pitchFamily="18" charset="0"/>
              </a:rPr>
              <a:t>Керувати із несправними приладами;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uk-UA" sz="3000" kern="1200" dirty="0" smtClean="0">
                <a:solidFill>
                  <a:srgbClr val="BBE0E3"/>
                </a:solidFill>
                <a:latin typeface="Times New Roman" pitchFamily="18" charset="0"/>
                <a:cs typeface="Times New Roman" pitchFamily="18" charset="0"/>
              </a:rPr>
              <a:t>Рухатися по автомагістралях і дорогах для автомобілів, якщо поруч є велосипедна доріжка.</a:t>
            </a:r>
          </a:p>
        </p:txBody>
      </p:sp>
    </p:spTree>
    <p:extLst>
      <p:ext uri="{BB962C8B-B14F-4D97-AF65-F5344CB8AC3E}">
        <p14:creationId xmlns:p14="http://schemas.microsoft.com/office/powerpoint/2010/main" val="1915560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-228600"/>
            <a:ext cx="7772400" cy="1470025"/>
          </a:xfrm>
        </p:spPr>
        <p:txBody>
          <a:bodyPr/>
          <a:lstStyle/>
          <a:p>
            <a:r>
              <a:rPr lang="uk-UA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0"/>
            <a:ext cx="8678056" cy="6705600"/>
          </a:xfrm>
        </p:spPr>
        <p:txBody>
          <a:bodyPr/>
          <a:lstStyle/>
          <a:p>
            <a:r>
              <a:rPr lang="uk-UA" sz="8800" dirty="0" smtClean="0">
                <a:solidFill>
                  <a:srgbClr val="FF0000"/>
                </a:solidFill>
              </a:rPr>
              <a:t>Рухатися по дорозі на мопедах – з 18, на велосипедах – 14.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52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2133600" y="228600"/>
            <a:ext cx="67818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buFontTx/>
              <a:buChar char="•"/>
              <a:tabLst>
                <a:tab pos="457200" algn="l"/>
              </a:tabLst>
            </a:pPr>
            <a:r>
              <a:rPr lang="uk-UA" sz="4000" b="1" i="1">
                <a:solidFill>
                  <a:srgbClr val="6B6BCF"/>
                </a:solidFill>
                <a:latin typeface="Calibri" pitchFamily="34" charset="0"/>
                <a:cs typeface="Times New Roman" pitchFamily="18" charset="0"/>
              </a:rPr>
              <a:t>І група</a:t>
            </a:r>
          </a:p>
          <a:p>
            <a:pPr algn="just">
              <a:tabLst>
                <a:tab pos="457200" algn="l"/>
              </a:tabLst>
            </a:pPr>
            <a:r>
              <a:rPr lang="uk-UA" sz="3600">
                <a:solidFill>
                  <a:srgbClr val="F2F2F2"/>
                </a:solidFill>
                <a:latin typeface="Calibri" pitchFamily="34" charset="0"/>
                <a:cs typeface="Times New Roman" pitchFamily="18" charset="0"/>
              </a:rPr>
              <a:t>Якою має бути </a:t>
            </a:r>
            <a:r>
              <a:rPr lang="uk-UA" sz="3600" i="1">
                <a:solidFill>
                  <a:srgbClr val="F2F2F2"/>
                </a:solidFill>
                <a:latin typeface="Calibri" pitchFamily="34" charset="0"/>
                <a:cs typeface="Times New Roman" pitchFamily="18" charset="0"/>
              </a:rPr>
              <a:t>дорога</a:t>
            </a:r>
            <a:r>
              <a:rPr lang="uk-UA" sz="3600">
                <a:solidFill>
                  <a:srgbClr val="F2F2F2"/>
                </a:solidFill>
                <a:latin typeface="Calibri" pitchFamily="34" charset="0"/>
                <a:cs typeface="Times New Roman" pitchFamily="18" charset="0"/>
              </a:rPr>
              <a:t>, щоб її можна було вважати </a:t>
            </a:r>
            <a:r>
              <a:rPr lang="uk-UA" sz="3600" i="1">
                <a:solidFill>
                  <a:srgbClr val="F2F2F2"/>
                </a:solidFill>
                <a:latin typeface="Calibri" pitchFamily="34" charset="0"/>
                <a:cs typeface="Times New Roman" pitchFamily="18" charset="0"/>
              </a:rPr>
              <a:t>безпечною</a:t>
            </a:r>
            <a:r>
              <a:rPr lang="uk-UA" sz="3600">
                <a:solidFill>
                  <a:srgbClr val="F2F2F2"/>
                </a:solidFill>
                <a:latin typeface="Calibri" pitchFamily="34" charset="0"/>
                <a:cs typeface="Times New Roman" pitchFamily="18" charset="0"/>
              </a:rPr>
              <a:t>?</a:t>
            </a: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uk-UA" sz="4000" b="1" i="1">
                <a:solidFill>
                  <a:srgbClr val="6B6BCF"/>
                </a:solidFill>
                <a:latin typeface="Calibri" pitchFamily="34" charset="0"/>
                <a:cs typeface="Times New Roman" pitchFamily="18" charset="0"/>
              </a:rPr>
              <a:t>ІІ група</a:t>
            </a:r>
            <a:endParaRPr lang="ru-RU" sz="4000" b="1" i="1">
              <a:solidFill>
                <a:srgbClr val="6B6BCF"/>
              </a:solidFill>
            </a:endParaRPr>
          </a:p>
          <a:p>
            <a:pPr algn="just" eaLnBrk="0" hangingPunct="0">
              <a:tabLst>
                <a:tab pos="457200" algn="l"/>
              </a:tabLst>
            </a:pPr>
            <a:r>
              <a:rPr lang="uk-UA" sz="3600">
                <a:solidFill>
                  <a:srgbClr val="F2F2F2"/>
                </a:solidFill>
                <a:latin typeface="Calibri" pitchFamily="34" charset="0"/>
                <a:cs typeface="Times New Roman" pitchFamily="18" charset="0"/>
              </a:rPr>
              <a:t>Яким має бути </a:t>
            </a:r>
            <a:r>
              <a:rPr lang="uk-UA" sz="3600" i="1">
                <a:solidFill>
                  <a:srgbClr val="F2F2F2"/>
                </a:solidFill>
                <a:latin typeface="Calibri" pitchFamily="34" charset="0"/>
                <a:cs typeface="Times New Roman" pitchFamily="18" charset="0"/>
              </a:rPr>
              <a:t>транспортний засіб</a:t>
            </a:r>
            <a:r>
              <a:rPr lang="uk-UA" sz="3600">
                <a:solidFill>
                  <a:srgbClr val="F2F2F2"/>
                </a:solidFill>
                <a:latin typeface="Calibri" pitchFamily="34" charset="0"/>
                <a:cs typeface="Times New Roman" pitchFamily="18" charset="0"/>
              </a:rPr>
              <a:t>, щоб його можна було вважати </a:t>
            </a:r>
            <a:r>
              <a:rPr lang="uk-UA" sz="3600" i="1">
                <a:solidFill>
                  <a:srgbClr val="F2F2F2"/>
                </a:solidFill>
                <a:latin typeface="Calibri" pitchFamily="34" charset="0"/>
                <a:cs typeface="Times New Roman" pitchFamily="18" charset="0"/>
              </a:rPr>
              <a:t>безпечним</a:t>
            </a:r>
            <a:r>
              <a:rPr lang="uk-UA" sz="3600">
                <a:solidFill>
                  <a:srgbClr val="F2F2F2"/>
                </a:solidFill>
                <a:latin typeface="Calibri" pitchFamily="34" charset="0"/>
                <a:cs typeface="Times New Roman" pitchFamily="18" charset="0"/>
              </a:rPr>
              <a:t>?</a:t>
            </a:r>
            <a:endParaRPr lang="ru-RU" sz="3600">
              <a:solidFill>
                <a:srgbClr val="F2F2F2"/>
              </a:solidFill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uk-UA" sz="4000" b="1" i="1">
                <a:solidFill>
                  <a:srgbClr val="6B6BCF"/>
                </a:solidFill>
                <a:latin typeface="Calibri" pitchFamily="34" charset="0"/>
                <a:cs typeface="Times New Roman" pitchFamily="18" charset="0"/>
              </a:rPr>
              <a:t>ІІІ група</a:t>
            </a:r>
            <a:endParaRPr lang="ru-RU" sz="4000" b="1" i="1">
              <a:solidFill>
                <a:srgbClr val="6B6BCF"/>
              </a:solidFill>
            </a:endParaRPr>
          </a:p>
          <a:p>
            <a:pPr algn="just" eaLnBrk="0" hangingPunct="0">
              <a:tabLst>
                <a:tab pos="457200" algn="l"/>
              </a:tabLst>
            </a:pPr>
            <a:r>
              <a:rPr lang="uk-UA" sz="3600">
                <a:solidFill>
                  <a:srgbClr val="F2F2F2"/>
                </a:solidFill>
                <a:latin typeface="Calibri" pitchFamily="34" charset="0"/>
                <a:cs typeface="Times New Roman" pitchFamily="18" charset="0"/>
              </a:rPr>
              <a:t>Як має діяти </a:t>
            </a:r>
            <a:r>
              <a:rPr lang="uk-UA" sz="3600" i="1">
                <a:solidFill>
                  <a:srgbClr val="F2F2F2"/>
                </a:solidFill>
                <a:latin typeface="Calibri" pitchFamily="34" charset="0"/>
                <a:cs typeface="Times New Roman" pitchFamily="18" charset="0"/>
              </a:rPr>
              <a:t>людина</a:t>
            </a:r>
            <a:r>
              <a:rPr lang="uk-UA" sz="3600">
                <a:solidFill>
                  <a:srgbClr val="F2F2F2"/>
                </a:solidFill>
                <a:latin typeface="Calibri" pitchFamily="34" charset="0"/>
                <a:cs typeface="Times New Roman" pitchFamily="18" charset="0"/>
              </a:rPr>
              <a:t>, щоб почувати себе у </a:t>
            </a:r>
            <a:r>
              <a:rPr lang="uk-UA" sz="3600" i="1">
                <a:solidFill>
                  <a:srgbClr val="F2F2F2"/>
                </a:solidFill>
                <a:latin typeface="Calibri" pitchFamily="34" charset="0"/>
                <a:cs typeface="Times New Roman" pitchFamily="18" charset="0"/>
              </a:rPr>
              <a:t>безпеці</a:t>
            </a:r>
            <a:r>
              <a:rPr lang="uk-UA" sz="3600">
                <a:solidFill>
                  <a:srgbClr val="F2F2F2"/>
                </a:solidFill>
                <a:latin typeface="Calibri" pitchFamily="34" charset="0"/>
                <a:cs typeface="Times New Roman" pitchFamily="18" charset="0"/>
              </a:rPr>
              <a:t> на дорозі?</a:t>
            </a:r>
            <a:endParaRPr lang="uk-UA" sz="3600">
              <a:solidFill>
                <a:srgbClr val="F2F2F2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2362200" y="2286000"/>
            <a:ext cx="64008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spcAft>
                <a:spcPts val="60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uk-UA" sz="36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підвищення плавності руху;</a:t>
            </a:r>
            <a:endParaRPr lang="ru-RU" sz="3600">
              <a:solidFill>
                <a:schemeClr val="accent1"/>
              </a:solidFill>
            </a:endParaRPr>
          </a:p>
          <a:p>
            <a:pPr eaLnBrk="0" hangingPunct="0">
              <a:spcAft>
                <a:spcPts val="60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uk-UA" sz="36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виявлення ділянок концентрації і зниження ризиків ДТП;</a:t>
            </a:r>
            <a:endParaRPr lang="ru-RU" sz="3600">
              <a:solidFill>
                <a:schemeClr val="accent1"/>
              </a:solidFill>
            </a:endParaRPr>
          </a:p>
          <a:p>
            <a:pPr eaLnBrk="0" hangingPunct="0">
              <a:spcAft>
                <a:spcPts val="60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uk-UA" sz="36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придорожній сервіс;</a:t>
            </a:r>
            <a:endParaRPr lang="ru-RU" sz="3600">
              <a:solidFill>
                <a:schemeClr val="accent1"/>
              </a:solidFill>
            </a:endParaRPr>
          </a:p>
          <a:p>
            <a:pPr eaLnBrk="0" hangingPunct="0">
              <a:spcAft>
                <a:spcPts val="60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uk-UA" sz="36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облаштування й сигналізація;</a:t>
            </a:r>
            <a:endParaRPr lang="ru-RU" sz="3600">
              <a:solidFill>
                <a:schemeClr val="accent1"/>
              </a:solidFill>
            </a:endParaRPr>
          </a:p>
          <a:p>
            <a:pPr eaLnBrk="0" hangingPunct="0">
              <a:spcAft>
                <a:spcPts val="60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uk-UA" sz="36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служби порятунку.</a:t>
            </a:r>
            <a:endParaRPr lang="ru-RU" sz="3600"/>
          </a:p>
        </p:txBody>
      </p:sp>
      <p:sp>
        <p:nvSpPr>
          <p:cNvPr id="3" name="Прямоугольник 2"/>
          <p:cNvSpPr/>
          <p:nvPr/>
        </p:nvSpPr>
        <p:spPr>
          <a:xfrm>
            <a:off x="1981200" y="228600"/>
            <a:ext cx="71628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Times New Roman" pitchFamily="18" charset="0"/>
                <a:cs typeface="Times New Roman" pitchFamily="18" charset="0"/>
              </a:rPr>
              <a:t>Принципи й заходи для зниження факторів ризику «ДОРОГА»: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2362200" y="2133600"/>
            <a:ext cx="6400800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spcAft>
                <a:spcPts val="60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uk-UA" sz="33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регулювання придбання й експлуатації транспортних засобів;</a:t>
            </a:r>
            <a:endParaRPr lang="ru-RU" sz="3300">
              <a:solidFill>
                <a:schemeClr val="accent1"/>
              </a:solidFill>
            </a:endParaRPr>
          </a:p>
          <a:p>
            <a:pPr eaLnBrk="0" hangingPunct="0">
              <a:spcAft>
                <a:spcPts val="60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uk-UA" sz="33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контроль експлуатаційного стану парку транспортних засобів;</a:t>
            </a:r>
            <a:endParaRPr lang="ru-RU" sz="3300">
              <a:solidFill>
                <a:schemeClr val="accent1"/>
              </a:solidFill>
            </a:endParaRPr>
          </a:p>
          <a:p>
            <a:pPr eaLnBrk="0" hangingPunct="0">
              <a:spcAft>
                <a:spcPts val="60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uk-UA" sz="33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пасивне й активне устаткування транспортних засобів;</a:t>
            </a:r>
            <a:endParaRPr lang="ru-RU" sz="3300">
              <a:solidFill>
                <a:schemeClr val="accent1"/>
              </a:solidFill>
            </a:endParaRPr>
          </a:p>
          <a:p>
            <a:pPr eaLnBrk="0" hangingPunct="0">
              <a:spcAft>
                <a:spcPts val="60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uk-UA" sz="33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автомобілі і телематика.</a:t>
            </a:r>
            <a:endParaRPr lang="ru-RU" sz="330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81200" y="228600"/>
            <a:ext cx="71628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Times New Roman" pitchFamily="18" charset="0"/>
                <a:cs typeface="Times New Roman" pitchFamily="18" charset="0"/>
              </a:rPr>
              <a:t>Принципи й заходи для зниження факторів ризику «ТРАНСПОРТНИЙ ЗАСІБ»: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2362200" y="2133600"/>
            <a:ext cx="64008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spcAft>
                <a:spcPts val="600"/>
              </a:spcAft>
              <a:buFont typeface="Wingdings" pitchFamily="2" charset="2"/>
              <a:buChar char="ü"/>
              <a:tabLst>
                <a:tab pos="715963" algn="l"/>
              </a:tabLst>
            </a:pPr>
            <a:r>
              <a:rPr lang="uk-UA" sz="3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навчання дітей;</a:t>
            </a:r>
            <a:endParaRPr lang="ru-RU" sz="3600" dirty="0">
              <a:solidFill>
                <a:schemeClr val="accent1"/>
              </a:solidFill>
            </a:endParaRPr>
          </a:p>
          <a:p>
            <a:pPr eaLnBrk="0" hangingPunct="0">
              <a:spcAft>
                <a:spcPts val="600"/>
              </a:spcAft>
              <a:buFont typeface="Wingdings" pitchFamily="2" charset="2"/>
              <a:buChar char="ü"/>
              <a:tabLst>
                <a:tab pos="715963" algn="l"/>
              </a:tabLst>
            </a:pPr>
            <a:r>
              <a:rPr lang="uk-UA" sz="3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навчання водіїв;</a:t>
            </a:r>
            <a:endParaRPr lang="ru-RU" sz="3600" dirty="0">
              <a:solidFill>
                <a:schemeClr val="accent1"/>
              </a:solidFill>
            </a:endParaRPr>
          </a:p>
          <a:p>
            <a:pPr eaLnBrk="0" hangingPunct="0">
              <a:spcAft>
                <a:spcPts val="600"/>
              </a:spcAft>
              <a:buFont typeface="Wingdings" pitchFamily="2" charset="2"/>
              <a:buChar char="ü"/>
              <a:tabLst>
                <a:tab pos="715963" algn="l"/>
              </a:tabLst>
            </a:pPr>
            <a:r>
              <a:rPr lang="uk-UA" sz="3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організація інформаційних кампаній;</a:t>
            </a:r>
            <a:endParaRPr lang="ru-RU" sz="3600" dirty="0">
              <a:solidFill>
                <a:schemeClr val="accent1"/>
              </a:solidFill>
            </a:endParaRPr>
          </a:p>
          <a:p>
            <a:pPr eaLnBrk="0" hangingPunct="0">
              <a:spcAft>
                <a:spcPts val="600"/>
              </a:spcAft>
              <a:buFont typeface="Wingdings" pitchFamily="2" charset="2"/>
              <a:buChar char="ü"/>
              <a:tabLst>
                <a:tab pos="715963" algn="l"/>
              </a:tabLst>
            </a:pPr>
            <a:r>
              <a:rPr lang="uk-UA" sz="3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законодавство і контроль;</a:t>
            </a:r>
            <a:endParaRPr lang="ru-RU" sz="3600" dirty="0">
              <a:solidFill>
                <a:schemeClr val="accent1"/>
              </a:solidFill>
            </a:endParaRPr>
          </a:p>
          <a:p>
            <a:pPr eaLnBrk="0" hangingPunct="0">
              <a:spcAft>
                <a:spcPts val="600"/>
              </a:spcAft>
              <a:buFont typeface="Wingdings" pitchFamily="2" charset="2"/>
              <a:buChar char="ü"/>
              <a:tabLst>
                <a:tab pos="715963" algn="l"/>
              </a:tabLst>
            </a:pPr>
            <a:r>
              <a:rPr lang="uk-UA" sz="3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формування соціального середовища.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81200" y="228600"/>
            <a:ext cx="71628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Times New Roman" pitchFamily="18" charset="0"/>
                <a:cs typeface="Times New Roman" pitchFamily="18" charset="0"/>
              </a:rPr>
              <a:t>Принципи й заходи для зниження факторів ризику «ЛЮДИНА»: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0" y="304800"/>
            <a:ext cx="7239000" cy="61337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538163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За оцінками </a:t>
            </a:r>
            <a:r>
              <a:rPr lang="uk-UA" sz="4000" i="1" dirty="0">
                <a:ln w="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Всесвітньої організації охорони здоров'я</a:t>
            </a:r>
            <a:r>
              <a:rPr lang="uk-UA" sz="4000" b="1" dirty="0">
                <a:ln w="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, якщо не вжити термінових заходів, до </a:t>
            </a:r>
            <a:r>
              <a:rPr lang="uk-UA" sz="4000" dirty="0">
                <a:ln w="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2020 року </a:t>
            </a:r>
            <a:r>
              <a:rPr lang="uk-UA" sz="4000" b="1" dirty="0">
                <a:ln w="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аварії на дорогах стануть </a:t>
            </a:r>
            <a:r>
              <a:rPr lang="uk-UA" sz="4000" i="1" spc="-300" dirty="0">
                <a:ln w="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головною причиною смертності у світі</a:t>
            </a:r>
            <a:r>
              <a:rPr lang="uk-UA" sz="4000" b="1" dirty="0">
                <a:ln w="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, випередивши серцево-судинні захворювання та </a:t>
            </a:r>
            <a:r>
              <a:rPr lang="uk-UA" sz="4000" b="1" dirty="0" smtClean="0">
                <a:ln w="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СНІД.</a:t>
            </a:r>
            <a:endParaRPr lang="uk-UA" sz="4000" b="1" dirty="0">
              <a:ln w="0">
                <a:solidFill>
                  <a:schemeClr val="accent6">
                    <a:lumMod val="20000"/>
                    <a:lumOff val="8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752600" y="242888"/>
            <a:ext cx="70866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7200" algn="just">
              <a:lnSpc>
                <a:spcPct val="114000"/>
              </a:lnSpc>
              <a:spcAft>
                <a:spcPts val="1000"/>
              </a:spcAft>
            </a:pPr>
            <a:r>
              <a:rPr lang="uk-UA" sz="35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Генеральна Асамблея Організації Об’єднаних Націй проголосила 2011 – 2020 роки </a:t>
            </a:r>
            <a:r>
              <a:rPr lang="uk-UA" sz="3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Десятиліттям дій безпеки дорожнього руху</a:t>
            </a:r>
            <a:r>
              <a:rPr lang="uk-UA" sz="35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>
              <a:lnSpc>
                <a:spcPct val="114000"/>
              </a:lnSpc>
              <a:spcAft>
                <a:spcPts val="1000"/>
              </a:spcAft>
            </a:pPr>
            <a:r>
              <a:rPr lang="uk-UA" sz="35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5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Мета Десятиліття</a:t>
            </a:r>
            <a:r>
              <a:rPr lang="uk-UA" sz="35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35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скоротити втрати людських життів від ДТП.</a:t>
            </a:r>
          </a:p>
          <a:p>
            <a:pPr indent="457200" algn="just">
              <a:lnSpc>
                <a:spcPct val="114000"/>
              </a:lnSpc>
              <a:spcAft>
                <a:spcPts val="1000"/>
              </a:spcAft>
            </a:pPr>
            <a:r>
              <a:rPr lang="uk-UA" sz="35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Офіційне відкриття Десятиліття дій безпеки дорожнього руху в усьому світі відбулося 11 травня 2011 року. </a:t>
            </a:r>
            <a:endParaRPr lang="ru-RU" sz="35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219200" y="609600"/>
            <a:ext cx="8153400" cy="577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514350" indent="-514350" algn="ctr">
              <a:lnSpc>
                <a:spcPct val="114000"/>
              </a:lnSpc>
            </a:pPr>
            <a:r>
              <a:rPr lang="uk-UA" sz="4400" b="1">
                <a:solidFill>
                  <a:srgbClr val="BADDE1"/>
                </a:solidFill>
                <a:latin typeface="Times New Roman" pitchFamily="18" charset="0"/>
                <a:cs typeface="Times New Roman" pitchFamily="18" charset="0"/>
              </a:rPr>
              <a:t>План Десятиліття</a:t>
            </a:r>
            <a:r>
              <a:rPr lang="uk-UA" sz="4400">
                <a:solidFill>
                  <a:srgbClr val="BADD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500">
                <a:solidFill>
                  <a:srgbClr val="BADDE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algn="ctr">
              <a:lnSpc>
                <a:spcPct val="114000"/>
              </a:lnSpc>
            </a:pPr>
            <a:endParaRPr lang="ru-RU" sz="3500">
              <a:solidFill>
                <a:srgbClr val="BADDE1"/>
              </a:solidFill>
            </a:endParaRPr>
          </a:p>
          <a:p>
            <a:pPr marL="514350" indent="-514350" eaLnBrk="0" hangingPunct="0">
              <a:lnSpc>
                <a:spcPct val="114000"/>
              </a:lnSpc>
              <a:buFont typeface="Arial" charset="0"/>
              <a:buAutoNum type="arabicPeriod"/>
            </a:pPr>
            <a:r>
              <a:rPr lang="uk-UA" sz="3500">
                <a:solidFill>
                  <a:srgbClr val="BADDE1"/>
                </a:solidFill>
                <a:latin typeface="Times New Roman" pitchFamily="18" charset="0"/>
                <a:cs typeface="Times New Roman" pitchFamily="18" charset="0"/>
              </a:rPr>
              <a:t>Створення дорожньої інфраструктури.</a:t>
            </a:r>
          </a:p>
          <a:p>
            <a:pPr marL="514350" indent="-514350" eaLnBrk="0" hangingPunct="0">
              <a:lnSpc>
                <a:spcPct val="114000"/>
              </a:lnSpc>
              <a:buFont typeface="Arial" charset="0"/>
              <a:buAutoNum type="arabicPeriod"/>
            </a:pPr>
            <a:r>
              <a:rPr lang="uk-UA" sz="3500">
                <a:solidFill>
                  <a:srgbClr val="BADDE1"/>
                </a:solidFill>
                <a:latin typeface="Times New Roman" pitchFamily="18" charset="0"/>
                <a:cs typeface="Times New Roman" pitchFamily="18" charset="0"/>
              </a:rPr>
              <a:t>Навчання безпечній поведінці на дорогах.</a:t>
            </a:r>
            <a:endParaRPr lang="ru-RU" sz="3500">
              <a:solidFill>
                <a:srgbClr val="BADDE1"/>
              </a:solidFill>
            </a:endParaRPr>
          </a:p>
          <a:p>
            <a:pPr marL="514350" indent="-514350" eaLnBrk="0" hangingPunct="0">
              <a:lnSpc>
                <a:spcPct val="114000"/>
              </a:lnSpc>
              <a:buFont typeface="Arial" charset="0"/>
              <a:buAutoNum type="arabicPeriod"/>
            </a:pPr>
            <a:r>
              <a:rPr lang="uk-UA" sz="3500">
                <a:solidFill>
                  <a:srgbClr val="BADDE1"/>
                </a:solidFill>
                <a:latin typeface="Times New Roman" pitchFamily="18" charset="0"/>
                <a:cs typeface="Times New Roman" pitchFamily="18" charset="0"/>
              </a:rPr>
              <a:t>Будівництво безпечних доріг.</a:t>
            </a:r>
            <a:endParaRPr lang="ru-RU" sz="3500">
              <a:solidFill>
                <a:srgbClr val="BADDE1"/>
              </a:solidFill>
            </a:endParaRPr>
          </a:p>
          <a:p>
            <a:pPr marL="514350" indent="-514350" eaLnBrk="0" hangingPunct="0">
              <a:lnSpc>
                <a:spcPct val="114000"/>
              </a:lnSpc>
              <a:buFont typeface="Arial" charset="0"/>
              <a:buAutoNum type="arabicPeriod"/>
            </a:pPr>
            <a:r>
              <a:rPr lang="uk-UA" sz="3500">
                <a:solidFill>
                  <a:srgbClr val="BADDE1"/>
                </a:solidFill>
                <a:latin typeface="Times New Roman" pitchFamily="18" charset="0"/>
                <a:cs typeface="Times New Roman" pitchFamily="18" charset="0"/>
              </a:rPr>
              <a:t>Виробництво безпечних автомобілів.</a:t>
            </a:r>
            <a:endParaRPr lang="ru-RU" sz="3500">
              <a:solidFill>
                <a:srgbClr val="BADDE1"/>
              </a:solidFill>
            </a:endParaRPr>
          </a:p>
          <a:p>
            <a:pPr marL="514350" indent="-514350" eaLnBrk="0" hangingPunct="0">
              <a:lnSpc>
                <a:spcPct val="114000"/>
              </a:lnSpc>
              <a:buFont typeface="Arial" charset="0"/>
              <a:buAutoNum type="arabicPeriod"/>
            </a:pPr>
            <a:r>
              <a:rPr lang="uk-UA" sz="3500">
                <a:solidFill>
                  <a:srgbClr val="BADDE1"/>
                </a:solidFill>
                <a:latin typeface="Times New Roman" pitchFamily="18" charset="0"/>
                <a:cs typeface="Times New Roman" pitchFamily="18" charset="0"/>
              </a:rPr>
              <a:t>Забезпечення належної швидкої допомоги потерпілим в ДТП.</a:t>
            </a:r>
            <a:endParaRPr lang="uk-UA" sz="3500">
              <a:solidFill>
                <a:srgbClr val="BADDE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2"/>
          <p:cNvSpPr>
            <a:spLocks noChangeArrowheads="1"/>
          </p:cNvSpPr>
          <p:nvPr/>
        </p:nvSpPr>
        <p:spPr bwMode="auto">
          <a:xfrm>
            <a:off x="381000" y="4038600"/>
            <a:ext cx="84582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uk-UA" sz="3600">
                <a:solidFill>
                  <a:schemeClr val="accent1"/>
                </a:solidFill>
              </a:rPr>
              <a:t>За даними Міністерства внутрішніх справ України за 2008-2010 роки на вітчизняних дорогах загинуло 558, травмовано 11 402 дітей.</a:t>
            </a:r>
            <a:endParaRPr lang="ru-RU" sz="3600">
              <a:solidFill>
                <a:schemeClr val="accent1"/>
              </a:solidFill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66675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981200" y="609600"/>
            <a:ext cx="7162800" cy="552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176213" algn="just">
              <a:lnSpc>
                <a:spcPct val="114000"/>
              </a:lnSpc>
              <a:spcAft>
                <a:spcPts val="600"/>
              </a:spcAft>
            </a:pPr>
            <a:r>
              <a:rPr lang="uk-UA" sz="38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ЗНАТИ</a:t>
            </a:r>
            <a:r>
              <a:rPr lang="uk-UA" sz="3800" i="1">
                <a:solidFill>
                  <a:srgbClr val="BADD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800">
                <a:solidFill>
                  <a:srgbClr val="BADDE1"/>
                </a:solidFill>
                <a:latin typeface="Times New Roman" pitchFamily="18" charset="0"/>
                <a:cs typeface="Times New Roman" pitchFamily="18" charset="0"/>
              </a:rPr>
              <a:t>способи безпечної поведінки в умовах дорожнього руху; </a:t>
            </a:r>
            <a:r>
              <a:rPr lang="ru-RU" sz="3800">
                <a:solidFill>
                  <a:srgbClr val="BADDE1"/>
                </a:solidFill>
              </a:rPr>
              <a:t>	</a:t>
            </a:r>
          </a:p>
          <a:p>
            <a:pPr indent="176213" algn="just">
              <a:lnSpc>
                <a:spcPct val="114000"/>
              </a:lnSpc>
              <a:spcAft>
                <a:spcPts val="600"/>
              </a:spcAft>
            </a:pPr>
            <a:r>
              <a:rPr lang="uk-UA" sz="3800" b="1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ВІРИТИ</a:t>
            </a:r>
            <a:r>
              <a:rPr lang="uk-UA" sz="3800">
                <a:solidFill>
                  <a:srgbClr val="BADDE1"/>
                </a:solidFill>
                <a:latin typeface="Times New Roman" pitchFamily="18" charset="0"/>
                <a:cs typeface="Times New Roman" pitchFamily="18" charset="0"/>
              </a:rPr>
              <a:t>, що ці знання допоможуть убезпечити життя;</a:t>
            </a:r>
            <a:endParaRPr lang="ru-RU" sz="3800">
              <a:solidFill>
                <a:srgbClr val="BADDE1"/>
              </a:solidFill>
            </a:endParaRPr>
          </a:p>
          <a:p>
            <a:pPr indent="176213" algn="just">
              <a:lnSpc>
                <a:spcPct val="114000"/>
              </a:lnSpc>
              <a:spcAft>
                <a:spcPts val="600"/>
              </a:spcAft>
            </a:pPr>
            <a:r>
              <a:rPr lang="uk-UA" sz="3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ДІЯТИ</a:t>
            </a:r>
            <a:r>
              <a:rPr lang="uk-UA" sz="3800">
                <a:solidFill>
                  <a:srgbClr val="BADDE1"/>
                </a:solidFill>
                <a:latin typeface="Times New Roman" pitchFamily="18" charset="0"/>
                <a:cs typeface="Times New Roman" pitchFamily="18" charset="0"/>
              </a:rPr>
              <a:t> на дорозі відповідально для збереження власного життя та життя інших людей. </a:t>
            </a:r>
            <a:endParaRPr lang="uk-UA" sz="3800">
              <a:solidFill>
                <a:srgbClr val="BADDE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9"/>
          <p:cNvSpPr txBox="1">
            <a:spLocks noChangeArrowheads="1"/>
          </p:cNvSpPr>
          <p:nvPr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hlinkClick r:id="rId2"/>
              </a:rPr>
              <a:t>Powerpoint Templates</a:t>
            </a:r>
            <a:endParaRPr lang="fr-FR"/>
          </a:p>
        </p:txBody>
      </p:sp>
      <p:pic>
        <p:nvPicPr>
          <p:cNvPr id="8195" name="Picture 28" descr="df dsf sdf zr 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" y="914400"/>
            <a:ext cx="7924800" cy="51706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0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БЕЗПЕКА НА ДОРОЗ</a:t>
            </a:r>
            <a:r>
              <a:rPr lang="uk-UA" sz="70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І-</a:t>
            </a:r>
          </a:p>
          <a:p>
            <a:pPr algn="ctr">
              <a:defRPr/>
            </a:pPr>
            <a:endParaRPr lang="uk-UA" sz="70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lnSpc>
                <a:spcPct val="200000"/>
              </a:lnSpc>
              <a:defRPr/>
            </a:pPr>
            <a:r>
              <a:rPr lang="uk-UA" sz="70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БЕЗПЕКА ЖИТТЯ</a:t>
            </a:r>
            <a:endParaRPr lang="ru-RU" sz="70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828800" y="2590800"/>
            <a:ext cx="7010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algn="just" eaLnBrk="0" hangingPunct="0"/>
            <a:r>
              <a:rPr lang="uk-UA" sz="3600" b="1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Упродовж останніх десятиріч кількість автотранспорту в світі невпинно зростає й у 2010 році досягла вже </a:t>
            </a:r>
            <a:r>
              <a:rPr lang="uk-UA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мільярда</a:t>
            </a:r>
            <a:r>
              <a:rPr lang="uk-UA" sz="3600" b="1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 одиниць. В Україні налічується близько </a:t>
            </a:r>
            <a:r>
              <a:rPr lang="uk-UA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 млн  </a:t>
            </a:r>
            <a:r>
              <a:rPr lang="uk-UA" sz="3600" b="1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автомобілів.</a:t>
            </a:r>
            <a:endParaRPr lang="ru-RU" sz="3600" b="1">
              <a:solidFill>
                <a:srgbClr val="F2F2F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28800" y="228600"/>
            <a:ext cx="73152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Яка приблизна кількість</a:t>
            </a:r>
            <a:br>
              <a:rPr lang="uk-UA" sz="48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uk-UA" sz="4800" b="1" i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авторанспорту</a:t>
            </a:r>
            <a:r>
              <a:rPr lang="uk-UA" sz="48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світі і</a:t>
            </a:r>
            <a:br>
              <a:rPr lang="uk-UA" sz="48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uk-UA" sz="48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Україні?</a:t>
            </a:r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244" name="Picture 2" descr="D:\Documents and Settings\XP\Мои документы\Загрузки\клипарты\MM90023621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562600"/>
            <a:ext cx="26431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2295</TotalTime>
  <Words>940</Words>
  <Application>Microsoft Office PowerPoint</Application>
  <PresentationFormat>Экран (4:3)</PresentationFormat>
  <Paragraphs>100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Modèle par défaut</vt:lpstr>
      <vt:lpstr>Проект на тему: «Безпека життя»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Правила, яких треба дотримуватися, якщо їдемо на мотоциклі з пасажиром:</vt:lpstr>
      <vt:lpstr>Водіям мопедів та велосипедів забороняється: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36</cp:revision>
  <cp:lastPrinted>2012-12-27T04:49:53Z</cp:lastPrinted>
  <dcterms:modified xsi:type="dcterms:W3CDTF">2012-12-28T13:45:05Z</dcterms:modified>
</cp:coreProperties>
</file>