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8" r:id="rId4"/>
    <p:sldId id="260" r:id="rId5"/>
    <p:sldId id="262" r:id="rId6"/>
    <p:sldId id="261" r:id="rId7"/>
    <p:sldId id="259" r:id="rId8"/>
    <p:sldId id="263" r:id="rId9"/>
    <p:sldId id="265"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75" autoAdjust="0"/>
    <p:restoredTop sz="94660"/>
  </p:normalViewPr>
  <p:slideViewPr>
    <p:cSldViewPr>
      <p:cViewPr varScale="1">
        <p:scale>
          <a:sx n="85" d="100"/>
          <a:sy n="85" d="100"/>
        </p:scale>
        <p:origin x="-11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83AF81-7C71-4CBD-B031-F9C8E8E82D0B}" type="datetimeFigureOut">
              <a:rPr lang="ru-RU" smtClean="0"/>
              <a:pPr/>
              <a:t>15.12.2013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DCEF6-F949-4CDF-BF86-DA18EA9BEAC7}" type="slidenum">
              <a:rPr lang="ru-RU" smtClean="0"/>
              <a:pPr/>
              <a:t>‹#›</a:t>
            </a:fld>
            <a:endParaRPr lang="ru-RU"/>
          </a:p>
        </p:txBody>
      </p:sp>
    </p:spTree>
    <p:extLst>
      <p:ext uri="{BB962C8B-B14F-4D97-AF65-F5344CB8AC3E}">
        <p14:creationId xmlns="" xmlns:p14="http://schemas.microsoft.com/office/powerpoint/2010/main" val="15703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1</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2</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3</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4</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5</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6</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7</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8</a:t>
            </a:fld>
            <a:endParaRPr lang="ru-RU"/>
          </a:p>
        </p:txBody>
      </p:sp>
    </p:spTree>
    <p:extLst>
      <p:ext uri="{BB962C8B-B14F-4D97-AF65-F5344CB8AC3E}">
        <p14:creationId xmlns="" xmlns:p14="http://schemas.microsoft.com/office/powerpoint/2010/main" val="138805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FDCEF6-F949-4CDF-BF86-DA18EA9BEAC7}" type="slidenum">
              <a:rPr lang="ru-RU" smtClean="0"/>
              <a:pPr/>
              <a:t>10</a:t>
            </a:fld>
            <a:endParaRPr lang="ru-RU"/>
          </a:p>
        </p:txBody>
      </p:sp>
    </p:spTree>
    <p:extLst>
      <p:ext uri="{BB962C8B-B14F-4D97-AF65-F5344CB8AC3E}">
        <p14:creationId xmlns="" xmlns:p14="http://schemas.microsoft.com/office/powerpoint/2010/main" val="1388058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pPr/>
              <a:t>15.12.2013</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pPr/>
              <a:t>15.12.2013</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71604" y="1071546"/>
            <a:ext cx="6840760" cy="1200329"/>
          </a:xfrm>
          <a:prstGeom prst="rect">
            <a:avLst/>
          </a:prstGeom>
        </p:spPr>
        <p:txBody>
          <a:bodyPr wrap="square">
            <a:spAutoFit/>
          </a:bodyPr>
          <a:lstStyle/>
          <a:p>
            <a:r>
              <a:rPr lang="en-US" sz="7200" dirty="0">
                <a:solidFill>
                  <a:schemeClr val="bg2">
                    <a:lumMod val="50000"/>
                  </a:schemeClr>
                </a:solidFill>
                <a:latin typeface="Algerian" pitchFamily="82" charset="0"/>
              </a:rPr>
              <a:t>Ancient Rome</a:t>
            </a:r>
            <a:endParaRPr lang="ru-RU" sz="7200" dirty="0">
              <a:solidFill>
                <a:schemeClr val="bg2">
                  <a:lumMod val="50000"/>
                </a:schemeClr>
              </a:solidFill>
            </a:endParaRPr>
          </a:p>
        </p:txBody>
      </p:sp>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69350" y="2276872"/>
            <a:ext cx="4533292" cy="3399969"/>
          </a:xfrm>
          <a:prstGeom prst="rect">
            <a:avLst/>
          </a:prstGeom>
        </p:spPr>
      </p:pic>
    </p:spTree>
    <p:extLst>
      <p:ext uri="{BB962C8B-B14F-4D97-AF65-F5344CB8AC3E}">
        <p14:creationId xmlns="" xmlns:p14="http://schemas.microsoft.com/office/powerpoint/2010/main" val="2239947190"/>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2947" y="1052736"/>
            <a:ext cx="7169556" cy="4577933"/>
          </a:xfrm>
          <a:prstGeom prst="rect">
            <a:avLst/>
          </a:prstGeom>
        </p:spPr>
      </p:pic>
      <p:sp>
        <p:nvSpPr>
          <p:cNvPr id="14" name="Текст 13"/>
          <p:cNvSpPr>
            <a:spLocks noGrp="1"/>
          </p:cNvSpPr>
          <p:nvPr>
            <p:ph type="body" sz="half" idx="2"/>
          </p:nvPr>
        </p:nvSpPr>
        <p:spPr>
          <a:xfrm>
            <a:off x="4427984" y="1124744"/>
            <a:ext cx="3600400" cy="2905760"/>
          </a:xfrm>
        </p:spPr>
        <p:txBody>
          <a:bodyPr>
            <a:normAutofit/>
          </a:bodyPr>
          <a:lstStyle/>
          <a:p>
            <a:r>
              <a:rPr lang="en-US" sz="6000" b="1" dirty="0" smtClean="0">
                <a:solidFill>
                  <a:schemeClr val="accent1">
                    <a:lumMod val="75000"/>
                  </a:schemeClr>
                </a:solidFill>
                <a:latin typeface="Bradley Hand ITC" pitchFamily="66" charset="0"/>
              </a:rPr>
              <a:t>The  end</a:t>
            </a:r>
            <a:r>
              <a:rPr lang="en-US" sz="3200" b="1" dirty="0" smtClean="0">
                <a:solidFill>
                  <a:schemeClr val="accent1">
                    <a:lumMod val="75000"/>
                  </a:schemeClr>
                </a:solidFill>
                <a:latin typeface="Bradley Hand ITC" pitchFamily="66" charset="0"/>
              </a:rPr>
              <a:t>.</a:t>
            </a:r>
            <a:endParaRPr lang="ru-RU" sz="3200" b="1" dirty="0">
              <a:solidFill>
                <a:schemeClr val="accent1">
                  <a:lumMod val="75000"/>
                </a:schemeClr>
              </a:solidFill>
            </a:endParaRPr>
          </a:p>
        </p:txBody>
      </p:sp>
    </p:spTree>
    <p:extLst>
      <p:ext uri="{BB962C8B-B14F-4D97-AF65-F5344CB8AC3E}">
        <p14:creationId xmlns="" xmlns:p14="http://schemas.microsoft.com/office/powerpoint/2010/main" val="1080123444"/>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half" idx="2"/>
          </p:nvPr>
        </p:nvSpPr>
        <p:spPr>
          <a:xfrm>
            <a:off x="4953000" y="1124744"/>
            <a:ext cx="3147392" cy="4464496"/>
          </a:xfrm>
        </p:spPr>
        <p:txBody>
          <a:bodyPr>
            <a:normAutofit/>
          </a:bodyPr>
          <a:lstStyle/>
          <a:p>
            <a:r>
              <a:rPr lang="en-US" sz="2000" dirty="0">
                <a:solidFill>
                  <a:schemeClr val="tx1">
                    <a:lumMod val="85000"/>
                    <a:lumOff val="15000"/>
                  </a:schemeClr>
                </a:solidFill>
              </a:rPr>
              <a:t>Ancient Rome was a thriving civilization that grew on the Italian Peninsula as early as the 8th century BC. Located along the Mediterranean Sea and centered on the city of Rome, it expanded to one of the largest empires in the ancient world.</a:t>
            </a:r>
            <a:endParaRPr lang="ru-RU" sz="2000" dirty="0">
              <a:solidFill>
                <a:schemeClr val="tx1">
                  <a:lumMod val="85000"/>
                  <a:lumOff val="15000"/>
                </a:schemeClr>
              </a:solidFill>
            </a:endParaRPr>
          </a:p>
        </p:txBody>
      </p:sp>
      <p:pic>
        <p:nvPicPr>
          <p:cNvPr id="11" name="Рисунок 10"/>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l="4091" r="4091"/>
          <a:stretch>
            <a:fillRect/>
          </a:stretch>
        </p:blipFill>
        <p:spPr>
          <a:xfrm>
            <a:off x="827584" y="1844824"/>
            <a:ext cx="4243516" cy="3096344"/>
          </a:xfrm>
        </p:spPr>
      </p:pic>
    </p:spTree>
    <p:extLst>
      <p:ext uri="{BB962C8B-B14F-4D97-AF65-F5344CB8AC3E}">
        <p14:creationId xmlns="" xmlns:p14="http://schemas.microsoft.com/office/powerpoint/2010/main" val="3971759775"/>
      </p:ext>
    </p:extLst>
  </p:cSld>
  <p:clrMapOvr>
    <a:masterClrMapping/>
  </p:clrMapOvr>
  <mc:AlternateContent xmlns:mc="http://schemas.openxmlformats.org/markup-compatibility/2006">
    <mc:Choice xmlns=""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Текст 12"/>
          <p:cNvSpPr>
            <a:spLocks noGrp="1"/>
          </p:cNvSpPr>
          <p:nvPr>
            <p:ph type="body" sz="half" idx="2"/>
          </p:nvPr>
        </p:nvSpPr>
        <p:spPr>
          <a:xfrm>
            <a:off x="971600" y="908720"/>
            <a:ext cx="3600400" cy="4248472"/>
          </a:xfrm>
        </p:spPr>
        <p:txBody>
          <a:bodyPr>
            <a:noAutofit/>
          </a:bodyPr>
          <a:lstStyle/>
          <a:p>
            <a:r>
              <a:rPr lang="en-US" sz="1700" dirty="0"/>
              <a:t>In its centuries of existence, Roman civilization shifted from a monarchy to an aristocratic republic to an increasingly autocratic empire. It came to dominate Southern Europe, Western Europe, Balkans, Asia Minor, North Africa and parts of Eastern Europe through conquest and assimilation. Rome was preponderant throughout the Mediterranean region, and was the sole superpower of Antiquity. Even today its influence survives.</a:t>
            </a:r>
            <a:endParaRPr lang="ru-RU" sz="1700" dirty="0"/>
          </a:p>
        </p:txBody>
      </p:sp>
      <p:pic>
        <p:nvPicPr>
          <p:cNvPr id="16" name="Рисунок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74271" y="1124744"/>
            <a:ext cx="3024336" cy="4536504"/>
          </a:xfrm>
          <a:prstGeom prst="rect">
            <a:avLst/>
          </a:prstGeom>
        </p:spPr>
      </p:pic>
    </p:spTree>
    <p:extLst>
      <p:ext uri="{BB962C8B-B14F-4D97-AF65-F5344CB8AC3E}">
        <p14:creationId xmlns="" xmlns:p14="http://schemas.microsoft.com/office/powerpoint/2010/main" val="3971759775"/>
      </p:ext>
    </p:extLst>
  </p:cSld>
  <p:clrMapOvr>
    <a:masterClrMapping/>
  </p:clrMapOvr>
  <mc:AlternateContent xmlns:mc="http://schemas.openxmlformats.org/markup-compatibility/2006">
    <mc:Choice xmlns="" xmlns:p14="http://schemas.microsoft.com/office/powerpoint/2010/main" Requires="p14">
      <p:transition spd="slow" p14:dur="20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1115616" y="1124744"/>
            <a:ext cx="6840760" cy="2905760"/>
          </a:xfrm>
        </p:spPr>
        <p:txBody>
          <a:bodyPr>
            <a:normAutofit/>
          </a:bodyPr>
          <a:lstStyle/>
          <a:p>
            <a:r>
              <a:rPr lang="en-US" sz="1600" dirty="0"/>
              <a:t>Rome was undoubtedly the central power of Antiquity. The Romans are still remembered today, as Julius Caesar (a military and political genius, symbol of Roman power), Cicero (a master of oratory) and Horace (the greatest poet of Latin language). Roman culture and history was also praised by great thinkers and philosophers like Machiavelli, Rousseau and Nietzsche.</a:t>
            </a:r>
            <a:endParaRPr lang="ru-RU" sz="1600" dirty="0"/>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76796" y="3068960"/>
            <a:ext cx="6933538" cy="2530741"/>
          </a:xfrm>
          <a:prstGeom prst="rect">
            <a:avLst/>
          </a:prstGeom>
        </p:spPr>
      </p:pic>
    </p:spTree>
    <p:extLst>
      <p:ext uri="{BB962C8B-B14F-4D97-AF65-F5344CB8AC3E}">
        <p14:creationId xmlns="" xmlns:p14="http://schemas.microsoft.com/office/powerpoint/2010/main" val="110438260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body" sz="half" idx="2"/>
          </p:nvPr>
        </p:nvSpPr>
        <p:spPr>
          <a:xfrm>
            <a:off x="1187624" y="3436864"/>
            <a:ext cx="6584950" cy="2520280"/>
          </a:xfrm>
        </p:spPr>
        <p:txBody>
          <a:bodyPr>
            <a:normAutofit/>
          </a:bodyPr>
          <a:lstStyle/>
          <a:p>
            <a:r>
              <a:rPr lang="en-US" sz="1600" dirty="0"/>
              <a:t>A society highly developed in military and politics, Rome professionalized the military and created a system of government called res </a:t>
            </a:r>
            <a:r>
              <a:rPr lang="en-US" sz="1600" dirty="0" err="1"/>
              <a:t>publica</a:t>
            </a:r>
            <a:r>
              <a:rPr lang="en-US" sz="1600" dirty="0"/>
              <a:t>, the inspiration for most of modern republics like the United States and France.</a:t>
            </a:r>
          </a:p>
          <a:p>
            <a:r>
              <a:rPr lang="en-US" sz="1600" dirty="0" smtClean="0"/>
              <a:t>By </a:t>
            </a:r>
            <a:r>
              <a:rPr lang="en-US" sz="1600" dirty="0"/>
              <a:t>the end of the Republic, Rome had conquered the land </a:t>
            </a:r>
            <a:r>
              <a:rPr lang="en-US" sz="1600" dirty="0" err="1"/>
              <a:t>arounds</a:t>
            </a:r>
            <a:r>
              <a:rPr lang="en-US" sz="1600" dirty="0"/>
              <a:t> the </a:t>
            </a:r>
            <a:r>
              <a:rPr lang="en-US" sz="1600" dirty="0" err="1"/>
              <a:t>Mediterraean</a:t>
            </a:r>
            <a:r>
              <a:rPr lang="en-US" sz="1600" dirty="0"/>
              <a:t> and beyond: its domain extending from the Atlantic to Judaea and from the mouth of the Rhine to North Africa.</a:t>
            </a:r>
            <a:endParaRPr lang="ru-RU" sz="1600" dirty="0"/>
          </a:p>
        </p:txBody>
      </p:sp>
      <p:pic>
        <p:nvPicPr>
          <p:cNvPr id="13" name="Рисунок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27784" y="1052736"/>
            <a:ext cx="3837436" cy="2550700"/>
          </a:xfrm>
          <a:prstGeom prst="rect">
            <a:avLst/>
          </a:prstGeom>
        </p:spPr>
      </p:pic>
    </p:spTree>
    <p:extLst>
      <p:ext uri="{BB962C8B-B14F-4D97-AF65-F5344CB8AC3E}">
        <p14:creationId xmlns="" xmlns:p14="http://schemas.microsoft.com/office/powerpoint/2010/main" val="96232021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851920" y="1106728"/>
            <a:ext cx="4320480" cy="4536504"/>
          </a:xfrm>
        </p:spPr>
        <p:txBody>
          <a:bodyPr>
            <a:noAutofit/>
          </a:bodyPr>
          <a:lstStyle/>
          <a:p>
            <a:r>
              <a:rPr lang="en-US" sz="1600" dirty="0"/>
              <a:t>In the Empire, Rome entered in its golden times at the hands of Augustus Caesar. Under Trajan, the Empire reached its territorial peak, but showing signs of fatigue. The republican values started to fall in the imperial times, and civil wars became the common ritual for a new emperor's rise.</a:t>
            </a:r>
          </a:p>
          <a:p>
            <a:r>
              <a:rPr lang="en-US" sz="1600" dirty="0" smtClean="0"/>
              <a:t>Plagued </a:t>
            </a:r>
            <a:r>
              <a:rPr lang="en-US" sz="1600" dirty="0"/>
              <a:t>by internal instability and attacked by various migrating peoples, the western part of the empire broke up into independent kingdoms in the 5th century AD. This splintering is the landmark historians use to divide the ancient period from the medieval era and the "Dark Ages".</a:t>
            </a:r>
            <a:endParaRPr lang="ru-RU" sz="1600" dirty="0"/>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15616" y="1124744"/>
            <a:ext cx="2545737" cy="4536504"/>
          </a:xfrm>
          <a:prstGeom prst="rect">
            <a:avLst/>
          </a:prstGeom>
        </p:spPr>
      </p:pic>
    </p:spTree>
    <p:extLst>
      <p:ext uri="{BB962C8B-B14F-4D97-AF65-F5344CB8AC3E}">
        <p14:creationId xmlns="" xmlns:p14="http://schemas.microsoft.com/office/powerpoint/2010/main" val="655360496"/>
      </p:ext>
    </p:extLst>
  </p:cSld>
  <p:clrMapOvr>
    <a:masterClrMapping/>
  </p:clrMapOvr>
  <mc:AlternateContent xmlns:mc="http://schemas.openxmlformats.org/markup-compatibility/2006">
    <mc:Choice xmlns="" xmlns:p14="http://schemas.microsoft.com/office/powerpoint/2010/main" Requires="p14">
      <p:transition spd="slow" p14:dur="225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p:cNvSpPr>
            <a:spLocks noGrp="1"/>
          </p:cNvSpPr>
          <p:nvPr>
            <p:ph type="body" sz="half" idx="2"/>
          </p:nvPr>
        </p:nvSpPr>
        <p:spPr>
          <a:xfrm>
            <a:off x="899592" y="896080"/>
            <a:ext cx="3576113" cy="4795200"/>
          </a:xfrm>
        </p:spPr>
        <p:txBody>
          <a:bodyPr>
            <a:noAutofit/>
          </a:bodyPr>
          <a:lstStyle/>
          <a:p>
            <a:r>
              <a:rPr lang="en-US" sz="1600" dirty="0"/>
              <a:t>The Eastern Roman Empire survived this crisis and was governed from Constantinople after the division of the Empire. It comprised Greece, the Balkans, Asia Minor, Syria and Egypt. Despite the later loss of Syria and Egypt to the Arab-Islamic Empire, the Eastern Roman Empire continued for another millennium, until its remains were finally annexed by the emerging Turkish Ottoman Empire. This eastern, Christian, medieval stage of the Empire is usually called the Byzantine Empire by historians.</a:t>
            </a:r>
            <a:endParaRPr lang="ru-RU" sz="1600" dirty="0"/>
          </a:p>
        </p:txBody>
      </p:sp>
      <p:pic>
        <p:nvPicPr>
          <p:cNvPr id="16" name="Рисунок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75705" y="3284985"/>
            <a:ext cx="3600400" cy="2398766"/>
          </a:xfrm>
          <a:prstGeom prst="rect">
            <a:avLst/>
          </a:prstGeom>
        </p:spPr>
      </p:pic>
      <p:pic>
        <p:nvPicPr>
          <p:cNvPr id="17" name="Рисунок 1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499992" y="1010064"/>
            <a:ext cx="3600400" cy="2245750"/>
          </a:xfrm>
          <a:prstGeom prst="rect">
            <a:avLst/>
          </a:prstGeom>
        </p:spPr>
      </p:pic>
    </p:spTree>
    <p:extLst>
      <p:ext uri="{BB962C8B-B14F-4D97-AF65-F5344CB8AC3E}">
        <p14:creationId xmlns="" xmlns:p14="http://schemas.microsoft.com/office/powerpoint/2010/main" val="3971759775"/>
      </p:ext>
    </p:extLst>
  </p:cSld>
  <p:clrMapOvr>
    <a:masterClrMapping/>
  </p:clrMapOvr>
  <mc:AlternateContent xmlns:mc="http://schemas.openxmlformats.org/markup-compatibility/2006">
    <mc:Choice xmlns="" xmlns:p14="http://schemas.microsoft.com/office/powerpoint/2010/main" Requires="p14">
      <p:transition spd="slow" p14:dur="35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p:cNvSpPr>
            <a:spLocks noGrp="1"/>
          </p:cNvSpPr>
          <p:nvPr>
            <p:ph type="body" sz="half" idx="2"/>
          </p:nvPr>
        </p:nvSpPr>
        <p:spPr>
          <a:xfrm>
            <a:off x="1043608" y="1052736"/>
            <a:ext cx="6984776" cy="2160240"/>
          </a:xfrm>
        </p:spPr>
        <p:txBody>
          <a:bodyPr>
            <a:normAutofit/>
          </a:bodyPr>
          <a:lstStyle/>
          <a:p>
            <a:r>
              <a:rPr lang="en-US" sz="1600" dirty="0"/>
              <a:t>Roman civilization is often grouped into "classical antiquity" together with ancient Greece. Ancient Rome contributed greatly to government, law, war, art, literature, architecture, technology, religion, and language in the Western world, and its history continues to have a major influence on the world today.</a:t>
            </a:r>
            <a:endParaRPr lang="ru-RU" sz="1600" dirty="0"/>
          </a:p>
        </p:txBody>
      </p:sp>
      <p:pic>
        <p:nvPicPr>
          <p:cNvPr id="2" name="Рисунок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1237" y="2924944"/>
            <a:ext cx="3810000" cy="2806700"/>
          </a:xfrm>
          <a:prstGeom prst="rect">
            <a:avLst/>
          </a:prstGeom>
        </p:spPr>
      </p:pic>
      <p:pic>
        <p:nvPicPr>
          <p:cNvPr id="4" name="Рисунок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90000" y="2934072"/>
            <a:ext cx="3742267" cy="2806700"/>
          </a:xfrm>
          <a:prstGeom prst="rect">
            <a:avLst/>
          </a:prstGeom>
        </p:spPr>
      </p:pic>
    </p:spTree>
    <p:extLst>
      <p:ext uri="{BB962C8B-B14F-4D97-AF65-F5344CB8AC3E}">
        <p14:creationId xmlns="" xmlns:p14="http://schemas.microsoft.com/office/powerpoint/2010/main" val="3614527113"/>
      </p:ext>
    </p:extLst>
  </p:cSld>
  <p:clrMapOvr>
    <a:masterClrMapping/>
  </p:clrMapOvr>
  <mc:AlternateContent xmlns:mc="http://schemas.openxmlformats.org/markup-compatibility/2006">
    <mc:Choice xmlns="" xmlns:p14="http://schemas.microsoft.com/office/powerpoint/2010/main" Requires="p14">
      <p:transition spd="slow" p14:dur="20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82284" y="3501008"/>
            <a:ext cx="3277474" cy="2187714"/>
          </a:xfrm>
          <a:prstGeom prst="rect">
            <a:avLst/>
          </a:prstGeom>
        </p:spPr>
      </p:pic>
      <p:sp>
        <p:nvSpPr>
          <p:cNvPr id="2" name="Заголовок 1"/>
          <p:cNvSpPr>
            <a:spLocks noGrp="1"/>
          </p:cNvSpPr>
          <p:nvPr>
            <p:ph type="title"/>
          </p:nvPr>
        </p:nvSpPr>
        <p:spPr>
          <a:xfrm>
            <a:off x="251520" y="825024"/>
            <a:ext cx="4032448" cy="599440"/>
          </a:xfrm>
        </p:spPr>
        <p:txBody>
          <a:bodyPr/>
          <a:lstStyle/>
          <a:p>
            <a:r>
              <a:rPr lang="en-US" sz="2400" dirty="0">
                <a:solidFill>
                  <a:schemeClr val="bg2">
                    <a:lumMod val="50000"/>
                  </a:schemeClr>
                </a:solidFill>
                <a:latin typeface="Cooper Black" pitchFamily="18" charset="0"/>
              </a:rPr>
              <a:t>vocabulary</a:t>
            </a:r>
            <a:endParaRPr lang="ru-RU" sz="2400" dirty="0">
              <a:solidFill>
                <a:schemeClr val="bg2">
                  <a:lumMod val="50000"/>
                </a:schemeClr>
              </a:solidFill>
            </a:endParaRPr>
          </a:p>
        </p:txBody>
      </p:sp>
      <p:sp>
        <p:nvSpPr>
          <p:cNvPr id="3" name="Текст 2"/>
          <p:cNvSpPr>
            <a:spLocks noGrp="1"/>
          </p:cNvSpPr>
          <p:nvPr>
            <p:ph type="body" sz="half" idx="2"/>
          </p:nvPr>
        </p:nvSpPr>
        <p:spPr>
          <a:xfrm>
            <a:off x="971600" y="1340768"/>
            <a:ext cx="6800801" cy="4536504"/>
          </a:xfrm>
        </p:spPr>
        <p:txBody>
          <a:bodyPr>
            <a:normAutofit fontScale="77500" lnSpcReduction="20000"/>
          </a:bodyPr>
          <a:lstStyle/>
          <a:p>
            <a:pPr algn="l"/>
            <a:r>
              <a:rPr lang="en-US" sz="1900" b="1" dirty="0" smtClean="0"/>
              <a:t>Ancient</a:t>
            </a:r>
            <a:r>
              <a:rPr lang="uk-UA" sz="1900" b="1" dirty="0" smtClean="0"/>
              <a:t> </a:t>
            </a:r>
            <a:r>
              <a:rPr lang="en-US" sz="1900" b="1" dirty="0" smtClean="0"/>
              <a:t> –</a:t>
            </a:r>
            <a:r>
              <a:rPr lang="uk-UA" sz="1900" b="1" dirty="0" smtClean="0"/>
              <a:t> стародавній</a:t>
            </a:r>
            <a:endParaRPr lang="en-US" sz="1900" b="1" dirty="0" smtClean="0"/>
          </a:p>
          <a:p>
            <a:pPr algn="l"/>
            <a:r>
              <a:rPr lang="en-US" sz="1900" b="1" dirty="0" smtClean="0"/>
              <a:t>Existence</a:t>
            </a:r>
            <a:r>
              <a:rPr lang="uk-UA" sz="1900" b="1" dirty="0" smtClean="0"/>
              <a:t> </a:t>
            </a:r>
            <a:r>
              <a:rPr lang="en-US" sz="1900" b="1" dirty="0" smtClean="0"/>
              <a:t>-</a:t>
            </a:r>
            <a:r>
              <a:rPr lang="uk-UA" sz="1900" b="1" dirty="0" smtClean="0"/>
              <a:t> існування</a:t>
            </a:r>
            <a:endParaRPr lang="en-US" sz="1900" b="1" dirty="0"/>
          </a:p>
          <a:p>
            <a:pPr algn="l"/>
            <a:r>
              <a:rPr lang="en-US" sz="1900" b="1" dirty="0" smtClean="0"/>
              <a:t>Increasingly</a:t>
            </a:r>
            <a:r>
              <a:rPr lang="uk-UA" sz="1900" b="1" dirty="0" smtClean="0"/>
              <a:t> </a:t>
            </a:r>
            <a:r>
              <a:rPr lang="en-US" sz="1900" b="1" dirty="0" smtClean="0"/>
              <a:t>-</a:t>
            </a:r>
            <a:r>
              <a:rPr lang="uk-UA" sz="1900" b="1" dirty="0" smtClean="0"/>
              <a:t>більше</a:t>
            </a:r>
            <a:endParaRPr lang="en-US" sz="1900" b="1" dirty="0"/>
          </a:p>
          <a:p>
            <a:pPr algn="l"/>
            <a:r>
              <a:rPr lang="en-US" sz="1900" b="1" dirty="0" smtClean="0"/>
              <a:t>Preponderant</a:t>
            </a:r>
            <a:r>
              <a:rPr lang="uk-UA" sz="1900" b="1" dirty="0" smtClean="0"/>
              <a:t> </a:t>
            </a:r>
            <a:r>
              <a:rPr lang="en-US" sz="1900" b="1" dirty="0" smtClean="0"/>
              <a:t> -</a:t>
            </a:r>
            <a:r>
              <a:rPr lang="uk-UA" sz="1900" b="1" dirty="0" smtClean="0"/>
              <a:t> переважаючий</a:t>
            </a:r>
            <a:endParaRPr lang="en-US" sz="1900" b="1" dirty="0"/>
          </a:p>
          <a:p>
            <a:pPr algn="l"/>
            <a:r>
              <a:rPr lang="en-US" sz="1900" b="1" dirty="0"/>
              <a:t>influence </a:t>
            </a:r>
            <a:r>
              <a:rPr lang="en-US" sz="1900" b="1" dirty="0" smtClean="0"/>
              <a:t>-</a:t>
            </a:r>
            <a:r>
              <a:rPr lang="uk-UA" sz="1900" b="1" dirty="0" smtClean="0"/>
              <a:t> вплив</a:t>
            </a:r>
            <a:endParaRPr lang="en-US" sz="1900" b="1" dirty="0"/>
          </a:p>
          <a:p>
            <a:pPr algn="l"/>
            <a:r>
              <a:rPr lang="en-US" sz="1900" b="1" dirty="0" smtClean="0"/>
              <a:t>Survives-</a:t>
            </a:r>
            <a:r>
              <a:rPr lang="uk-UA" sz="1900" b="1" dirty="0" smtClean="0"/>
              <a:t> виживає</a:t>
            </a:r>
            <a:endParaRPr lang="en-US" sz="1900" b="1" dirty="0"/>
          </a:p>
          <a:p>
            <a:pPr algn="l"/>
            <a:r>
              <a:rPr lang="en-US" sz="1900" b="1" dirty="0" smtClean="0"/>
              <a:t>Undoubtedly</a:t>
            </a:r>
            <a:r>
              <a:rPr lang="uk-UA" sz="1900" b="1" dirty="0" smtClean="0"/>
              <a:t> </a:t>
            </a:r>
            <a:r>
              <a:rPr lang="en-US" sz="1900" b="1" dirty="0" smtClean="0"/>
              <a:t> -</a:t>
            </a:r>
            <a:r>
              <a:rPr lang="uk-UA" sz="1900" b="1" dirty="0" smtClean="0"/>
              <a:t> безсумнівно</a:t>
            </a:r>
            <a:endParaRPr lang="en-US" sz="1900" b="1" dirty="0"/>
          </a:p>
          <a:p>
            <a:pPr algn="l"/>
            <a:r>
              <a:rPr lang="en-US" sz="1900" b="1" dirty="0" smtClean="0"/>
              <a:t>Philosopher-</a:t>
            </a:r>
            <a:r>
              <a:rPr lang="uk-UA" sz="1900" b="1" dirty="0" smtClean="0"/>
              <a:t> філософ</a:t>
            </a:r>
            <a:endParaRPr lang="en-US" sz="1900" b="1" dirty="0"/>
          </a:p>
          <a:p>
            <a:pPr algn="l"/>
            <a:r>
              <a:rPr lang="en-US" sz="1900" b="1" dirty="0"/>
              <a:t>system of </a:t>
            </a:r>
            <a:r>
              <a:rPr lang="en-US" sz="1900" b="1" dirty="0" smtClean="0"/>
              <a:t>government</a:t>
            </a:r>
            <a:r>
              <a:rPr lang="uk-UA" sz="1900" b="1" dirty="0" smtClean="0"/>
              <a:t> </a:t>
            </a:r>
            <a:r>
              <a:rPr lang="en-US" sz="1900" b="1" dirty="0" smtClean="0"/>
              <a:t>–</a:t>
            </a:r>
            <a:r>
              <a:rPr lang="uk-UA" sz="1900" b="1" dirty="0" smtClean="0"/>
              <a:t>системи управління</a:t>
            </a:r>
            <a:endParaRPr lang="en-US" sz="1900" b="1" dirty="0"/>
          </a:p>
          <a:p>
            <a:pPr algn="l"/>
            <a:r>
              <a:rPr lang="en-US" sz="1900" b="1" dirty="0"/>
              <a:t>conquer </a:t>
            </a:r>
            <a:r>
              <a:rPr lang="uk-UA" sz="1900" b="1" dirty="0" smtClean="0"/>
              <a:t> </a:t>
            </a:r>
            <a:r>
              <a:rPr lang="en-US" sz="1900" b="1" dirty="0" smtClean="0"/>
              <a:t>-</a:t>
            </a:r>
            <a:r>
              <a:rPr lang="uk-UA" sz="1900" b="1" dirty="0" smtClean="0"/>
              <a:t>  </a:t>
            </a:r>
            <a:r>
              <a:rPr lang="uk-UA" sz="1900" b="1" dirty="0" err="1" smtClean="0"/>
              <a:t>підпорядковуати</a:t>
            </a:r>
            <a:endParaRPr lang="en-US" sz="1900" b="1" dirty="0"/>
          </a:p>
          <a:p>
            <a:pPr algn="l"/>
            <a:r>
              <a:rPr lang="en-US" sz="1900" b="1" dirty="0" smtClean="0"/>
              <a:t>Value</a:t>
            </a:r>
            <a:r>
              <a:rPr lang="uk-UA" sz="1900" b="1" dirty="0" smtClean="0"/>
              <a:t> </a:t>
            </a:r>
            <a:r>
              <a:rPr lang="en-US" sz="1900" b="1" dirty="0" smtClean="0"/>
              <a:t>-</a:t>
            </a:r>
            <a:r>
              <a:rPr lang="uk-UA" sz="1900" b="1" dirty="0" smtClean="0"/>
              <a:t> значення</a:t>
            </a:r>
            <a:endParaRPr lang="en-US" sz="1900" b="1" dirty="0"/>
          </a:p>
          <a:p>
            <a:pPr algn="l"/>
            <a:r>
              <a:rPr lang="en-US" sz="1900" b="1" dirty="0"/>
              <a:t>various </a:t>
            </a:r>
            <a:r>
              <a:rPr lang="uk-UA" sz="1900" b="1" dirty="0" smtClean="0"/>
              <a:t> </a:t>
            </a:r>
            <a:r>
              <a:rPr lang="en-US" sz="1900" b="1" dirty="0" smtClean="0"/>
              <a:t>-</a:t>
            </a:r>
            <a:r>
              <a:rPr lang="uk-UA" sz="1900" b="1" dirty="0" smtClean="0"/>
              <a:t> різний</a:t>
            </a:r>
            <a:endParaRPr lang="en-US" sz="1900" b="1" dirty="0"/>
          </a:p>
          <a:p>
            <a:pPr algn="l"/>
            <a:r>
              <a:rPr lang="en-US" sz="1900" b="1" dirty="0" smtClean="0"/>
              <a:t>Contribute</a:t>
            </a:r>
            <a:r>
              <a:rPr lang="uk-UA" sz="1900" b="1" dirty="0" smtClean="0"/>
              <a:t> </a:t>
            </a:r>
            <a:r>
              <a:rPr lang="en-US" sz="1900" b="1" dirty="0" smtClean="0"/>
              <a:t>-</a:t>
            </a:r>
            <a:r>
              <a:rPr lang="uk-UA" sz="1900" b="1" dirty="0" smtClean="0"/>
              <a:t> сприяти</a:t>
            </a:r>
            <a:endParaRPr lang="en-US" sz="1900" b="1" dirty="0"/>
          </a:p>
          <a:p>
            <a:pPr algn="l"/>
            <a:endParaRPr lang="ru-RU" dirty="0"/>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16016" y="1124744"/>
            <a:ext cx="3343742" cy="2219635"/>
          </a:xfrm>
          <a:prstGeom prst="rect">
            <a:avLst/>
          </a:prstGeom>
        </p:spPr>
      </p:pic>
    </p:spTree>
    <p:extLst>
      <p:ext uri="{BB962C8B-B14F-4D97-AF65-F5344CB8AC3E}">
        <p14:creationId xmlns="" xmlns:p14="http://schemas.microsoft.com/office/powerpoint/2010/main" val="4150442029"/>
      </p:ext>
    </p:extLst>
  </p:cSld>
  <p:clrMapOvr>
    <a:masterClrMapping/>
  </p:clrMapOvr>
  <mc:AlternateContent xmlns:mc="http://schemas.openxmlformats.org/markup-compatibility/2006">
    <mc:Choice xmlns=""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97</TotalTime>
  <Words>564</Words>
  <Application>Microsoft Office PowerPoint</Application>
  <PresentationFormat>Экран (4:3)</PresentationFormat>
  <Paragraphs>34</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Кутюр</vt:lpstr>
      <vt:lpstr>Слайд 1</vt:lpstr>
      <vt:lpstr>Слайд 2</vt:lpstr>
      <vt:lpstr>Слайд 3</vt:lpstr>
      <vt:lpstr>Слайд 4</vt:lpstr>
      <vt:lpstr>Слайд 5</vt:lpstr>
      <vt:lpstr>Слайд 6</vt:lpstr>
      <vt:lpstr>Слайд 7</vt:lpstr>
      <vt:lpstr>Слайд 8</vt:lpstr>
      <vt:lpstr>vocabulary</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Компьютера</cp:lastModifiedBy>
  <cp:revision>13</cp:revision>
  <dcterms:created xsi:type="dcterms:W3CDTF">2011-11-03T09:30:55Z</dcterms:created>
  <dcterms:modified xsi:type="dcterms:W3CDTF">2013-12-15T10:08:07Z</dcterms:modified>
</cp:coreProperties>
</file>