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C04BAB-BFAF-4683-8456-4E59D21A6A51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D9506F-EC44-4553-817A-22107AB3FC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04BAB-BFAF-4683-8456-4E59D21A6A51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D9506F-EC44-4553-817A-22107AB3FC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04BAB-BFAF-4683-8456-4E59D21A6A51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D9506F-EC44-4553-817A-22107AB3FC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04BAB-BFAF-4683-8456-4E59D21A6A51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D9506F-EC44-4553-817A-22107AB3FC9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04BAB-BFAF-4683-8456-4E59D21A6A51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D9506F-EC44-4553-817A-22107AB3FC9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04BAB-BFAF-4683-8456-4E59D21A6A51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D9506F-EC44-4553-817A-22107AB3FC9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04BAB-BFAF-4683-8456-4E59D21A6A51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D9506F-EC44-4553-817A-22107AB3FC9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04BAB-BFAF-4683-8456-4E59D21A6A51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D9506F-EC44-4553-817A-22107AB3FC9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04BAB-BFAF-4683-8456-4E59D21A6A51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D9506F-EC44-4553-817A-22107AB3FC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AC04BAB-BFAF-4683-8456-4E59D21A6A51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D9506F-EC44-4553-817A-22107AB3FC9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AC04BAB-BFAF-4683-8456-4E59D21A6A51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D9506F-EC44-4553-817A-22107AB3FC9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AC04BAB-BFAF-4683-8456-4E59D21A6A51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BD9506F-EC44-4553-817A-22107AB3FC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xvatit.com/it/fishki-ot-itshki/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C%D1%96%D0%BA%D1%80%D0%BE%D1%81%D0%BA%D0%BE%D0%BF%D1%96%D1%8F" TargetMode="External"/><Relationship Id="rId13" Type="http://schemas.openxmlformats.org/officeDocument/2006/relationships/hyperlink" Target="http://uk.wikipedia.org/wiki/%D0%9A%D0%BE%D0%BC%D0%BF%D0%BB%D0%B5%D0%BA%D1%81" TargetMode="External"/><Relationship Id="rId18" Type="http://schemas.openxmlformats.org/officeDocument/2006/relationships/hyperlink" Target="http://uk.wikipedia.org/wiki/%D0%92%D0%B5%D1%80%D0%B5%D1%82%D0%B5%D0%BD%D0%BE_%D0%BF%D0%BE%D0%B4%D1%96%D0%BB%D1%83" TargetMode="External"/><Relationship Id="rId3" Type="http://schemas.openxmlformats.org/officeDocument/2006/relationships/hyperlink" Target="http://uk.wikipedia.org/wiki/%D0%94%D0%B0%D0%B2%D0%BD%D1%8C%D0%BE%D0%B3%D1%80%D0%B5%D1%86%D1%8C%D0%BA%D0%B0_%D0%BC%D0%BE%D0%B2%D0%B0" TargetMode="External"/><Relationship Id="rId7" Type="http://schemas.openxmlformats.org/officeDocument/2006/relationships/hyperlink" Target="http://uk.wikipedia.org/wiki/%D0%9A%D0%BB%D1%96%D1%82%D0%B8%D0%BD%D0%B0_(%D0%B1%D1%96%D0%BE%D0%BB%D0%BE%D0%B3%D1%96%D1%8F)" TargetMode="External"/><Relationship Id="rId12" Type="http://schemas.openxmlformats.org/officeDocument/2006/relationships/hyperlink" Target="http://uk.wikipedia.org/wiki/%D0%A0%D0%B8%D0%B1%D0%BE%D1%81%D0%BE%D0%BC%D0%B8" TargetMode="External"/><Relationship Id="rId17" Type="http://schemas.openxmlformats.org/officeDocument/2006/relationships/hyperlink" Target="http://uk.wikipedia.org/wiki/%D0%9C%D1%96%D0%BA%D1%80%D0%BE%D1%82%D1%80%D1%83%D0%B1%D0%BE%D1%87%D0%BA%D0%B8" TargetMode="External"/><Relationship Id="rId2" Type="http://schemas.openxmlformats.org/officeDocument/2006/relationships/hyperlink" Target="http://uk.wikipedia.org/wiki/%D0%9E%D1%80%D0%B3%D0%B0%D0%BD" TargetMode="External"/><Relationship Id="rId16" Type="http://schemas.openxmlformats.org/officeDocument/2006/relationships/hyperlink" Target="http://uk.wikipedia.org/wiki/%D0%A6%D0%B8%D1%82%D0%BE%D1%81%D0%BA%D0%B5%D0%BB%D0%B5%D1%82" TargetMode="External"/><Relationship Id="rId20" Type="http://schemas.openxmlformats.org/officeDocument/2006/relationships/hyperlink" Target="http://uk.wikipedia.org/wiki/%D0%92%D0%B5%D0%B7%D0%B8%D0%BA%D1%83%D0%BB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4%D0%BE%D0%BC%D0%B5%D0%BD_%D0%AF%D0%B4%D0%B5%D1%80%D0%BD%D1%96" TargetMode="External"/><Relationship Id="rId11" Type="http://schemas.openxmlformats.org/officeDocument/2006/relationships/hyperlink" Target="http://uk.wikipedia.org/wiki/%D0%9C%D0%BE%D0%BB%D0%B5%D0%BA%D1%83%D0%BB%D0%B0" TargetMode="External"/><Relationship Id="rId5" Type="http://schemas.openxmlformats.org/officeDocument/2006/relationships/hyperlink" Target="http://uk.wikipedia.org/wiki/%D0%A6%D0%B8%D1%82%D0%BE%D0%BF%D0%BB%D0%B0%D0%B7%D0%BC%D0%B0" TargetMode="External"/><Relationship Id="rId15" Type="http://schemas.openxmlformats.org/officeDocument/2006/relationships/hyperlink" Target="http://uk.wikipedia.org/wiki/%D0%A1%D0%BF%D0%BB%D0%B0%D0%B9%D1%81%D0%BE%D1%81%D0%BE%D0%BC%D0%B0" TargetMode="External"/><Relationship Id="rId10" Type="http://schemas.openxmlformats.org/officeDocument/2006/relationships/hyperlink" Target="http://uk.wikipedia.org/wiki/%D0%A0%D0%B5%D1%86%D0%B5%D0%BF%D1%82%D0%BE%D1%80" TargetMode="External"/><Relationship Id="rId19" Type="http://schemas.openxmlformats.org/officeDocument/2006/relationships/hyperlink" Target="http://uk.wikipedia.org/wiki/%D0%95%D1%83%D0%BA%D0%B0%D1%80%D1%96%D0%BE%D1%82" TargetMode="External"/><Relationship Id="rId4" Type="http://schemas.openxmlformats.org/officeDocument/2006/relationships/hyperlink" Target="http://uk.wikipedia.org/wiki/%D0%92%D0%B8%D0%B4" TargetMode="External"/><Relationship Id="rId9" Type="http://schemas.openxmlformats.org/officeDocument/2006/relationships/hyperlink" Target="http://uk.wikipedia.org/w/index.php?title=%D0%9A%D0%BB%D1%96%D1%82%D0%B8%D0%BD%D0%BD%D0%B5_%D1%84%D1%80%D0%B0%D0%BA%D1%86%D1%96%D0%BE%D0%BD%D1%83%D0%B2%D0%B0%D0%BD%D0%BD%D1%8F&amp;action=edit&amp;redlink=1" TargetMode="External"/><Relationship Id="rId14" Type="http://schemas.openxmlformats.org/officeDocument/2006/relationships/hyperlink" Target="http://uk.wikipedia.org/wiki/%D0%9F%D1%80%D0%BE%D1%82%D0%B5%D0%B0%D1%81%D0%BE%D0%BC%D0%B0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chool.xvatit.com/index.php?title=%D0%97%D0%BD%D0%B0%D1%87%D0%B5%D0%BD%D0%BD%D1%8F_%D0%BE%D0%B1%D0%BC%D1%96%D0%BD%D1%83_%D1%80%D0%B5%D1%87%D0%BE%D0%B2%D0%B8%D0%BD_%D1%96_%D0%B5%D0%BD%D0%B5%D1%80%D0%B3%D1%96%D1%97.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chool.xvatit.com/index.php?title=%D0%9E%D0%B4%D0%BD%D0%BE%D0%BC%D0%B5%D0%BC%D0%B1%D1%80%D0%B0%D0%BD%D0%BD%D1%96_%D0%BE%D1%80%D0%B3%D0%B0%D0%BD%D0%B5%D0%BB%D0%B8_%D1%86%D0%B8%D1%82%D0%BE%D0%BF%D0%BB%D0%B0%D0%B7%D0%BC%D0%B8._%D0%9F%D0%BE%D0%B2%D0%BD%D1%96_%D1%83%D1%80%D0%BE%D0%BA%D0%B8" TargetMode="Externa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.xvatit.com/index.php?title=%D0%9A%D0%BB%D1%96%D1%82%D0%B8%D0%BD%D0%BD%D1%96_%D0%BC%D0%B5%D0%BC%D0%B1%D1%80%D0%B0%D0%BD%D0%B8,_%D1%97%D1%85_%D0%B1%D1%83%D0%B4%D0%BE%D0%B2%D0%B0_%D1%82%D0%B0_%D1%84%D1%83%D0%BD%D0%BA%D1%86%D1%96%D1%97._%D0%9F%D0%BE%D0%B2%D0%BD%D1%96_%D1%83%D1%80%D0%BE%D0%BA%D0%B8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school.xvatit.com/index.php?title=%D0%90%D0%A2%D0%A4_%D0%B8_%D0%B4%D1%80%D1%83%D0%B3%D0%B8%D0%B5_%D0%BE%D1%80%D0%B3%D0%B0%D0%BD%D0%B8%D1%87%D0%B5%D1%81%D0%BA%D0%B8%D0%B5_%D1%81%D0%BE%D0%B5%D0%B4%D0%B8%D0%BD%D0%B5%D0%BD%D0%B8%D1%8F_%D0%BA%D0%BB%D0%B5%D1%82%D0%BA%D0%B8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714488"/>
            <a:ext cx="7772400" cy="1112835"/>
          </a:xfrm>
        </p:spPr>
        <p:txBody>
          <a:bodyPr/>
          <a:lstStyle/>
          <a:p>
            <a:r>
              <a:rPr lang="uk-UA" dirty="0" smtClean="0"/>
              <a:t>Двомембранні органели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572132" y="3571876"/>
            <a:ext cx="307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Учениця 10 – А класу</a:t>
            </a:r>
          </a:p>
          <a:p>
            <a:r>
              <a:rPr lang="uk-UA" dirty="0" smtClean="0"/>
              <a:t>ССЗШ №307</a:t>
            </a:r>
          </a:p>
          <a:p>
            <a:r>
              <a:rPr lang="uk-UA" dirty="0" smtClean="0"/>
              <a:t>М. Києва</a:t>
            </a:r>
          </a:p>
          <a:p>
            <a:r>
              <a:rPr lang="uk-UA" dirty="0" smtClean="0"/>
              <a:t>Високоморна Ярослава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275a32e4ec7f12278653eebfd6dbc3f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 rot="21217595">
            <a:off x="584235" y="1643535"/>
            <a:ext cx="4038600" cy="3028950"/>
          </a:xfrm>
        </p:spPr>
      </p:pic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648200" y="642918"/>
            <a:ext cx="4038600" cy="53643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Як </a:t>
            </a:r>
            <a:r>
              <a:rPr lang="ru-RU" sz="1600" dirty="0" err="1" smtClean="0"/>
              <a:t>і</a:t>
            </a:r>
            <a:r>
              <a:rPr lang="ru-RU" sz="1600" dirty="0" smtClean="0"/>
              <a:t> в </a:t>
            </a:r>
            <a:r>
              <a:rPr lang="ru-RU" sz="1600" dirty="0" err="1" smtClean="0"/>
              <a:t>мітохондрій</a:t>
            </a:r>
            <a:r>
              <a:rPr lang="ru-RU" sz="1600" dirty="0" smtClean="0"/>
              <a:t>, </a:t>
            </a:r>
            <a:r>
              <a:rPr lang="ru-RU" sz="1600" dirty="0" err="1" smtClean="0"/>
              <a:t>поверхневий</a:t>
            </a:r>
            <a:r>
              <a:rPr lang="ru-RU" sz="1600" dirty="0" smtClean="0"/>
              <a:t> </a:t>
            </a:r>
            <a:r>
              <a:rPr lang="ru-RU" sz="1600" dirty="0" err="1" smtClean="0"/>
              <a:t>апарат</a:t>
            </a:r>
            <a:r>
              <a:rPr lang="ru-RU" sz="1600" dirty="0" smtClean="0"/>
              <a:t> </a:t>
            </a:r>
            <a:r>
              <a:rPr lang="ru-RU" sz="1600" dirty="0" err="1" smtClean="0"/>
              <a:t>хлоропластів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складається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двох</a:t>
            </a:r>
            <a:r>
              <a:rPr lang="ru-RU" sz="1600" dirty="0" smtClean="0"/>
              <a:t> мембран,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</a:t>
            </a:r>
            <a:r>
              <a:rPr lang="ru-RU" sz="1600" dirty="0" err="1" smtClean="0"/>
              <a:t>якими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простір</a:t>
            </a:r>
            <a:r>
              <a:rPr lang="ru-RU" sz="1600" dirty="0" smtClean="0"/>
              <a:t> </a:t>
            </a:r>
            <a:r>
              <a:rPr lang="ru-RU" sz="1600" dirty="0" err="1" smtClean="0"/>
              <a:t>завширшки</a:t>
            </a:r>
            <a:r>
              <a:rPr lang="ru-RU" sz="1600" dirty="0" smtClean="0"/>
              <a:t> 20-30 нм. </a:t>
            </a:r>
            <a:r>
              <a:rPr lang="ru-RU" sz="1600" dirty="0" err="1" smtClean="0"/>
              <a:t>Внутрішня</a:t>
            </a:r>
            <a:r>
              <a:rPr lang="ru-RU" sz="1600" dirty="0" smtClean="0"/>
              <a:t> мембрана </a:t>
            </a:r>
            <a:r>
              <a:rPr lang="ru-RU" sz="1600" dirty="0" err="1" smtClean="0"/>
              <a:t>утворює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вирости</a:t>
            </a:r>
            <a:r>
              <a:rPr lang="ru-RU" sz="1600" dirty="0" smtClean="0"/>
              <a:t>, </a:t>
            </a:r>
            <a:r>
              <a:rPr lang="ru-RU" sz="1600" dirty="0" err="1" smtClean="0"/>
              <a:t>спрямовані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всередину</a:t>
            </a:r>
            <a:r>
              <a:rPr lang="ru-RU" sz="1600" dirty="0" smtClean="0"/>
              <a:t> матриксу: ламели та </a:t>
            </a:r>
            <a:r>
              <a:rPr lang="ru-RU" sz="1600" dirty="0" err="1" smtClean="0"/>
              <a:t>тилакоїди</a:t>
            </a:r>
            <a:r>
              <a:rPr lang="ru-RU" sz="1600" dirty="0" smtClean="0"/>
              <a:t>. Ламели </a:t>
            </a:r>
            <a:r>
              <a:rPr lang="ru-RU" sz="1600" dirty="0" err="1" smtClean="0"/>
              <a:t>мають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вигляд</a:t>
            </a:r>
            <a:r>
              <a:rPr lang="ru-RU" sz="1600" dirty="0" smtClean="0"/>
              <a:t> плоских </a:t>
            </a:r>
            <a:r>
              <a:rPr lang="ru-RU" sz="1600" dirty="0" err="1" smtClean="0"/>
              <a:t>видовжених</a:t>
            </a:r>
            <a:r>
              <a:rPr lang="ru-RU" sz="1600" dirty="0" smtClean="0"/>
              <a:t> складок, а </a:t>
            </a:r>
            <a:r>
              <a:rPr lang="ru-RU" sz="1600" dirty="0" err="1" smtClean="0"/>
              <a:t>тилакоїди</a:t>
            </a:r>
            <a:r>
              <a:rPr lang="ru-RU" sz="1600" dirty="0" smtClean="0"/>
              <a:t> - </a:t>
            </a:r>
            <a:r>
              <a:rPr lang="ru-RU" sz="1600" dirty="0" err="1" smtClean="0"/>
              <a:t>сплощених</a:t>
            </a:r>
            <a:r>
              <a:rPr lang="ru-RU" sz="1600" dirty="0" smtClean="0"/>
              <a:t> вакуолей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мішечків</a:t>
            </a:r>
            <a:r>
              <a:rPr lang="ru-RU" sz="1600" dirty="0" smtClean="0"/>
              <a:t>. Ламели </a:t>
            </a:r>
            <a:r>
              <a:rPr lang="ru-RU" sz="1600" dirty="0" err="1" smtClean="0"/>
              <a:t>можуть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утворювати</a:t>
            </a:r>
            <a:r>
              <a:rPr lang="ru-RU" sz="1600" dirty="0" smtClean="0"/>
              <a:t> в </a:t>
            </a:r>
            <a:r>
              <a:rPr lang="ru-RU" sz="1600" dirty="0" err="1" smtClean="0"/>
              <a:t>матриксі</a:t>
            </a:r>
            <a:r>
              <a:rPr lang="ru-RU" sz="1600" dirty="0" smtClean="0"/>
              <a:t> </a:t>
            </a:r>
            <a:r>
              <a:rPr lang="ru-RU" sz="1600" dirty="0" err="1" smtClean="0"/>
              <a:t>сітку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взаємопов'язаних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розгалужених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канальців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ж </a:t>
            </a:r>
            <a:r>
              <a:rPr lang="ru-RU" sz="1600" dirty="0" err="1" smtClean="0"/>
              <a:t>розташовуватись</a:t>
            </a:r>
            <a:r>
              <a:rPr lang="ru-RU" sz="1600" dirty="0" smtClean="0"/>
              <a:t> </a:t>
            </a:r>
            <a:r>
              <a:rPr lang="ru-RU" sz="1600" dirty="0" err="1" smtClean="0"/>
              <a:t>паралельно</a:t>
            </a:r>
            <a:r>
              <a:rPr lang="ru-RU" sz="1600" dirty="0" smtClean="0"/>
              <a:t> одна </a:t>
            </a:r>
            <a:r>
              <a:rPr lang="ru-RU" sz="1600" dirty="0" err="1" smtClean="0"/>
              <a:t>одній</a:t>
            </a:r>
            <a:r>
              <a:rPr lang="ru-RU" sz="1600" dirty="0" smtClean="0"/>
              <a:t>, не </a:t>
            </a:r>
            <a:r>
              <a:rPr lang="ru-RU" sz="1600" dirty="0" err="1" smtClean="0"/>
              <a:t>сполучаючись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собою.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ламели </a:t>
            </a:r>
            <a:r>
              <a:rPr lang="ru-RU" sz="1600" dirty="0" err="1" smtClean="0"/>
              <a:t>нагадують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пласкі</a:t>
            </a:r>
            <a:r>
              <a:rPr lang="ru-RU" sz="1600" dirty="0" smtClean="0"/>
              <a:t> </a:t>
            </a:r>
            <a:r>
              <a:rPr lang="ru-RU" sz="1600" dirty="0" err="1" smtClean="0"/>
              <a:t>пухирці</a:t>
            </a:r>
            <a:r>
              <a:rPr lang="ru-RU" sz="1600" dirty="0" smtClean="0"/>
              <a:t>.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</a:t>
            </a:r>
            <a:r>
              <a:rPr lang="ru-RU" sz="1600" dirty="0" err="1" smtClean="0"/>
              <a:t>ламелами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розташовані</a:t>
            </a:r>
            <a:r>
              <a:rPr lang="ru-RU" sz="1600" dirty="0" smtClean="0"/>
              <a:t> </a:t>
            </a:r>
            <a:r>
              <a:rPr lang="ru-RU" sz="1600" dirty="0" err="1" smtClean="0"/>
              <a:t>тилакоїди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зібрані</a:t>
            </a:r>
            <a:r>
              <a:rPr lang="ru-RU" sz="1600" dirty="0" smtClean="0"/>
              <a:t> у </a:t>
            </a:r>
            <a:r>
              <a:rPr lang="ru-RU" sz="1600" dirty="0" err="1" smtClean="0"/>
              <a:t>купки</a:t>
            </a:r>
            <a:r>
              <a:rPr lang="ru-RU" sz="1600" dirty="0" smtClean="0"/>
              <a:t> по 50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більше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схожі</a:t>
            </a:r>
            <a:r>
              <a:rPr lang="ru-RU" sz="1600" dirty="0" smtClean="0"/>
              <a:t> на </a:t>
            </a:r>
            <a:r>
              <a:rPr lang="ru-RU" sz="1600" dirty="0" err="1" smtClean="0"/>
              <a:t>купки</a:t>
            </a:r>
            <a:r>
              <a:rPr lang="ru-RU" sz="1600" dirty="0" smtClean="0"/>
              <a:t> монет. </a:t>
            </a:r>
            <a:r>
              <a:rPr lang="ru-RU" sz="1600" dirty="0" err="1" smtClean="0"/>
              <a:t>Такі</a:t>
            </a:r>
            <a:r>
              <a:rPr lang="ru-RU" sz="1600" dirty="0" smtClean="0"/>
              <a:t> </a:t>
            </a:r>
            <a:r>
              <a:rPr lang="ru-RU" sz="1600" dirty="0" err="1" smtClean="0"/>
              <a:t>купки</a:t>
            </a:r>
            <a:r>
              <a:rPr lang="ru-RU" sz="1600" dirty="0" smtClean="0"/>
              <a:t> </a:t>
            </a:r>
            <a:r>
              <a:rPr lang="ru-RU" sz="1600" dirty="0" err="1" smtClean="0"/>
              <a:t>тилакоїдів</a:t>
            </a:r>
            <a:r>
              <a:rPr lang="ru-RU" sz="1600" dirty="0" smtClean="0"/>
              <a:t> </a:t>
            </a:r>
            <a:r>
              <a:rPr lang="ru-RU" sz="1600" dirty="0" err="1" smtClean="0"/>
              <a:t>називають</a:t>
            </a:r>
            <a:r>
              <a:rPr lang="ru-RU" sz="1600" dirty="0" smtClean="0"/>
              <a:t> гранами. </a:t>
            </a:r>
            <a:r>
              <a:rPr lang="ru-RU" sz="1600" dirty="0" err="1" smtClean="0"/>
              <a:t>Окремі</a:t>
            </a:r>
            <a:r>
              <a:rPr lang="ru-RU" sz="1600" dirty="0" smtClean="0"/>
              <a:t> грани </a:t>
            </a:r>
            <a:r>
              <a:rPr lang="ru-RU" sz="1600" dirty="0" err="1" smtClean="0"/>
              <a:t>можуть</a:t>
            </a:r>
            <a:r>
              <a:rPr lang="ru-RU" sz="1600" dirty="0" smtClean="0"/>
              <a:t> бути </a:t>
            </a:r>
            <a:r>
              <a:rPr lang="ru-RU" sz="1600" dirty="0" err="1" smtClean="0"/>
              <a:t>зв'язані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собою за </a:t>
            </a:r>
            <a:r>
              <a:rPr lang="ru-RU" sz="1600" dirty="0" err="1" smtClean="0"/>
              <a:t>допомогою</a:t>
            </a:r>
            <a:r>
              <a:rPr lang="ru-RU" sz="1600" dirty="0" smtClean="0"/>
              <a:t> </a:t>
            </a:r>
            <a:r>
              <a:rPr lang="ru-RU" sz="1600" dirty="0" err="1" smtClean="0"/>
              <a:t>ламел</a:t>
            </a:r>
            <a:r>
              <a:rPr lang="ru-RU" sz="1600" dirty="0" smtClean="0"/>
              <a:t> (мал. 57).</a:t>
            </a:r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785794"/>
            <a:ext cx="4038600" cy="522149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У </a:t>
            </a:r>
            <a:r>
              <a:rPr lang="ru-RU" dirty="0" err="1" smtClean="0"/>
              <a:t>тилакоїдах</a:t>
            </a:r>
            <a:r>
              <a:rPr lang="ru-RU" dirty="0" smtClean="0"/>
              <a:t> </a:t>
            </a:r>
            <a:r>
              <a:rPr lang="ru-RU" dirty="0" err="1" smtClean="0"/>
              <a:t>містяться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пігменти</a:t>
            </a:r>
            <a:r>
              <a:rPr lang="ru-RU" dirty="0" smtClean="0"/>
              <a:t> (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хлорофіли</a:t>
            </a:r>
            <a:r>
              <a:rPr lang="ru-RU" dirty="0" smtClean="0"/>
              <a:t>) та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ферменти</a:t>
            </a:r>
            <a:r>
              <a:rPr lang="ru-RU" dirty="0" smtClean="0"/>
              <a:t>, </a:t>
            </a:r>
            <a:r>
              <a:rPr lang="ru-RU" dirty="0" err="1" smtClean="0"/>
              <a:t>потрібні</a:t>
            </a:r>
            <a:r>
              <a:rPr lang="ru-RU" dirty="0" smtClean="0"/>
              <a:t> для </a:t>
            </a:r>
            <a:r>
              <a:rPr lang="ru-RU" dirty="0" err="1" smtClean="0"/>
              <a:t>процесу</a:t>
            </a:r>
            <a:r>
              <a:rPr lang="ru-RU" dirty="0" smtClean="0"/>
              <a:t> фотосинтезу, </a:t>
            </a:r>
            <a:r>
              <a:rPr lang="ru-RU" dirty="0" err="1" smtClean="0"/>
              <a:t>їхні</a:t>
            </a:r>
            <a:r>
              <a:rPr lang="ru-RU" dirty="0" smtClean="0"/>
              <a:t> </a:t>
            </a:r>
            <a:r>
              <a:rPr lang="ru-RU" dirty="0" err="1" smtClean="0"/>
              <a:t>мембрани</a:t>
            </a:r>
            <a:r>
              <a:rPr lang="ru-RU" dirty="0" smtClean="0"/>
              <a:t> </a:t>
            </a:r>
            <a:r>
              <a:rPr lang="ru-RU" dirty="0" err="1" smtClean="0"/>
              <a:t>здатні</a:t>
            </a:r>
            <a:r>
              <a:rPr lang="ru-RU" dirty="0" smtClean="0"/>
              <a:t> </a:t>
            </a:r>
            <a:r>
              <a:rPr lang="ru-RU" dirty="0" err="1" smtClean="0"/>
              <a:t>вловлювати</a:t>
            </a:r>
            <a:r>
              <a:rPr lang="ru-RU" dirty="0" smtClean="0"/>
              <a:t> </a:t>
            </a:r>
            <a:r>
              <a:rPr lang="ru-RU" dirty="0" err="1" smtClean="0"/>
              <a:t>світло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спрямовувати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на </a:t>
            </a:r>
            <a:r>
              <a:rPr lang="ru-RU" dirty="0" err="1" smtClean="0"/>
              <a:t>хлорофіл</a:t>
            </a:r>
            <a:r>
              <a:rPr lang="ru-RU" dirty="0" smtClean="0"/>
              <a:t>. У </a:t>
            </a:r>
            <a:r>
              <a:rPr lang="ru-RU" dirty="0" err="1" smtClean="0"/>
              <a:t>матриксі</a:t>
            </a:r>
            <a:r>
              <a:rPr lang="ru-RU" dirty="0" smtClean="0"/>
              <a:t> </a:t>
            </a:r>
            <a:r>
              <a:rPr lang="ru-RU" dirty="0" err="1" smtClean="0"/>
              <a:t>хлоропластів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молекули</a:t>
            </a:r>
            <a:r>
              <a:rPr lang="ru-RU" dirty="0" smtClean="0"/>
              <a:t> ДНК, </a:t>
            </a:r>
            <a:r>
              <a:rPr lang="ru-RU" dirty="0" err="1" smtClean="0"/>
              <a:t>рибосоми</a:t>
            </a:r>
            <a:r>
              <a:rPr lang="ru-RU" dirty="0" smtClean="0"/>
              <a:t>, зерна </a:t>
            </a:r>
            <a:r>
              <a:rPr lang="ru-RU" dirty="0" err="1" smtClean="0"/>
              <a:t>крохмалю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Зрозуміло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основна</a:t>
            </a:r>
            <a:r>
              <a:rPr lang="ru-RU" dirty="0" smtClean="0"/>
              <a:t> </a:t>
            </a:r>
            <a:r>
              <a:rPr lang="ru-RU" dirty="0" err="1" smtClean="0"/>
              <a:t>функція</a:t>
            </a:r>
            <a:r>
              <a:rPr lang="ru-RU" dirty="0" smtClean="0"/>
              <a:t> </a:t>
            </a:r>
            <a:r>
              <a:rPr lang="ru-RU" dirty="0" err="1" smtClean="0"/>
              <a:t>хлоропластів</a:t>
            </a:r>
            <a:r>
              <a:rPr lang="ru-RU" dirty="0" smtClean="0"/>
              <a:t> -</a:t>
            </a:r>
            <a:r>
              <a:rPr lang="ru-RU" dirty="0" err="1" smtClean="0"/>
              <a:t>здійснення</a:t>
            </a:r>
            <a:r>
              <a:rPr lang="ru-RU" dirty="0" smtClean="0"/>
              <a:t> фотосинтезу. </a:t>
            </a:r>
            <a:r>
              <a:rPr lang="ru-RU" dirty="0" err="1" smtClean="0"/>
              <a:t>Крім</a:t>
            </a:r>
            <a:r>
              <a:rPr lang="ru-RU" dirty="0" smtClean="0"/>
              <a:t> того, в них, як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міто-хондріях</a:t>
            </a:r>
            <a:r>
              <a:rPr lang="ru-RU" dirty="0" smtClean="0"/>
              <a:t>, </a:t>
            </a:r>
            <a:r>
              <a:rPr lang="ru-RU" dirty="0" err="1" smtClean="0"/>
              <a:t>синтезується</a:t>
            </a:r>
            <a:r>
              <a:rPr lang="ru-RU" dirty="0" smtClean="0"/>
              <a:t> АТФ.</a:t>
            </a:r>
            <a:endParaRPr lang="ru-RU" dirty="0"/>
          </a:p>
        </p:txBody>
      </p:sp>
      <p:pic>
        <p:nvPicPr>
          <p:cNvPr id="5" name="Содержимое 4" descr="275a32e4ec7f12278653eebfd6dbc3f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786546">
            <a:off x="4648200" y="2397919"/>
            <a:ext cx="4038600" cy="26924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857224" y="1000108"/>
            <a:ext cx="2714644" cy="4786346"/>
          </a:xfrm>
        </p:spPr>
        <p:txBody>
          <a:bodyPr/>
          <a:lstStyle/>
          <a:p>
            <a:pPr algn="l"/>
            <a:r>
              <a:rPr lang="ru-RU" i="1" dirty="0" smtClean="0"/>
              <a:t>1 - грана;</a:t>
            </a:r>
            <a:br>
              <a:rPr lang="ru-RU" i="1" dirty="0" smtClean="0"/>
            </a:br>
            <a:r>
              <a:rPr lang="ru-RU" i="1" dirty="0" smtClean="0"/>
              <a:t>2 - </a:t>
            </a:r>
            <a:r>
              <a:rPr lang="ru-RU" i="1" dirty="0" err="1" smtClean="0"/>
              <a:t>тилакоїд</a:t>
            </a:r>
            <a:r>
              <a:rPr lang="ru-RU" i="1" dirty="0" smtClean="0"/>
              <a:t>;</a:t>
            </a:r>
            <a:br>
              <a:rPr lang="ru-RU" i="1" dirty="0" smtClean="0"/>
            </a:br>
            <a:r>
              <a:rPr lang="ru-RU" i="1" dirty="0" smtClean="0"/>
              <a:t>3 - </a:t>
            </a:r>
            <a:r>
              <a:rPr lang="ru-RU" i="1" dirty="0" err="1" smtClean="0"/>
              <a:t>внутрішня</a:t>
            </a:r>
            <a:r>
              <a:rPr lang="ru-RU" i="1" dirty="0" smtClean="0"/>
              <a:t> мембрана;</a:t>
            </a:r>
            <a:br>
              <a:rPr lang="ru-RU" i="1" dirty="0" smtClean="0"/>
            </a:br>
            <a:r>
              <a:rPr lang="ru-RU" i="1" dirty="0" smtClean="0"/>
              <a:t>4 - </a:t>
            </a:r>
            <a:r>
              <a:rPr lang="ru-RU" i="1" dirty="0" err="1" smtClean="0"/>
              <a:t>зовнішня</a:t>
            </a:r>
            <a:r>
              <a:rPr lang="ru-RU" i="1" dirty="0" smtClean="0"/>
              <a:t> мембрана;</a:t>
            </a:r>
            <a:br>
              <a:rPr lang="ru-RU" i="1" dirty="0" smtClean="0"/>
            </a:br>
            <a:r>
              <a:rPr lang="ru-RU" i="1" dirty="0" smtClean="0"/>
              <a:t>5 - ламели;</a:t>
            </a:r>
            <a:br>
              <a:rPr lang="ru-RU" i="1" dirty="0" smtClean="0"/>
            </a:br>
            <a:r>
              <a:rPr lang="ru-RU" i="1" dirty="0" smtClean="0"/>
              <a:t>6 </a:t>
            </a:r>
            <a:r>
              <a:rPr lang="ru-RU" i="1" dirty="0" smtClean="0"/>
              <a:t>– матрикс</a:t>
            </a:r>
          </a:p>
          <a:p>
            <a:pPr algn="just"/>
            <a:r>
              <a:rPr lang="ru-RU" dirty="0" smtClean="0"/>
              <a:t>У хлоропластах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синтезуються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ліпіди</a:t>
            </a:r>
            <a:r>
              <a:rPr lang="ru-RU" dirty="0" smtClean="0"/>
              <a:t>, </a:t>
            </a:r>
            <a:r>
              <a:rPr lang="ru-RU" dirty="0" err="1" smtClean="0"/>
              <a:t>білки</a:t>
            </a:r>
            <a:r>
              <a:rPr lang="ru-RU" dirty="0" smtClean="0"/>
              <a:t> мембран </a:t>
            </a:r>
            <a:r>
              <a:rPr lang="ru-RU" dirty="0" err="1" smtClean="0"/>
              <a:t>тилакоїдів</a:t>
            </a:r>
            <a:r>
              <a:rPr lang="ru-RU" dirty="0" smtClean="0"/>
              <a:t>, </a:t>
            </a:r>
            <a:r>
              <a:rPr lang="ru-RU" dirty="0" err="1" smtClean="0"/>
              <a:t>ферменти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каталізують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фотосинтезу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843864">
            <a:off x="3526227" y="4095284"/>
            <a:ext cx="4435557" cy="863628"/>
          </a:xfrm>
        </p:spPr>
        <p:txBody>
          <a:bodyPr>
            <a:normAutofit fontScale="90000"/>
          </a:bodyPr>
          <a:lstStyle/>
          <a:p>
            <a:pPr algn="l"/>
            <a:r>
              <a:rPr lang="ru-RU" i="1" dirty="0" smtClean="0"/>
              <a:t>Мал. 57. Схема </a:t>
            </a:r>
            <a:r>
              <a:rPr lang="ru-RU" i="1" dirty="0" err="1" smtClean="0"/>
              <a:t>будови</a:t>
            </a:r>
            <a:r>
              <a:rPr lang="ru-RU" i="1" dirty="0" smtClean="0"/>
              <a:t> хлоропласта:</a:t>
            </a:r>
            <a:endParaRPr lang="ru-RU" dirty="0"/>
          </a:p>
        </p:txBody>
      </p:sp>
      <p:pic>
        <p:nvPicPr>
          <p:cNvPr id="7" name="Рисунок 6" descr="320px-Мал.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86115">
            <a:off x="4223996" y="497462"/>
            <a:ext cx="4348518" cy="343804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357158" y="1481328"/>
            <a:ext cx="832964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err="1" smtClean="0"/>
              <a:t>Лейкопласти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грец</a:t>
            </a:r>
            <a:r>
              <a:rPr lang="ru-RU" dirty="0" smtClean="0"/>
              <a:t>. </a:t>
            </a:r>
            <a:r>
              <a:rPr lang="ru-RU" dirty="0" err="1" smtClean="0"/>
              <a:t>лейкос</a:t>
            </a:r>
            <a:r>
              <a:rPr lang="ru-RU" dirty="0" smtClean="0"/>
              <a:t> - </a:t>
            </a:r>
            <a:r>
              <a:rPr lang="ru-RU" dirty="0" err="1" smtClean="0"/>
              <a:t>безбарвний</a:t>
            </a:r>
            <a:r>
              <a:rPr lang="ru-RU" dirty="0" smtClean="0"/>
              <a:t>) -</a:t>
            </a:r>
            <a:r>
              <a:rPr lang="ru-RU" dirty="0" err="1" smtClean="0"/>
              <a:t>різноманітні</a:t>
            </a:r>
            <a:r>
              <a:rPr lang="ru-RU" dirty="0" smtClean="0"/>
              <a:t> за формою </a:t>
            </a:r>
            <a:r>
              <a:rPr lang="ru-RU" dirty="0" err="1" smtClean="0"/>
              <a:t>безбарвні</a:t>
            </a:r>
            <a:r>
              <a:rPr lang="ru-RU" dirty="0" smtClean="0"/>
              <a:t> </a:t>
            </a:r>
            <a:r>
              <a:rPr lang="ru-RU" dirty="0" err="1" smtClean="0"/>
              <a:t>пластиди</a:t>
            </a:r>
            <a:r>
              <a:rPr lang="ru-RU" dirty="0" smtClean="0"/>
              <a:t>.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хлоропластів</a:t>
            </a:r>
            <a:r>
              <a:rPr lang="ru-RU" dirty="0" smtClean="0"/>
              <a:t>, у них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розвиненої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ламел</a:t>
            </a:r>
            <a:r>
              <a:rPr lang="ru-RU" dirty="0" smtClean="0"/>
              <a:t>. У </a:t>
            </a:r>
            <a:r>
              <a:rPr lang="ru-RU" dirty="0" err="1" smtClean="0"/>
              <a:t>матриксі</a:t>
            </a:r>
            <a:r>
              <a:rPr lang="ru-RU" dirty="0" smtClean="0"/>
              <a:t> </a:t>
            </a:r>
            <a:r>
              <a:rPr lang="ru-RU" dirty="0" err="1" smtClean="0"/>
              <a:t>лейкопластів</a:t>
            </a:r>
            <a:r>
              <a:rPr lang="ru-RU" dirty="0" smtClean="0"/>
              <a:t> </a:t>
            </a:r>
            <a:r>
              <a:rPr lang="ru-RU" dirty="0" err="1" smtClean="0"/>
              <a:t>містяться</a:t>
            </a:r>
            <a:r>
              <a:rPr lang="ru-RU" dirty="0" smtClean="0"/>
              <a:t> </a:t>
            </a:r>
            <a:r>
              <a:rPr lang="ru-RU" dirty="0" err="1" smtClean="0"/>
              <a:t>рибосоми</a:t>
            </a:r>
            <a:r>
              <a:rPr lang="ru-RU" dirty="0" smtClean="0"/>
              <a:t>, ДНК,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ферменти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синтез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 </a:t>
            </a:r>
            <a:r>
              <a:rPr lang="ru-RU" dirty="0" err="1" smtClean="0"/>
              <a:t>запасних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(</a:t>
            </a:r>
            <a:r>
              <a:rPr lang="ru-RU" dirty="0" err="1" smtClean="0"/>
              <a:t>крохмалю</a:t>
            </a:r>
            <a:r>
              <a:rPr lang="ru-RU" dirty="0" smtClean="0"/>
              <a:t>, </a:t>
            </a:r>
            <a:r>
              <a:rPr lang="ru-RU" dirty="0" err="1" smtClean="0"/>
              <a:t>білків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.).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лейкопласти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заповнені</a:t>
            </a:r>
            <a:r>
              <a:rPr lang="ru-RU" dirty="0" smtClean="0"/>
              <a:t> зернами </a:t>
            </a:r>
            <a:r>
              <a:rPr lang="ru-RU" dirty="0" err="1" smtClean="0"/>
              <a:t>крохмалю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Лейкопласти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8115328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err="1" smtClean="0"/>
              <a:t>Пластиди</a:t>
            </a:r>
            <a:r>
              <a:rPr lang="ru-RU" dirty="0" smtClean="0"/>
              <a:t>, </a:t>
            </a:r>
            <a:r>
              <a:rPr lang="ru-RU" dirty="0" err="1" smtClean="0"/>
              <a:t>забарвлені</a:t>
            </a:r>
            <a:r>
              <a:rPr lang="ru-RU" dirty="0" smtClean="0"/>
              <a:t> в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кольори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жовтий</a:t>
            </a:r>
            <a:r>
              <a:rPr lang="ru-RU" dirty="0" smtClean="0"/>
              <a:t>, </a:t>
            </a:r>
            <a:r>
              <a:rPr lang="ru-RU" dirty="0" err="1" smtClean="0"/>
              <a:t>червоний</a:t>
            </a:r>
            <a:r>
              <a:rPr lang="ru-RU" dirty="0" smtClean="0"/>
              <a:t>, </a:t>
            </a:r>
            <a:r>
              <a:rPr lang="ru-RU" dirty="0" err="1" smtClean="0"/>
              <a:t>фіолетовий</a:t>
            </a:r>
            <a:r>
              <a:rPr lang="ru-RU" dirty="0" smtClean="0"/>
              <a:t>),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хромо-пластами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грец</a:t>
            </a:r>
            <a:r>
              <a:rPr lang="ru-RU" dirty="0" smtClean="0"/>
              <a:t>. </a:t>
            </a:r>
            <a:r>
              <a:rPr lang="ru-RU" dirty="0" err="1" smtClean="0"/>
              <a:t>хроматос</a:t>
            </a:r>
            <a:r>
              <a:rPr lang="ru-RU" dirty="0" smtClean="0"/>
              <a:t> - </a:t>
            </a:r>
            <a:r>
              <a:rPr lang="ru-RU" dirty="0" err="1" smtClean="0"/>
              <a:t>колір</a:t>
            </a:r>
            <a:r>
              <a:rPr lang="ru-RU" dirty="0" smtClean="0"/>
              <a:t>, </a:t>
            </a:r>
            <a:r>
              <a:rPr lang="ru-RU" dirty="0" err="1" smtClean="0"/>
              <a:t>фарба</a:t>
            </a:r>
            <a:r>
              <a:rPr lang="ru-RU" dirty="0" smtClean="0"/>
              <a:t>). Цей тип пластид </a:t>
            </a:r>
            <a:r>
              <a:rPr lang="ru-RU" dirty="0" err="1" smtClean="0"/>
              <a:t>зумовлює</a:t>
            </a:r>
            <a:r>
              <a:rPr lang="ru-RU" dirty="0" smtClean="0"/>
              <a:t> </a:t>
            </a:r>
            <a:r>
              <a:rPr lang="ru-RU" dirty="0" err="1" smtClean="0"/>
              <a:t>відповідне</a:t>
            </a:r>
            <a:r>
              <a:rPr lang="ru-RU" dirty="0" smtClean="0"/>
              <a:t> </a:t>
            </a:r>
            <a:r>
              <a:rPr lang="ru-RU" dirty="0" err="1" smtClean="0"/>
              <a:t>забарвлення</a:t>
            </a:r>
            <a:r>
              <a:rPr lang="ru-RU" dirty="0" smtClean="0"/>
              <a:t> </a:t>
            </a:r>
            <a:r>
              <a:rPr lang="ru-RU" dirty="0" err="1" smtClean="0"/>
              <a:t>пелюсток</a:t>
            </a:r>
            <a:r>
              <a:rPr lang="ru-RU" dirty="0" smtClean="0"/>
              <a:t> </a:t>
            </a:r>
            <a:r>
              <a:rPr lang="ru-RU" dirty="0" err="1" smtClean="0"/>
              <a:t>квіток</a:t>
            </a:r>
            <a:r>
              <a:rPr lang="ru-RU" dirty="0" smtClean="0"/>
              <a:t>, </a:t>
            </a:r>
            <a:r>
              <a:rPr lang="ru-RU" dirty="0" err="1" smtClean="0"/>
              <a:t>плодів</a:t>
            </a:r>
            <a:r>
              <a:rPr lang="ru-RU" dirty="0" smtClean="0"/>
              <a:t>, </a:t>
            </a:r>
            <a:r>
              <a:rPr lang="ru-RU" dirty="0" err="1" smtClean="0"/>
              <a:t>листків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Забарвлення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пластидам </a:t>
            </a:r>
            <a:r>
              <a:rPr lang="ru-RU" dirty="0" err="1" smtClean="0"/>
              <a:t>надають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пігменти</a:t>
            </a:r>
            <a:r>
              <a:rPr lang="ru-RU" dirty="0" smtClean="0"/>
              <a:t> (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каротиноїди</a:t>
            </a:r>
            <a:r>
              <a:rPr lang="ru-RU" dirty="0" smtClean="0"/>
              <a:t>), </a:t>
            </a:r>
            <a:r>
              <a:rPr lang="ru-RU" dirty="0" err="1" smtClean="0"/>
              <a:t>які</a:t>
            </a:r>
            <a:r>
              <a:rPr lang="ru-RU" dirty="0" smtClean="0"/>
              <a:t> в них </a:t>
            </a:r>
            <a:r>
              <a:rPr lang="ru-RU" dirty="0" err="1" smtClean="0"/>
              <a:t>накопичуються</a:t>
            </a:r>
            <a:r>
              <a:rPr lang="ru-RU" dirty="0" smtClean="0"/>
              <a:t>.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мембран у хромопластах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ж вона </a:t>
            </a:r>
            <a:r>
              <a:rPr lang="ru-RU" dirty="0" err="1" smtClean="0"/>
              <a:t>утворена</a:t>
            </a:r>
            <a:r>
              <a:rPr lang="ru-RU" dirty="0" smtClean="0"/>
              <a:t> </a:t>
            </a:r>
            <a:r>
              <a:rPr lang="ru-RU" dirty="0" err="1" smtClean="0"/>
              <a:t>окремими</a:t>
            </a:r>
            <a:r>
              <a:rPr lang="ru-RU" dirty="0" smtClean="0"/>
              <a:t> </a:t>
            </a:r>
            <a:r>
              <a:rPr lang="ru-RU" dirty="0" err="1" smtClean="0"/>
              <a:t>тилакоїдами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Пластиди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928662" y="1481328"/>
            <a:ext cx="7758138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900" dirty="0" err="1" smtClean="0"/>
              <a:t>Пластиди</a:t>
            </a:r>
            <a:r>
              <a:rPr lang="ru-RU" sz="2900" dirty="0" smtClean="0"/>
              <a:t> </a:t>
            </a:r>
            <a:r>
              <a:rPr lang="ru-RU" sz="2900" dirty="0" err="1" smtClean="0"/>
              <a:t>різних</a:t>
            </a:r>
            <a:r>
              <a:rPr lang="ru-RU" sz="2900" dirty="0" smtClean="0"/>
              <a:t> </a:t>
            </a:r>
            <a:r>
              <a:rPr lang="ru-RU" sz="2900" dirty="0" err="1" smtClean="0"/>
              <a:t>типів</a:t>
            </a:r>
            <a:r>
              <a:rPr lang="ru-RU" sz="2900" dirty="0" smtClean="0"/>
              <a:t> </a:t>
            </a:r>
            <a:r>
              <a:rPr lang="ru-RU" sz="2900" dirty="0" err="1" smtClean="0"/>
              <a:t>мають</a:t>
            </a:r>
            <a:r>
              <a:rPr lang="ru-RU" sz="2900" dirty="0" smtClean="0"/>
              <a:t> </a:t>
            </a:r>
            <a:r>
              <a:rPr lang="ru-RU" sz="2900" dirty="0" err="1" smtClean="0"/>
              <a:t>спільне</a:t>
            </a:r>
            <a:r>
              <a:rPr lang="ru-RU" sz="2900" dirty="0" smtClean="0"/>
              <a:t> </a:t>
            </a:r>
            <a:r>
              <a:rPr lang="ru-RU" sz="2900" dirty="0" err="1" smtClean="0"/>
              <a:t>походження</a:t>
            </a:r>
            <a:r>
              <a:rPr lang="ru-RU" sz="2900" dirty="0" smtClean="0"/>
              <a:t>. </a:t>
            </a:r>
            <a:r>
              <a:rPr lang="ru-RU" sz="2900" dirty="0" err="1" smtClean="0"/>
              <a:t>Усі</a:t>
            </a:r>
            <a:r>
              <a:rPr lang="ru-RU" sz="2900" dirty="0" smtClean="0"/>
              <a:t> вони </a:t>
            </a:r>
            <a:r>
              <a:rPr lang="ru-RU" sz="2900" dirty="0" err="1" smtClean="0"/>
              <a:t>виникають</a:t>
            </a:r>
            <a:r>
              <a:rPr lang="ru-RU" sz="2900" dirty="0" smtClean="0"/>
              <a:t> </a:t>
            </a:r>
            <a:r>
              <a:rPr lang="ru-RU" sz="2900" dirty="0" err="1" smtClean="0"/>
              <a:t>з</a:t>
            </a:r>
            <a:r>
              <a:rPr lang="ru-RU" sz="2900" dirty="0" smtClean="0"/>
              <a:t> </a:t>
            </a:r>
            <a:r>
              <a:rPr lang="ru-RU" sz="2900" dirty="0" err="1" smtClean="0"/>
              <a:t>первинних</a:t>
            </a:r>
            <a:r>
              <a:rPr lang="ru-RU" sz="2900" dirty="0" smtClean="0"/>
              <a:t> пластид </a:t>
            </a:r>
            <a:r>
              <a:rPr lang="ru-RU" sz="2900" dirty="0" err="1" smtClean="0"/>
              <a:t>клітин</a:t>
            </a:r>
            <a:r>
              <a:rPr lang="ru-RU" sz="2900" dirty="0" smtClean="0"/>
              <a:t> </a:t>
            </a:r>
            <a:r>
              <a:rPr lang="ru-RU" sz="2900" dirty="0" err="1" smtClean="0"/>
              <a:t>твірної</a:t>
            </a:r>
            <a:r>
              <a:rPr lang="ru-RU" sz="2900" dirty="0" smtClean="0"/>
              <a:t> </a:t>
            </a:r>
            <a:r>
              <a:rPr lang="ru-RU" sz="2900" dirty="0" err="1" smtClean="0"/>
              <a:t>тканини</a:t>
            </a:r>
            <a:r>
              <a:rPr lang="ru-RU" sz="2900" dirty="0" smtClean="0"/>
              <a:t>, </a:t>
            </a:r>
            <a:r>
              <a:rPr lang="ru-RU" sz="2900" dirty="0" err="1" smtClean="0"/>
              <a:t>які</a:t>
            </a:r>
            <a:r>
              <a:rPr lang="ru-RU" sz="2900" dirty="0" smtClean="0"/>
              <a:t> </a:t>
            </a:r>
            <a:r>
              <a:rPr lang="ru-RU" sz="2900" dirty="0" err="1" smtClean="0"/>
              <a:t>мають</a:t>
            </a:r>
            <a:r>
              <a:rPr lang="ru-RU" sz="2900" dirty="0" smtClean="0"/>
              <a:t> </a:t>
            </a:r>
            <a:r>
              <a:rPr lang="ru-RU" sz="2900" dirty="0" err="1" smtClean="0"/>
              <a:t>вигляд</a:t>
            </a:r>
            <a:r>
              <a:rPr lang="ru-RU" sz="2900" dirty="0" smtClean="0"/>
              <a:t> </a:t>
            </a:r>
            <a:r>
              <a:rPr lang="ru-RU" sz="2900" dirty="0" err="1" smtClean="0"/>
              <a:t>дрібних</a:t>
            </a:r>
            <a:r>
              <a:rPr lang="ru-RU" sz="2900" dirty="0" smtClean="0"/>
              <a:t> (до 1 мкм) </a:t>
            </a:r>
            <a:r>
              <a:rPr lang="ru-RU" sz="2900" dirty="0" err="1" smtClean="0"/>
              <a:t>пухирців</a:t>
            </a:r>
            <a:r>
              <a:rPr lang="ru-RU" sz="2900" dirty="0" smtClean="0"/>
              <a:t>.</a:t>
            </a:r>
          </a:p>
          <a:p>
            <a:pPr>
              <a:buNone/>
            </a:pPr>
            <a:r>
              <a:rPr lang="ru-RU" sz="2900" dirty="0" err="1" smtClean="0"/>
              <a:t>Крім</a:t>
            </a:r>
            <a:r>
              <a:rPr lang="ru-RU" sz="2900" dirty="0" smtClean="0"/>
              <a:t> того, </a:t>
            </a:r>
            <a:r>
              <a:rPr lang="ru-RU" sz="2900" dirty="0" err="1" smtClean="0"/>
              <a:t>пластиди</a:t>
            </a:r>
            <a:r>
              <a:rPr lang="ru-RU" sz="2900" dirty="0" smtClean="0"/>
              <a:t> одного типу </a:t>
            </a:r>
            <a:r>
              <a:rPr lang="ru-RU" sz="2900" dirty="0" err="1" smtClean="0"/>
              <a:t>здатні</a:t>
            </a:r>
            <a:r>
              <a:rPr lang="ru-RU" sz="2900" dirty="0" smtClean="0"/>
              <a:t> </a:t>
            </a:r>
            <a:r>
              <a:rPr lang="ru-RU" sz="2900" dirty="0" err="1" smtClean="0"/>
              <a:t>перетворюватись</a:t>
            </a:r>
            <a:r>
              <a:rPr lang="ru-RU" sz="2900" dirty="0" smtClean="0"/>
              <a:t> на </a:t>
            </a:r>
            <a:r>
              <a:rPr lang="ru-RU" sz="2900" dirty="0" err="1" smtClean="0"/>
              <a:t>пластиди</a:t>
            </a:r>
            <a:r>
              <a:rPr lang="ru-RU" sz="2900" dirty="0" smtClean="0"/>
              <a:t> </a:t>
            </a:r>
            <a:r>
              <a:rPr lang="ru-RU" sz="2900" dirty="0" err="1" smtClean="0"/>
              <a:t>іншого</a:t>
            </a:r>
            <a:r>
              <a:rPr lang="ru-RU" sz="2900" dirty="0" smtClean="0"/>
              <a:t>. Так, на </a:t>
            </a:r>
            <a:r>
              <a:rPr lang="ru-RU" sz="2900" dirty="0" err="1" smtClean="0"/>
              <a:t>світлі</a:t>
            </a:r>
            <a:r>
              <a:rPr lang="ru-RU" sz="2900" dirty="0" smtClean="0"/>
              <a:t> в </a:t>
            </a:r>
            <a:r>
              <a:rPr lang="ru-RU" sz="2900" dirty="0" err="1" smtClean="0"/>
              <a:t>первинних</a:t>
            </a:r>
            <a:r>
              <a:rPr lang="ru-RU" sz="2900" dirty="0" smtClean="0"/>
              <a:t> пластидах </a:t>
            </a:r>
            <a:r>
              <a:rPr lang="ru-RU" sz="2900" dirty="0" err="1" smtClean="0"/>
              <a:t>формується</a:t>
            </a:r>
            <a:r>
              <a:rPr lang="ru-RU" sz="2900" dirty="0" smtClean="0"/>
              <a:t> </a:t>
            </a:r>
            <a:r>
              <a:rPr lang="ru-RU" sz="2900" dirty="0" err="1" smtClean="0"/>
              <a:t>внутрішня</a:t>
            </a:r>
            <a:r>
              <a:rPr lang="ru-RU" sz="2900" dirty="0" smtClean="0"/>
              <a:t> система мембран, </a:t>
            </a:r>
            <a:r>
              <a:rPr lang="ru-RU" sz="2900" dirty="0" err="1" smtClean="0"/>
              <a:t>утворюється</a:t>
            </a:r>
            <a:r>
              <a:rPr lang="ru-RU" sz="2900" dirty="0" smtClean="0"/>
              <a:t> </a:t>
            </a:r>
            <a:r>
              <a:rPr lang="ru-RU" sz="2900" dirty="0" err="1" smtClean="0"/>
              <a:t>хлорофіл</a:t>
            </a:r>
            <a:r>
              <a:rPr lang="ru-RU" sz="2900" dirty="0" smtClean="0"/>
              <a:t> </a:t>
            </a:r>
            <a:r>
              <a:rPr lang="ru-RU" sz="2900" dirty="0" err="1" smtClean="0"/>
              <a:t>і</a:t>
            </a:r>
            <a:r>
              <a:rPr lang="ru-RU" sz="2900" dirty="0" smtClean="0"/>
              <a:t> вони </a:t>
            </a:r>
            <a:r>
              <a:rPr lang="ru-RU" sz="2900" dirty="0" err="1" smtClean="0"/>
              <a:t>перетворюються</a:t>
            </a:r>
            <a:r>
              <a:rPr lang="ru-RU" sz="2900" dirty="0" smtClean="0"/>
              <a:t> на </a:t>
            </a:r>
            <a:r>
              <a:rPr lang="ru-RU" sz="2900" dirty="0" err="1" smtClean="0"/>
              <a:t>хлоропласти</a:t>
            </a:r>
            <a:r>
              <a:rPr lang="ru-RU" sz="2900" dirty="0" smtClean="0"/>
              <a:t>. Те </a:t>
            </a:r>
            <a:r>
              <a:rPr lang="ru-RU" sz="2900" dirty="0" err="1" smtClean="0"/>
              <a:t>саме</a:t>
            </a:r>
            <a:r>
              <a:rPr lang="ru-RU" sz="2900" dirty="0" smtClean="0"/>
              <a:t> характерно </a:t>
            </a:r>
            <a:r>
              <a:rPr lang="ru-RU" sz="2900" dirty="0" err="1" smtClean="0"/>
              <a:t>і</a:t>
            </a:r>
            <a:r>
              <a:rPr lang="ru-RU" sz="2900" dirty="0" smtClean="0"/>
              <a:t> для </a:t>
            </a:r>
            <a:r>
              <a:rPr lang="ru-RU" sz="2900" dirty="0" err="1" smtClean="0"/>
              <a:t>лейкопластів</a:t>
            </a:r>
            <a:r>
              <a:rPr lang="ru-RU" sz="2900" dirty="0" smtClean="0"/>
              <a:t>, </a:t>
            </a:r>
            <a:r>
              <a:rPr lang="ru-RU" sz="2900" dirty="0" err="1" smtClean="0"/>
              <a:t>які</a:t>
            </a:r>
            <a:r>
              <a:rPr lang="ru-RU" sz="2900" dirty="0" smtClean="0"/>
              <a:t> </a:t>
            </a:r>
            <a:r>
              <a:rPr lang="ru-RU" sz="2900" dirty="0" err="1" smtClean="0"/>
              <a:t>здатні</a:t>
            </a:r>
            <a:r>
              <a:rPr lang="ru-RU" sz="2900" dirty="0" smtClean="0"/>
              <a:t> </a:t>
            </a:r>
            <a:r>
              <a:rPr lang="ru-RU" sz="2900" dirty="0" err="1" smtClean="0"/>
              <a:t>перетворюватись</a:t>
            </a:r>
            <a:r>
              <a:rPr lang="ru-RU" sz="2900" dirty="0" smtClean="0"/>
              <a:t> на </a:t>
            </a:r>
            <a:r>
              <a:rPr lang="ru-RU" sz="2900" dirty="0" err="1" smtClean="0"/>
              <a:t>хлоропласти</a:t>
            </a:r>
            <a:r>
              <a:rPr lang="ru-RU" sz="2900" dirty="0" smtClean="0"/>
              <a:t> </a:t>
            </a:r>
            <a:r>
              <a:rPr lang="ru-RU" sz="2900" dirty="0" err="1" smtClean="0"/>
              <a:t>або</a:t>
            </a:r>
            <a:r>
              <a:rPr lang="ru-RU" sz="2900" dirty="0" smtClean="0"/>
              <a:t> </a:t>
            </a:r>
            <a:r>
              <a:rPr lang="ru-RU" sz="2900" dirty="0" err="1" smtClean="0"/>
              <a:t>хромопласти</a:t>
            </a:r>
            <a:r>
              <a:rPr lang="ru-RU" sz="2900" dirty="0" smtClean="0"/>
              <a:t>. </a:t>
            </a:r>
            <a:r>
              <a:rPr lang="ru-RU" sz="2900" dirty="0" err="1" smtClean="0"/>
              <a:t>Під</a:t>
            </a:r>
            <a:r>
              <a:rPr lang="ru-RU" sz="2900" dirty="0" smtClean="0"/>
              <a:t> час </a:t>
            </a:r>
            <a:r>
              <a:rPr lang="ru-RU" sz="2900" dirty="0" err="1" smtClean="0"/>
              <a:t>старіння</a:t>
            </a:r>
            <a:r>
              <a:rPr lang="ru-RU" sz="2900" dirty="0" smtClean="0"/>
              <a:t> </a:t>
            </a:r>
            <a:r>
              <a:rPr lang="ru-RU" sz="2900" dirty="0" err="1" smtClean="0"/>
              <a:t>листків</a:t>
            </a:r>
            <a:r>
              <a:rPr lang="ru-RU" sz="2900" dirty="0" smtClean="0"/>
              <a:t>, стебел, </a:t>
            </a:r>
            <a:r>
              <a:rPr lang="ru-RU" sz="2900" dirty="0" err="1" smtClean="0"/>
              <a:t>дозрівання</a:t>
            </a:r>
            <a:r>
              <a:rPr lang="ru-RU" sz="2900" dirty="0" smtClean="0"/>
              <a:t> </a:t>
            </a:r>
            <a:r>
              <a:rPr lang="ru-RU" sz="2900" dirty="0" err="1" smtClean="0"/>
              <a:t>плодів</a:t>
            </a:r>
            <a:r>
              <a:rPr lang="ru-RU" sz="2900" dirty="0" smtClean="0"/>
              <a:t> у хлоропластах </a:t>
            </a:r>
            <a:r>
              <a:rPr lang="ru-RU" sz="2900" dirty="0" err="1" smtClean="0"/>
              <a:t>може</a:t>
            </a:r>
            <a:r>
              <a:rPr lang="ru-RU" sz="2900" dirty="0" smtClean="0"/>
              <a:t> </a:t>
            </a:r>
            <a:r>
              <a:rPr lang="ru-RU" sz="2900" dirty="0" err="1" smtClean="0"/>
              <a:t>руйнуватись</a:t>
            </a:r>
            <a:r>
              <a:rPr lang="ru-RU" sz="2900" dirty="0" smtClean="0"/>
              <a:t> </a:t>
            </a:r>
            <a:r>
              <a:rPr lang="ru-RU" sz="2900" dirty="0" err="1" smtClean="0"/>
              <a:t>хлорофіл</a:t>
            </a:r>
            <a:r>
              <a:rPr lang="ru-RU" sz="2900" dirty="0" smtClean="0"/>
              <a:t>, </a:t>
            </a:r>
            <a:r>
              <a:rPr lang="ru-RU" sz="2900" dirty="0" err="1" smtClean="0"/>
              <a:t>спрощується</a:t>
            </a:r>
            <a:r>
              <a:rPr lang="ru-RU" sz="2900" dirty="0" smtClean="0"/>
              <a:t> </a:t>
            </a:r>
            <a:r>
              <a:rPr lang="ru-RU" sz="2900" dirty="0" err="1" smtClean="0"/>
              <a:t>будова</a:t>
            </a:r>
            <a:r>
              <a:rPr lang="ru-RU" sz="2900" dirty="0" smtClean="0"/>
              <a:t> </a:t>
            </a:r>
            <a:r>
              <a:rPr lang="ru-RU" sz="2900" dirty="0" err="1" smtClean="0"/>
              <a:t>внутрішньої</a:t>
            </a:r>
            <a:r>
              <a:rPr lang="ru-RU" sz="2900" dirty="0" smtClean="0"/>
              <a:t> </a:t>
            </a:r>
            <a:r>
              <a:rPr lang="ru-RU" sz="2900" dirty="0" err="1" smtClean="0"/>
              <a:t>мембранної</a:t>
            </a:r>
            <a:r>
              <a:rPr lang="ru-RU" sz="2900" dirty="0" smtClean="0"/>
              <a:t> </a:t>
            </a:r>
            <a:r>
              <a:rPr lang="ru-RU" sz="2900" dirty="0" err="1" smtClean="0"/>
              <a:t>системи</a:t>
            </a:r>
            <a:r>
              <a:rPr lang="ru-RU" sz="2900" dirty="0" smtClean="0"/>
              <a:t> </a:t>
            </a:r>
            <a:r>
              <a:rPr lang="ru-RU" sz="2900" dirty="0" err="1" smtClean="0"/>
              <a:t>і</a:t>
            </a:r>
            <a:r>
              <a:rPr lang="ru-RU" sz="2900" dirty="0" smtClean="0"/>
              <a:t> вони </a:t>
            </a:r>
            <a:r>
              <a:rPr lang="ru-RU" sz="2900" dirty="0" err="1" smtClean="0"/>
              <a:t>перетворюються</a:t>
            </a:r>
            <a:r>
              <a:rPr lang="ru-RU" sz="2900" dirty="0" smtClean="0"/>
              <a:t> на </a:t>
            </a:r>
            <a:r>
              <a:rPr lang="ru-RU" sz="2900" dirty="0" err="1" smtClean="0"/>
              <a:t>хромопласти</a:t>
            </a:r>
            <a:r>
              <a:rPr lang="ru-RU" sz="2900" dirty="0" smtClean="0"/>
              <a:t>. Але </a:t>
            </a:r>
            <a:r>
              <a:rPr lang="ru-RU" sz="2900" dirty="0" err="1" smtClean="0"/>
              <a:t>хромопласти</a:t>
            </a:r>
            <a:r>
              <a:rPr lang="ru-RU" sz="2900" dirty="0" smtClean="0"/>
              <a:t> </a:t>
            </a:r>
            <a:r>
              <a:rPr lang="ru-RU" sz="2900" dirty="0" err="1" smtClean="0"/>
              <a:t>вже</a:t>
            </a:r>
            <a:r>
              <a:rPr lang="ru-RU" sz="2900" dirty="0" smtClean="0"/>
              <a:t> не </a:t>
            </a:r>
            <a:r>
              <a:rPr lang="ru-RU" sz="2900" dirty="0" err="1" smtClean="0"/>
              <a:t>перетворюються</a:t>
            </a:r>
            <a:r>
              <a:rPr lang="ru-RU" sz="2900" dirty="0" smtClean="0"/>
              <a:t> на </a:t>
            </a:r>
            <a:r>
              <a:rPr lang="ru-RU" sz="2900" dirty="0" err="1" smtClean="0"/>
              <a:t>пластиди</a:t>
            </a:r>
            <a:r>
              <a:rPr lang="ru-RU" sz="2900" dirty="0" smtClean="0"/>
              <a:t> </a:t>
            </a:r>
            <a:r>
              <a:rPr lang="ru-RU" sz="2900" dirty="0" err="1" smtClean="0"/>
              <a:t>інших</a:t>
            </a:r>
            <a:r>
              <a:rPr lang="ru-RU" sz="2900" dirty="0" smtClean="0"/>
              <a:t> </a:t>
            </a:r>
            <a:r>
              <a:rPr lang="ru-RU" sz="2900" dirty="0" err="1" smtClean="0"/>
              <a:t>типів</a:t>
            </a:r>
            <a:r>
              <a:rPr lang="ru-RU" sz="2900" dirty="0" smtClean="0"/>
              <a:t>, вони </a:t>
            </a:r>
            <a:r>
              <a:rPr lang="ru-RU" sz="2900" dirty="0" err="1" smtClean="0"/>
              <a:t>є</a:t>
            </a:r>
            <a:r>
              <a:rPr lang="ru-RU" sz="2900" dirty="0" smtClean="0"/>
              <a:t> </a:t>
            </a:r>
            <a:r>
              <a:rPr lang="ru-RU" sz="2900" dirty="0" err="1" smtClean="0"/>
              <a:t>кінцевим</a:t>
            </a:r>
            <a:r>
              <a:rPr lang="ru-RU" sz="2900" dirty="0" smtClean="0"/>
              <a:t> </a:t>
            </a:r>
            <a:r>
              <a:rPr lang="ru-RU" sz="2900" dirty="0" err="1" smtClean="0"/>
              <a:t>етапом</a:t>
            </a:r>
            <a:r>
              <a:rPr lang="ru-RU" sz="2900" dirty="0" smtClean="0"/>
              <a:t> </a:t>
            </a:r>
            <a:r>
              <a:rPr lang="ru-RU" sz="2900" dirty="0" err="1" smtClean="0"/>
              <a:t>розвитку</a:t>
            </a:r>
            <a:r>
              <a:rPr lang="ru-RU" sz="2900" dirty="0" smtClean="0"/>
              <a:t> пластид.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0" i="1" dirty="0" smtClean="0">
                <a:solidFill>
                  <a:schemeClr val="tx1"/>
                </a:solidFill>
              </a:rPr>
              <a:t>Як </a:t>
            </a:r>
            <a:r>
              <a:rPr lang="ru-RU" sz="3200" b="0" i="1" dirty="0" err="1" smtClean="0">
                <a:solidFill>
                  <a:schemeClr val="tx1"/>
                </a:solidFill>
              </a:rPr>
              <a:t>утворюються</a:t>
            </a:r>
            <a:r>
              <a:rPr lang="ru-RU" sz="3200" b="0" i="1" dirty="0" smtClean="0">
                <a:solidFill>
                  <a:schemeClr val="tx1"/>
                </a:solidFill>
              </a:rPr>
              <a:t> </a:t>
            </a:r>
            <a:r>
              <a:rPr lang="ru-RU" sz="3200" b="0" i="1" dirty="0" err="1" smtClean="0">
                <a:solidFill>
                  <a:schemeClr val="tx1"/>
                </a:solidFill>
              </a:rPr>
              <a:t>пластиди</a:t>
            </a:r>
            <a:r>
              <a:rPr lang="ru-RU" sz="3200" b="0" i="1" dirty="0" smtClean="0">
                <a:solidFill>
                  <a:schemeClr val="tx1"/>
                </a:solidFill>
              </a:rPr>
              <a:t> </a:t>
            </a:r>
            <a:r>
              <a:rPr lang="ru-RU" sz="3200" b="0" i="1" dirty="0" err="1" smtClean="0">
                <a:solidFill>
                  <a:schemeClr val="tx1"/>
                </a:solidFill>
              </a:rPr>
              <a:t>різних</a:t>
            </a:r>
            <a:r>
              <a:rPr lang="ru-RU" sz="3200" b="0" i="1" dirty="0" smtClean="0">
                <a:solidFill>
                  <a:schemeClr val="tx1"/>
                </a:solidFill>
              </a:rPr>
              <a:t> </a:t>
            </a:r>
            <a:r>
              <a:rPr lang="ru-RU" sz="3200" b="0" i="1" dirty="0" err="1" smtClean="0">
                <a:solidFill>
                  <a:schemeClr val="tx1"/>
                </a:solidFill>
              </a:rPr>
              <a:t>типів</a:t>
            </a:r>
            <a:r>
              <a:rPr lang="ru-RU" sz="3200" b="0" i="1" dirty="0" smtClean="0">
                <a:solidFill>
                  <a:schemeClr val="tx1"/>
                </a:solidFill>
              </a:rPr>
              <a:t>? </a:t>
            </a:r>
            <a:r>
              <a:rPr lang="ru-RU" sz="3200" b="0" i="1" dirty="0" err="1" smtClean="0">
                <a:solidFill>
                  <a:schemeClr val="tx1"/>
                </a:solidFill>
              </a:rPr>
              <a:t>Які</a:t>
            </a:r>
            <a:r>
              <a:rPr lang="ru-RU" sz="3200" b="0" i="1" dirty="0" smtClean="0">
                <a:solidFill>
                  <a:schemeClr val="tx1"/>
                </a:solidFill>
              </a:rPr>
              <a:t> </a:t>
            </a:r>
            <a:r>
              <a:rPr lang="ru-RU" sz="3200" b="0" i="1" dirty="0" err="1" smtClean="0">
                <a:solidFill>
                  <a:schemeClr val="tx1"/>
                </a:solidFill>
              </a:rPr>
              <a:t>зв'язки</a:t>
            </a:r>
            <a:r>
              <a:rPr lang="ru-RU" sz="3200" b="0" i="1" dirty="0" smtClean="0">
                <a:solidFill>
                  <a:schemeClr val="tx1"/>
                </a:solidFill>
              </a:rPr>
              <a:t> </a:t>
            </a:r>
            <a:r>
              <a:rPr lang="ru-RU" sz="3200" b="0" i="1" dirty="0" err="1" smtClean="0">
                <a:solidFill>
                  <a:schemeClr val="tx1"/>
                </a:solidFill>
              </a:rPr>
              <a:t>між</a:t>
            </a:r>
            <a:r>
              <a:rPr lang="ru-RU" sz="3200" b="0" i="1" dirty="0" smtClean="0">
                <a:solidFill>
                  <a:schemeClr val="tx1"/>
                </a:solidFill>
              </a:rPr>
              <a:t> ними </a:t>
            </a:r>
            <a:r>
              <a:rPr lang="ru-RU" sz="3200" b="0" i="1" dirty="0" err="1" smtClean="0">
                <a:solidFill>
                  <a:schemeClr val="tx1"/>
                </a:solidFill>
              </a:rPr>
              <a:t>існують</a:t>
            </a:r>
            <a:r>
              <a:rPr lang="ru-RU" sz="3200" b="0" i="1" dirty="0" smtClean="0">
                <a:solidFill>
                  <a:schemeClr val="tx1"/>
                </a:solidFill>
              </a:rPr>
              <a:t>?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8115328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err="1" smtClean="0"/>
              <a:t>Хлоропласти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мітохонд-рії</a:t>
            </a:r>
            <a:r>
              <a:rPr lang="ru-RU" dirty="0" smtClean="0"/>
              <a:t>, </a:t>
            </a:r>
            <a:r>
              <a:rPr lang="ru-RU" dirty="0" err="1" smtClean="0"/>
              <a:t>характеризуються</a:t>
            </a:r>
            <a:r>
              <a:rPr lang="ru-RU" dirty="0" smtClean="0"/>
              <a:t> </a:t>
            </a:r>
            <a:r>
              <a:rPr lang="ru-RU" dirty="0" err="1" smtClean="0"/>
              <a:t>певним</a:t>
            </a:r>
            <a:r>
              <a:rPr lang="ru-RU" dirty="0" smtClean="0"/>
              <a:t> </a:t>
            </a:r>
            <a:r>
              <a:rPr lang="ru-RU" dirty="0" err="1" smtClean="0"/>
              <a:t>ступенем</a:t>
            </a:r>
            <a:r>
              <a:rPr lang="ru-RU" dirty="0" smtClean="0"/>
              <a:t> </a:t>
            </a:r>
            <a:r>
              <a:rPr lang="ru-RU" dirty="0" err="1" smtClean="0"/>
              <a:t>автономії</a:t>
            </a:r>
            <a:r>
              <a:rPr lang="ru-RU" dirty="0" smtClean="0"/>
              <a:t> в </a:t>
            </a:r>
            <a:r>
              <a:rPr lang="ru-RU" dirty="0" err="1" smtClean="0"/>
              <a:t>клітині</a:t>
            </a:r>
            <a:r>
              <a:rPr lang="ru-RU" dirty="0" smtClean="0"/>
              <a:t>. В них </a:t>
            </a:r>
            <a:r>
              <a:rPr lang="ru-RU" dirty="0" err="1" smtClean="0"/>
              <a:t>міститься</a:t>
            </a:r>
            <a:r>
              <a:rPr lang="ru-RU" dirty="0" smtClean="0"/>
              <a:t> </a:t>
            </a:r>
            <a:r>
              <a:rPr lang="ru-RU" dirty="0" err="1" smtClean="0"/>
              <a:t>власна</a:t>
            </a:r>
            <a:r>
              <a:rPr lang="ru-RU" dirty="0" smtClean="0"/>
              <a:t> </a:t>
            </a:r>
            <a:r>
              <a:rPr lang="ru-RU" dirty="0" err="1" smtClean="0"/>
              <a:t>спадкова</a:t>
            </a:r>
            <a:r>
              <a:rPr lang="ru-RU" dirty="0" smtClean="0"/>
              <a:t> </a:t>
            </a:r>
            <a:r>
              <a:rPr lang="ru-RU" b="1" dirty="0" err="1" smtClean="0">
                <a:hlinkClick r:id="rId2"/>
              </a:rPr>
              <a:t>інформація</a:t>
            </a:r>
            <a:r>
              <a:rPr lang="ru-RU" dirty="0" smtClean="0"/>
              <a:t> - </a:t>
            </a:r>
            <a:r>
              <a:rPr lang="ru-RU" dirty="0" err="1" smtClean="0"/>
              <a:t>кільцева</a:t>
            </a:r>
            <a:r>
              <a:rPr lang="ru-RU" dirty="0" smtClean="0"/>
              <a:t> молекула ДНК, як у </a:t>
            </a:r>
            <a:r>
              <a:rPr lang="ru-RU" dirty="0" err="1" smtClean="0"/>
              <a:t>прокаріотів</a:t>
            </a:r>
            <a:r>
              <a:rPr lang="ru-RU" dirty="0" smtClean="0"/>
              <a:t>. Вони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власний</a:t>
            </a:r>
            <a:r>
              <a:rPr lang="ru-RU" dirty="0" smtClean="0"/>
              <a:t> </a:t>
            </a:r>
            <a:r>
              <a:rPr lang="ru-RU" dirty="0" err="1" smtClean="0"/>
              <a:t>апарат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синтезує</a:t>
            </a:r>
            <a:r>
              <a:rPr lang="ru-RU" dirty="0" smtClean="0"/>
              <a:t> </a:t>
            </a:r>
            <a:r>
              <a:rPr lang="ru-RU" dirty="0" err="1" smtClean="0"/>
              <a:t>білки</a:t>
            </a:r>
            <a:r>
              <a:rPr lang="ru-RU" dirty="0" smtClean="0"/>
              <a:t> (</a:t>
            </a:r>
            <a:r>
              <a:rPr lang="ru-RU" dirty="0" err="1" smtClean="0"/>
              <a:t>рибосоми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за </a:t>
            </a:r>
            <a:r>
              <a:rPr lang="ru-RU" dirty="0" err="1" smtClean="0"/>
              <a:t>розмірами</a:t>
            </a:r>
            <a:r>
              <a:rPr lang="ru-RU" dirty="0" smtClean="0"/>
              <a:t> </a:t>
            </a:r>
            <a:r>
              <a:rPr lang="ru-RU" dirty="0" err="1" smtClean="0"/>
              <a:t>нагадують</a:t>
            </a:r>
            <a:r>
              <a:rPr lang="ru-RU" dirty="0" smtClean="0"/>
              <a:t> </a:t>
            </a:r>
            <a:r>
              <a:rPr lang="ru-RU" dirty="0" err="1" smtClean="0"/>
              <a:t>рибосоми</a:t>
            </a:r>
            <a:r>
              <a:rPr lang="ru-RU" dirty="0" smtClean="0"/>
              <a:t> </a:t>
            </a:r>
            <a:r>
              <a:rPr lang="ru-RU" dirty="0" err="1" smtClean="0"/>
              <a:t>прокаріотів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РНК). </a:t>
            </a:r>
            <a:r>
              <a:rPr lang="ru-RU" dirty="0" err="1" smtClean="0"/>
              <a:t>Синтезовані</a:t>
            </a:r>
            <a:r>
              <a:rPr lang="ru-RU" dirty="0" smtClean="0"/>
              <a:t> в хлоропластах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мітохондріях</a:t>
            </a:r>
            <a:r>
              <a:rPr lang="ru-RU" dirty="0" smtClean="0"/>
              <a:t> </a:t>
            </a:r>
            <a:r>
              <a:rPr lang="ru-RU" dirty="0" err="1" smtClean="0"/>
              <a:t>білки</a:t>
            </a:r>
            <a:r>
              <a:rPr lang="ru-RU" dirty="0" smtClean="0"/>
              <a:t> </a:t>
            </a:r>
            <a:r>
              <a:rPr lang="ru-RU" dirty="0" err="1" smtClean="0"/>
              <a:t>входять</a:t>
            </a:r>
            <a:r>
              <a:rPr lang="ru-RU" dirty="0" smtClean="0"/>
              <a:t> до складу </a:t>
            </a:r>
            <a:r>
              <a:rPr lang="ru-RU" dirty="0" err="1" smtClean="0"/>
              <a:t>їхніх</a:t>
            </a:r>
            <a:r>
              <a:rPr lang="ru-RU" dirty="0" smtClean="0"/>
              <a:t> мембран.</a:t>
            </a:r>
          </a:p>
          <a:p>
            <a:pPr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органел</a:t>
            </a:r>
            <a:r>
              <a:rPr lang="ru-RU" dirty="0" smtClean="0"/>
              <a:t>, </a:t>
            </a:r>
            <a:r>
              <a:rPr lang="ru-RU" dirty="0" err="1" smtClean="0"/>
              <a:t>мітохондрії</a:t>
            </a:r>
            <a:r>
              <a:rPr lang="ru-RU" dirty="0" smtClean="0"/>
              <a:t> не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мембранних</a:t>
            </a:r>
            <a:r>
              <a:rPr lang="ru-RU" dirty="0" smtClean="0"/>
              <a:t> структур </a:t>
            </a:r>
            <a:r>
              <a:rPr lang="ru-RU" dirty="0" err="1" smtClean="0"/>
              <a:t>клітини</a:t>
            </a:r>
            <a:r>
              <a:rPr lang="ru-RU" dirty="0" smtClean="0"/>
              <a:t>, а </a:t>
            </a:r>
            <a:r>
              <a:rPr lang="ru-RU" dirty="0" err="1" smtClean="0"/>
              <a:t>розмножуються</a:t>
            </a:r>
            <a:r>
              <a:rPr lang="ru-RU" dirty="0" smtClean="0"/>
              <a:t> </a:t>
            </a:r>
            <a:r>
              <a:rPr lang="ru-RU" dirty="0" err="1" smtClean="0"/>
              <a:t>поділом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0" i="1" dirty="0" smtClean="0">
                <a:solidFill>
                  <a:schemeClr val="tx1"/>
                </a:solidFill>
              </a:rPr>
              <a:t>У </a:t>
            </a:r>
            <a:r>
              <a:rPr lang="ru-RU" sz="3200" b="0" i="1" dirty="0" err="1" smtClean="0">
                <a:solidFill>
                  <a:schemeClr val="tx1"/>
                </a:solidFill>
              </a:rPr>
              <a:t>чому</a:t>
            </a:r>
            <a:r>
              <a:rPr lang="ru-RU" sz="3200" b="0" i="1" dirty="0" smtClean="0">
                <a:solidFill>
                  <a:schemeClr val="tx1"/>
                </a:solidFill>
              </a:rPr>
              <a:t> </a:t>
            </a:r>
            <a:r>
              <a:rPr lang="ru-RU" sz="3200" b="0" i="1" dirty="0" err="1" smtClean="0">
                <a:solidFill>
                  <a:schemeClr val="tx1"/>
                </a:solidFill>
              </a:rPr>
              <a:t>полягас</a:t>
            </a:r>
            <a:r>
              <a:rPr lang="ru-RU" sz="3200" b="0" i="1" dirty="0" smtClean="0">
                <a:solidFill>
                  <a:schemeClr val="tx1"/>
                </a:solidFill>
              </a:rPr>
              <a:t> </a:t>
            </a:r>
            <a:r>
              <a:rPr lang="ru-RU" sz="3200" b="0" i="1" dirty="0" err="1" smtClean="0">
                <a:solidFill>
                  <a:schemeClr val="tx1"/>
                </a:solidFill>
              </a:rPr>
              <a:t>автономія</a:t>
            </a:r>
            <a:r>
              <a:rPr lang="ru-RU" sz="3200" b="0" i="1" dirty="0" smtClean="0">
                <a:solidFill>
                  <a:schemeClr val="tx1"/>
                </a:solidFill>
              </a:rPr>
              <a:t> </a:t>
            </a:r>
            <a:r>
              <a:rPr lang="ru-RU" sz="3200" b="0" i="1" dirty="0" err="1" smtClean="0">
                <a:solidFill>
                  <a:schemeClr val="tx1"/>
                </a:solidFill>
              </a:rPr>
              <a:t>мітохондрій</a:t>
            </a:r>
            <a:r>
              <a:rPr lang="ru-RU" sz="3200" b="0" i="1" dirty="0" smtClean="0">
                <a:solidFill>
                  <a:schemeClr val="tx1"/>
                </a:solidFill>
              </a:rPr>
              <a:t> </a:t>
            </a:r>
            <a:r>
              <a:rPr lang="ru-RU" sz="3200" b="0" i="1" dirty="0" err="1" smtClean="0">
                <a:solidFill>
                  <a:schemeClr val="tx1"/>
                </a:solidFill>
              </a:rPr>
              <a:t>і</a:t>
            </a:r>
            <a:r>
              <a:rPr lang="ru-RU" sz="3200" b="0" i="1" dirty="0" smtClean="0">
                <a:solidFill>
                  <a:schemeClr val="tx1"/>
                </a:solidFill>
              </a:rPr>
              <a:t> </a:t>
            </a:r>
            <a:r>
              <a:rPr lang="ru-RU" sz="3200" b="0" i="1" dirty="0" err="1" smtClean="0">
                <a:solidFill>
                  <a:schemeClr val="tx1"/>
                </a:solidFill>
              </a:rPr>
              <a:t>хлоропластів</a:t>
            </a:r>
            <a:r>
              <a:rPr lang="ru-RU" sz="3200" b="0" i="1" dirty="0" smtClean="0">
                <a:solidFill>
                  <a:schemeClr val="tx1"/>
                </a:solidFill>
              </a:rPr>
              <a:t> </a:t>
            </a:r>
            <a:r>
              <a:rPr lang="ru-RU" sz="3200" b="0" i="1" dirty="0" err="1" smtClean="0">
                <a:solidFill>
                  <a:schemeClr val="tx1"/>
                </a:solidFill>
              </a:rPr>
              <a:t>у</a:t>
            </a:r>
            <a:r>
              <a:rPr lang="ru-RU" sz="3200" b="0" i="1" dirty="0" smtClean="0">
                <a:solidFill>
                  <a:schemeClr val="tx1"/>
                </a:solidFill>
              </a:rPr>
              <a:t> </a:t>
            </a:r>
            <a:r>
              <a:rPr lang="ru-RU" sz="3200" b="0" i="1" dirty="0" err="1" smtClean="0">
                <a:solidFill>
                  <a:schemeClr val="tx1"/>
                </a:solidFill>
              </a:rPr>
              <a:t>клітині</a:t>
            </a:r>
            <a:r>
              <a:rPr lang="ru-RU" sz="3200" b="0" i="1" dirty="0" smtClean="0">
                <a:solidFill>
                  <a:schemeClr val="tx1"/>
                </a:solidFill>
              </a:rPr>
              <a:t>?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i="1" dirty="0" smtClean="0"/>
              <a:t>   1</a:t>
            </a:r>
            <a:r>
              <a:rPr lang="ru-RU" i="1" dirty="0" smtClean="0"/>
              <a:t>. Яка </a:t>
            </a:r>
            <a:r>
              <a:rPr lang="ru-RU" i="1" dirty="0" err="1" smtClean="0"/>
              <a:t>будова</a:t>
            </a:r>
            <a:r>
              <a:rPr lang="ru-RU" i="1" dirty="0" smtClean="0"/>
              <a:t> </a:t>
            </a:r>
            <a:r>
              <a:rPr lang="ru-RU" i="1" dirty="0" err="1" smtClean="0"/>
              <a:t>поверхневого</a:t>
            </a:r>
            <a:r>
              <a:rPr lang="ru-RU" i="1" dirty="0" smtClean="0"/>
              <a:t> </a:t>
            </a:r>
            <a:r>
              <a:rPr lang="ru-RU" i="1" dirty="0" err="1" smtClean="0"/>
              <a:t>апарату</a:t>
            </a:r>
            <a:r>
              <a:rPr lang="ru-RU" i="1" dirty="0" smtClean="0"/>
              <a:t> </a:t>
            </a:r>
            <a:r>
              <a:rPr lang="ru-RU" i="1" dirty="0" err="1" smtClean="0"/>
              <a:t>мітохондрій</a:t>
            </a:r>
            <a:r>
              <a:rPr lang="ru-RU" i="1" dirty="0" smtClean="0"/>
              <a:t>? </a:t>
            </a:r>
            <a:br>
              <a:rPr lang="ru-RU" i="1" dirty="0" smtClean="0"/>
            </a:br>
            <a:r>
              <a:rPr lang="ru-RU" i="1" dirty="0" smtClean="0"/>
              <a:t>2. Як </a:t>
            </a:r>
            <a:r>
              <a:rPr lang="ru-RU" i="1" dirty="0" err="1" smtClean="0"/>
              <a:t>будова</a:t>
            </a:r>
            <a:r>
              <a:rPr lang="ru-RU" i="1" dirty="0" smtClean="0"/>
              <a:t> </a:t>
            </a:r>
            <a:r>
              <a:rPr lang="ru-RU" i="1" dirty="0" err="1" smtClean="0"/>
              <a:t>мітохондрій</a:t>
            </a:r>
            <a:r>
              <a:rPr lang="ru-RU" i="1" dirty="0" smtClean="0"/>
              <a:t> </a:t>
            </a:r>
            <a:r>
              <a:rPr lang="ru-RU" i="1" dirty="0" err="1" smtClean="0"/>
              <a:t>пов'язана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їхніми</a:t>
            </a:r>
            <a:r>
              <a:rPr lang="ru-RU" i="1" dirty="0" smtClean="0"/>
              <a:t> </a:t>
            </a:r>
            <a:r>
              <a:rPr lang="ru-RU" i="1" dirty="0" err="1" smtClean="0"/>
              <a:t>функціями</a:t>
            </a:r>
            <a:r>
              <a:rPr lang="ru-RU" i="1" dirty="0" smtClean="0"/>
              <a:t>? </a:t>
            </a:r>
            <a:br>
              <a:rPr lang="ru-RU" i="1" dirty="0" smtClean="0"/>
            </a:br>
            <a:r>
              <a:rPr lang="ru-RU" i="1" dirty="0" smtClean="0"/>
              <a:t>3. </a:t>
            </a:r>
            <a:r>
              <a:rPr lang="ru-RU" i="1" dirty="0" err="1" smtClean="0"/>
              <a:t>Які</a:t>
            </a:r>
            <a:r>
              <a:rPr lang="ru-RU" i="1" dirty="0" smtClean="0"/>
              <a:t> </a:t>
            </a:r>
            <a:r>
              <a:rPr lang="ru-RU" i="1" dirty="0" err="1" smtClean="0"/>
              <a:t>ви</a:t>
            </a:r>
            <a:r>
              <a:rPr lang="ru-RU" i="1" dirty="0" smtClean="0"/>
              <a:t> </a:t>
            </a:r>
            <a:r>
              <a:rPr lang="ru-RU" i="1" dirty="0" err="1" smtClean="0"/>
              <a:t>знаєте</a:t>
            </a:r>
            <a:r>
              <a:rPr lang="ru-RU" i="1" dirty="0" smtClean="0"/>
              <a:t> </a:t>
            </a:r>
            <a:r>
              <a:rPr lang="ru-RU" i="1" dirty="0" err="1" smtClean="0"/>
              <a:t>типи</a:t>
            </a:r>
            <a:r>
              <a:rPr lang="ru-RU" i="1" dirty="0" smtClean="0"/>
              <a:t> пластид? </a:t>
            </a:r>
            <a:br>
              <a:rPr lang="ru-RU" i="1" dirty="0" smtClean="0"/>
            </a:br>
            <a:r>
              <a:rPr lang="ru-RU" i="1" dirty="0" smtClean="0"/>
              <a:t>4. Яка </a:t>
            </a:r>
            <a:r>
              <a:rPr lang="ru-RU" i="1" dirty="0" err="1" smtClean="0"/>
              <a:t>будова</a:t>
            </a:r>
            <a:r>
              <a:rPr lang="ru-RU" i="1" dirty="0" smtClean="0"/>
              <a:t> </a:t>
            </a:r>
            <a:r>
              <a:rPr lang="ru-RU" i="1" dirty="0" err="1" smtClean="0"/>
              <a:t>хлоропластів</a:t>
            </a:r>
            <a:r>
              <a:rPr lang="ru-RU" i="1" dirty="0" smtClean="0"/>
              <a:t>? </a:t>
            </a:r>
            <a:br>
              <a:rPr lang="ru-RU" i="1" dirty="0" smtClean="0"/>
            </a:br>
            <a:r>
              <a:rPr lang="ru-RU" i="1" dirty="0" smtClean="0"/>
              <a:t>5. </a:t>
            </a:r>
            <a:r>
              <a:rPr lang="ru-RU" i="1" dirty="0" err="1" smtClean="0"/>
              <a:t>Які</a:t>
            </a:r>
            <a:r>
              <a:rPr lang="ru-RU" i="1" dirty="0" smtClean="0"/>
              <a:t> </a:t>
            </a:r>
            <a:r>
              <a:rPr lang="ru-RU" i="1" dirty="0" err="1" smtClean="0"/>
              <a:t>функції</a:t>
            </a:r>
            <a:r>
              <a:rPr lang="ru-RU" i="1" dirty="0" smtClean="0"/>
              <a:t> у </a:t>
            </a:r>
            <a:r>
              <a:rPr lang="ru-RU" i="1" dirty="0" err="1" smtClean="0"/>
              <a:t>клітинах</a:t>
            </a:r>
            <a:r>
              <a:rPr lang="ru-RU" i="1" dirty="0" smtClean="0"/>
              <a:t> </a:t>
            </a:r>
            <a:r>
              <a:rPr lang="ru-RU" i="1" dirty="0" err="1" smtClean="0"/>
              <a:t>виконують</a:t>
            </a:r>
            <a:r>
              <a:rPr lang="ru-RU" i="1" dirty="0" smtClean="0"/>
              <a:t> </a:t>
            </a:r>
            <a:r>
              <a:rPr lang="ru-RU" i="1" dirty="0" err="1" smtClean="0"/>
              <a:t>хлоропласти</a:t>
            </a:r>
            <a:r>
              <a:rPr lang="ru-RU" i="1" dirty="0" smtClean="0"/>
              <a:t>? </a:t>
            </a:r>
            <a:br>
              <a:rPr lang="ru-RU" i="1" dirty="0" smtClean="0"/>
            </a:br>
            <a:r>
              <a:rPr lang="ru-RU" i="1" dirty="0" smtClean="0"/>
              <a:t>6. Яка </a:t>
            </a:r>
            <a:r>
              <a:rPr lang="ru-RU" i="1" dirty="0" err="1" smtClean="0"/>
              <a:t>будова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функції</a:t>
            </a:r>
            <a:r>
              <a:rPr lang="ru-RU" i="1" dirty="0" smtClean="0"/>
              <a:t> </a:t>
            </a:r>
            <a:r>
              <a:rPr lang="ru-RU" i="1" dirty="0" err="1" smtClean="0"/>
              <a:t>лейкопластів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хромопластів</a:t>
            </a:r>
            <a:r>
              <a:rPr lang="ru-RU" i="1" dirty="0" smtClean="0"/>
              <a:t>? </a:t>
            </a:r>
            <a:br>
              <a:rPr lang="ru-RU" i="1" dirty="0" smtClean="0"/>
            </a:br>
            <a:r>
              <a:rPr lang="ru-RU" i="1" dirty="0" smtClean="0"/>
              <a:t>7. </a:t>
            </a:r>
            <a:r>
              <a:rPr lang="ru-RU" i="1" dirty="0" err="1" smtClean="0"/>
              <a:t>Які</a:t>
            </a:r>
            <a:r>
              <a:rPr lang="ru-RU" i="1" dirty="0" smtClean="0"/>
              <a:t> </a:t>
            </a:r>
            <a:r>
              <a:rPr lang="ru-RU" i="1" dirty="0" err="1" smtClean="0"/>
              <a:t>взаємоперетворення</a:t>
            </a:r>
            <a:r>
              <a:rPr lang="ru-RU" i="1" dirty="0" smtClean="0"/>
              <a:t> </a:t>
            </a:r>
            <a:r>
              <a:rPr lang="ru-RU" i="1" dirty="0" err="1" smtClean="0"/>
              <a:t>можливі</a:t>
            </a:r>
            <a:r>
              <a:rPr lang="ru-RU" i="1" dirty="0" smtClean="0"/>
              <a:t> </a:t>
            </a:r>
            <a:r>
              <a:rPr lang="ru-RU" i="1" dirty="0" err="1" smtClean="0"/>
              <a:t>між</a:t>
            </a:r>
            <a:r>
              <a:rPr lang="ru-RU" i="1" dirty="0" smtClean="0"/>
              <a:t> пластидами </a:t>
            </a:r>
            <a:r>
              <a:rPr lang="ru-RU" i="1" dirty="0" err="1" smtClean="0"/>
              <a:t>різних</a:t>
            </a:r>
            <a:r>
              <a:rPr lang="ru-RU" i="1" dirty="0" smtClean="0"/>
              <a:t> </a:t>
            </a:r>
            <a:r>
              <a:rPr lang="ru-RU" i="1" dirty="0" err="1" smtClean="0"/>
              <a:t>типів</a:t>
            </a:r>
            <a:r>
              <a:rPr lang="ru-RU" i="1" dirty="0" smtClean="0"/>
              <a:t>? </a:t>
            </a:r>
            <a:br>
              <a:rPr lang="ru-RU" i="1" dirty="0" smtClean="0"/>
            </a:br>
            <a:r>
              <a:rPr lang="ru-RU" i="1" dirty="0" smtClean="0"/>
              <a:t>8. У </a:t>
            </a:r>
            <a:r>
              <a:rPr lang="ru-RU" i="1" dirty="0" err="1" smtClean="0"/>
              <a:t>чому</a:t>
            </a:r>
            <a:r>
              <a:rPr lang="ru-RU" i="1" dirty="0" smtClean="0"/>
              <a:t> </a:t>
            </a:r>
            <a:r>
              <a:rPr lang="ru-RU" i="1" dirty="0" err="1" smtClean="0"/>
              <a:t>полягає</a:t>
            </a:r>
            <a:r>
              <a:rPr lang="ru-RU" i="1" dirty="0" smtClean="0"/>
              <a:t> </a:t>
            </a:r>
            <a:r>
              <a:rPr lang="ru-RU" i="1" dirty="0" err="1" smtClean="0"/>
              <a:t>автономія</a:t>
            </a:r>
            <a:r>
              <a:rPr lang="ru-RU" i="1" dirty="0" smtClean="0"/>
              <a:t> </a:t>
            </a:r>
            <a:r>
              <a:rPr lang="ru-RU" i="1" dirty="0" err="1" smtClean="0"/>
              <a:t>мітохондрій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хлоропластів</a:t>
            </a:r>
            <a:r>
              <a:rPr lang="ru-RU" i="1" dirty="0" smtClean="0"/>
              <a:t> </a:t>
            </a:r>
            <a:r>
              <a:rPr lang="ru-RU" i="1" dirty="0" err="1" smtClean="0"/>
              <a:t>у</a:t>
            </a:r>
            <a:r>
              <a:rPr lang="ru-RU" i="1" dirty="0" smtClean="0"/>
              <a:t> </a:t>
            </a:r>
            <a:r>
              <a:rPr lang="ru-RU" i="1" dirty="0" err="1" smtClean="0"/>
              <a:t>клітині</a:t>
            </a:r>
            <a:r>
              <a:rPr lang="ru-RU" i="1" dirty="0" smtClean="0"/>
              <a:t>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Питання: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err="1" smtClean="0"/>
              <a:t>Органела</a:t>
            </a:r>
            <a:r>
              <a:rPr lang="ru-RU" dirty="0" smtClean="0"/>
              <a:t> (</a:t>
            </a:r>
            <a:r>
              <a:rPr lang="ru-RU" dirty="0" err="1" smtClean="0"/>
              <a:t>від</a:t>
            </a:r>
            <a:r>
              <a:rPr lang="ru-RU" dirty="0" smtClean="0"/>
              <a:t> слова </a:t>
            </a:r>
            <a:r>
              <a:rPr lang="ru-RU" dirty="0" smtClean="0">
                <a:hlinkClick r:id="rId2" tooltip="Орган"/>
              </a:rPr>
              <a:t>орган</a:t>
            </a:r>
            <a:r>
              <a:rPr lang="ru-RU" dirty="0" smtClean="0"/>
              <a:t> </a:t>
            </a:r>
            <a:r>
              <a:rPr lang="ru-RU" dirty="0" err="1" smtClean="0"/>
              <a:t>й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Давньогрецька мова"/>
              </a:rPr>
              <a:t>давньогрець</a:t>
            </a:r>
            <a:r>
              <a:rPr lang="ru-RU" dirty="0" smtClean="0">
                <a:hlinkClick r:id="rId3" tooltip="Давньогрецька мова"/>
              </a:rPr>
              <a:t>.</a:t>
            </a:r>
            <a:r>
              <a:rPr lang="ru-RU" dirty="0" smtClean="0"/>
              <a:t> </a:t>
            </a:r>
            <a:r>
              <a:rPr lang="el-GR" dirty="0" smtClean="0"/>
              <a:t>εἶδος — </a:t>
            </a:r>
            <a:r>
              <a:rPr lang="ru-RU" dirty="0" smtClean="0">
                <a:hlinkClick r:id="rId4" tooltip="Вид"/>
              </a:rPr>
              <a:t>вид</a:t>
            </a:r>
            <a:r>
              <a:rPr lang="ru-RU" dirty="0" smtClean="0"/>
              <a:t>) —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вільно-плаваюча</a:t>
            </a:r>
            <a:r>
              <a:rPr lang="ru-RU" dirty="0" smtClean="0"/>
              <a:t> в </a:t>
            </a:r>
            <a:r>
              <a:rPr lang="ru-RU" dirty="0" err="1" smtClean="0">
                <a:hlinkClick r:id="rId5" tooltip="Цитоплазма"/>
              </a:rPr>
              <a:t>цитоплазмі</a:t>
            </a:r>
            <a:r>
              <a:rPr lang="ru-RU" dirty="0" smtClean="0"/>
              <a:t> </a:t>
            </a:r>
            <a:r>
              <a:rPr lang="ru-RU" dirty="0" err="1" smtClean="0"/>
              <a:t>частина</a:t>
            </a:r>
            <a:r>
              <a:rPr lang="ru-RU" dirty="0" smtClean="0"/>
              <a:t> </a:t>
            </a:r>
            <a:r>
              <a:rPr lang="ru-RU" dirty="0" err="1" smtClean="0">
                <a:hlinkClick r:id="rId6" tooltip="Домен Ядерні"/>
              </a:rPr>
              <a:t>еукаріотичної</a:t>
            </a:r>
            <a:r>
              <a:rPr lang="ru-RU" dirty="0" err="1" smtClean="0">
                <a:hlinkClick r:id="rId7" tooltip="Клітина (біологія)"/>
              </a:rPr>
              <a:t>клітини</a:t>
            </a:r>
            <a:r>
              <a:rPr lang="ru-RU" dirty="0" smtClean="0"/>
              <a:t>, яка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специфічну</a:t>
            </a:r>
            <a:r>
              <a:rPr lang="ru-RU" dirty="0" smtClean="0"/>
              <a:t> </a:t>
            </a:r>
            <a:r>
              <a:rPr lang="ru-RU" dirty="0" err="1" smtClean="0"/>
              <a:t>функцію</a:t>
            </a:r>
            <a:r>
              <a:rPr lang="ru-RU" dirty="0" smtClean="0"/>
              <a:t>. </a:t>
            </a:r>
            <a:r>
              <a:rPr lang="ru-RU" dirty="0" err="1" smtClean="0"/>
              <a:t>Історично</a:t>
            </a:r>
            <a:r>
              <a:rPr lang="ru-RU" dirty="0" smtClean="0"/>
              <a:t>, </a:t>
            </a:r>
            <a:r>
              <a:rPr lang="ru-RU" dirty="0" err="1" smtClean="0"/>
              <a:t>органели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виявлені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різноманітних</a:t>
            </a:r>
            <a:r>
              <a:rPr lang="ru-RU" dirty="0" smtClean="0"/>
              <a:t> форм </a:t>
            </a:r>
            <a:r>
              <a:rPr lang="ru-RU" dirty="0" err="1" smtClean="0">
                <a:hlinkClick r:id="rId8" tooltip="Мікроскопія"/>
              </a:rPr>
              <a:t>мікроскопії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 </a:t>
            </a:r>
            <a:r>
              <a:rPr lang="ru-RU" dirty="0" err="1" smtClean="0">
                <a:hlinkClick r:id="rId9" tooltip="Клітинне фракціонування (ще не написана)"/>
              </a:rPr>
              <a:t>клітинному</a:t>
            </a:r>
            <a:r>
              <a:rPr lang="ru-RU" dirty="0" smtClean="0">
                <a:hlinkClick r:id="rId9" tooltip="Клітинне фракціонування (ще не написана)"/>
              </a:rPr>
              <a:t> </a:t>
            </a:r>
            <a:r>
              <a:rPr lang="ru-RU" dirty="0" err="1" smtClean="0">
                <a:hlinkClick r:id="rId9" tooltip="Клітинне фракціонування (ще не написана)"/>
              </a:rPr>
              <a:t>фракціонуванню</a:t>
            </a:r>
            <a:r>
              <a:rPr lang="ru-RU" dirty="0" smtClean="0"/>
              <a:t>.</a:t>
            </a:r>
          </a:p>
          <a:p>
            <a:r>
              <a:rPr lang="ru-RU" dirty="0" err="1" smtClean="0">
                <a:hlinkClick r:id="rId10" tooltip="Рецептор"/>
              </a:rPr>
              <a:t>Рецептори</a:t>
            </a:r>
            <a:r>
              <a:rPr lang="ru-RU" dirty="0" smtClean="0"/>
              <a:t> 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дрібні</a:t>
            </a:r>
            <a:r>
              <a:rPr lang="ru-RU" dirty="0" smtClean="0"/>
              <a:t>, </a:t>
            </a:r>
            <a:r>
              <a:rPr lang="ru-RU" dirty="0" smtClean="0">
                <a:hlinkClick r:id="rId11" tooltip="Молекула"/>
              </a:rPr>
              <a:t>молекулярного</a:t>
            </a:r>
            <a:r>
              <a:rPr lang="ru-RU" dirty="0" smtClean="0"/>
              <a:t> </a:t>
            </a:r>
            <a:r>
              <a:rPr lang="ru-RU" dirty="0" err="1" smtClean="0"/>
              <a:t>рівня</a:t>
            </a:r>
            <a:r>
              <a:rPr lang="ru-RU" dirty="0" smtClean="0"/>
              <a:t>, </a:t>
            </a:r>
            <a:r>
              <a:rPr lang="ru-RU" dirty="0" err="1" smtClean="0"/>
              <a:t>структури</a:t>
            </a:r>
            <a:r>
              <a:rPr lang="ru-RU" dirty="0" smtClean="0"/>
              <a:t>, </a:t>
            </a:r>
            <a:r>
              <a:rPr lang="ru-RU" dirty="0" err="1" smtClean="0"/>
              <a:t>органелами</a:t>
            </a:r>
            <a:r>
              <a:rPr lang="ru-RU" dirty="0" smtClean="0"/>
              <a:t> не </a:t>
            </a:r>
            <a:r>
              <a:rPr lang="ru-RU" dirty="0" err="1" smtClean="0"/>
              <a:t>називають</a:t>
            </a:r>
            <a:r>
              <a:rPr lang="ru-RU" dirty="0" smtClean="0"/>
              <a:t>. Кордон </a:t>
            </a:r>
            <a:r>
              <a:rPr lang="ru-RU" dirty="0" err="1" smtClean="0"/>
              <a:t>між</a:t>
            </a:r>
            <a:r>
              <a:rPr lang="ru-RU" dirty="0" smtClean="0"/>
              <a:t> молекулами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органелами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нечіткий</a:t>
            </a:r>
            <a:r>
              <a:rPr lang="ru-RU" dirty="0" smtClean="0"/>
              <a:t>. Так, </a:t>
            </a:r>
            <a:r>
              <a:rPr lang="ru-RU" dirty="0" err="1" smtClean="0">
                <a:hlinkClick r:id="rId12" tooltip="Рибосоми"/>
              </a:rPr>
              <a:t>рибосоми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однозначно </a:t>
            </a:r>
            <a:r>
              <a:rPr lang="ru-RU" dirty="0" err="1" smtClean="0"/>
              <a:t>відносять</a:t>
            </a:r>
            <a:r>
              <a:rPr lang="ru-RU" dirty="0" smtClean="0"/>
              <a:t> до </a:t>
            </a:r>
            <a:r>
              <a:rPr lang="ru-RU" dirty="0" err="1" smtClean="0"/>
              <a:t>органел</a:t>
            </a:r>
            <a:r>
              <a:rPr lang="ru-RU" dirty="0" smtClean="0"/>
              <a:t>,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вважати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складним</a:t>
            </a:r>
            <a:r>
              <a:rPr lang="ru-RU" dirty="0" smtClean="0"/>
              <a:t> </a:t>
            </a:r>
            <a:r>
              <a:rPr lang="ru-RU" dirty="0" err="1" smtClean="0"/>
              <a:t>молекулярним</a:t>
            </a:r>
            <a:r>
              <a:rPr lang="ru-RU" dirty="0" smtClean="0"/>
              <a:t> </a:t>
            </a:r>
            <a:r>
              <a:rPr lang="ru-RU" dirty="0" smtClean="0">
                <a:hlinkClick r:id="rId13" tooltip="Комплекс"/>
              </a:rPr>
              <a:t>комплексом</a:t>
            </a:r>
            <a:r>
              <a:rPr lang="ru-RU" dirty="0" smtClean="0"/>
              <a:t>. Все </a:t>
            </a:r>
            <a:r>
              <a:rPr lang="ru-RU" dirty="0" err="1" smtClean="0"/>
              <a:t>частіше</a:t>
            </a:r>
            <a:r>
              <a:rPr lang="ru-RU" dirty="0" smtClean="0"/>
              <a:t> до </a:t>
            </a:r>
            <a:r>
              <a:rPr lang="ru-RU" dirty="0" err="1" smtClean="0"/>
              <a:t>органел</a:t>
            </a:r>
            <a:r>
              <a:rPr lang="ru-RU" dirty="0" smtClean="0"/>
              <a:t> </a:t>
            </a:r>
            <a:r>
              <a:rPr lang="ru-RU" dirty="0" err="1" smtClean="0"/>
              <a:t>зараховують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подібні</a:t>
            </a:r>
            <a:r>
              <a:rPr lang="ru-RU" dirty="0" smtClean="0"/>
              <a:t> </a:t>
            </a:r>
            <a:r>
              <a:rPr lang="ru-RU" dirty="0" err="1" smtClean="0"/>
              <a:t>комплекси</a:t>
            </a:r>
            <a:r>
              <a:rPr lang="ru-RU" dirty="0" smtClean="0"/>
              <a:t> </a:t>
            </a:r>
            <a:r>
              <a:rPr lang="ru-RU" dirty="0" err="1" smtClean="0"/>
              <a:t>порівняних</a:t>
            </a:r>
            <a:r>
              <a:rPr lang="ru-RU" dirty="0" smtClean="0"/>
              <a:t> </a:t>
            </a:r>
            <a:r>
              <a:rPr lang="ru-RU" dirty="0" err="1" smtClean="0"/>
              <a:t>розмірів</a:t>
            </a:r>
            <a:r>
              <a:rPr lang="ru-RU" dirty="0" smtClean="0"/>
              <a:t> та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складності</a:t>
            </a:r>
            <a:r>
              <a:rPr lang="ru-RU" dirty="0" smtClean="0"/>
              <a:t> - </a:t>
            </a:r>
            <a:r>
              <a:rPr lang="ru-RU" dirty="0" err="1" smtClean="0">
                <a:hlinkClick r:id="rId14" tooltip="Протеасома"/>
              </a:rPr>
              <a:t>протеасоми</a:t>
            </a:r>
            <a:r>
              <a:rPr lang="ru-RU" dirty="0" smtClean="0"/>
              <a:t>, </a:t>
            </a:r>
            <a:r>
              <a:rPr lang="ru-RU" dirty="0" err="1" smtClean="0">
                <a:hlinkClick r:id="rId15" tooltip="Сплайсосома"/>
              </a:rPr>
              <a:t>сплайсосоми</a:t>
            </a:r>
            <a:r>
              <a:rPr lang="ru-RU" dirty="0" smtClean="0"/>
              <a:t> 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ін</a:t>
            </a:r>
            <a:r>
              <a:rPr lang="ru-RU" dirty="0" smtClean="0"/>
              <a:t>. У той же час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порівняти</a:t>
            </a:r>
            <a:r>
              <a:rPr lang="ru-RU" dirty="0" smtClean="0"/>
              <a:t> за </a:t>
            </a:r>
            <a:r>
              <a:rPr lang="ru-RU" dirty="0" err="1" smtClean="0"/>
              <a:t>розмірами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 </a:t>
            </a:r>
            <a:r>
              <a:rPr lang="ru-RU" dirty="0" err="1" smtClean="0">
                <a:hlinkClick r:id="rId16" tooltip="Цитоскелет"/>
              </a:rPr>
              <a:t>цитоскелету</a:t>
            </a:r>
            <a:r>
              <a:rPr lang="ru-RU" dirty="0" smtClean="0"/>
              <a:t>(</a:t>
            </a:r>
            <a:r>
              <a:rPr lang="ru-RU" dirty="0" err="1" smtClean="0">
                <a:hlinkClick r:id="rId17" tooltip="Мікротрубочки"/>
              </a:rPr>
              <a:t>мікротрубочки</a:t>
            </a:r>
            <a:r>
              <a:rPr lang="ru-RU" dirty="0" smtClean="0"/>
              <a:t>, </a:t>
            </a:r>
            <a:r>
              <a:rPr lang="ru-RU" dirty="0" err="1" smtClean="0"/>
              <a:t>товсті</a:t>
            </a:r>
            <a:r>
              <a:rPr lang="ru-RU" dirty="0" smtClean="0"/>
              <a:t> </a:t>
            </a:r>
            <a:r>
              <a:rPr lang="ru-RU" dirty="0" err="1" smtClean="0"/>
              <a:t>філаменти</a:t>
            </a:r>
            <a:r>
              <a:rPr lang="ru-RU" dirty="0" smtClean="0"/>
              <a:t> </a:t>
            </a:r>
            <a:r>
              <a:rPr lang="ru-RU" dirty="0" err="1" smtClean="0"/>
              <a:t>поперечносмугастих</a:t>
            </a:r>
            <a:r>
              <a:rPr lang="ru-RU" dirty="0" smtClean="0"/>
              <a:t> </a:t>
            </a:r>
            <a:r>
              <a:rPr lang="ru-RU" dirty="0" err="1" smtClean="0"/>
              <a:t>м'язів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 п.) </a:t>
            </a:r>
            <a:r>
              <a:rPr lang="ru-RU" dirty="0" err="1" smtClean="0"/>
              <a:t>зазвичай</a:t>
            </a:r>
            <a:r>
              <a:rPr lang="ru-RU" dirty="0" smtClean="0"/>
              <a:t> до </a:t>
            </a:r>
            <a:r>
              <a:rPr lang="ru-RU" dirty="0" err="1" smtClean="0"/>
              <a:t>органел</a:t>
            </a:r>
            <a:r>
              <a:rPr lang="ru-RU" dirty="0" smtClean="0"/>
              <a:t> не </a:t>
            </a:r>
            <a:r>
              <a:rPr lang="ru-RU" dirty="0" err="1" smtClean="0"/>
              <a:t>відносять</a:t>
            </a:r>
            <a:r>
              <a:rPr lang="ru-RU" dirty="0" smtClean="0"/>
              <a:t>.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постійності</a:t>
            </a:r>
            <a:r>
              <a:rPr lang="ru-RU" dirty="0" smtClean="0"/>
              <a:t> </a:t>
            </a:r>
            <a:r>
              <a:rPr lang="ru-RU" dirty="0" err="1" smtClean="0"/>
              <a:t>клітинної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- </a:t>
            </a:r>
            <a:r>
              <a:rPr lang="ru-RU" dirty="0" err="1" smtClean="0"/>
              <a:t>теж</a:t>
            </a:r>
            <a:r>
              <a:rPr lang="ru-RU" dirty="0" smtClean="0"/>
              <a:t> </a:t>
            </a:r>
            <a:r>
              <a:rPr lang="ru-RU" dirty="0" err="1" smtClean="0"/>
              <a:t>ненадійний</a:t>
            </a:r>
            <a:r>
              <a:rPr lang="ru-RU" dirty="0" smtClean="0"/>
              <a:t> </a:t>
            </a:r>
            <a:r>
              <a:rPr lang="ru-RU" dirty="0" err="1" smtClean="0"/>
              <a:t>критерій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віднесення</a:t>
            </a:r>
            <a:r>
              <a:rPr lang="ru-RU" dirty="0" smtClean="0"/>
              <a:t> до </a:t>
            </a:r>
            <a:r>
              <a:rPr lang="ru-RU" dirty="0" err="1" smtClean="0"/>
              <a:t>органел</a:t>
            </a:r>
            <a:r>
              <a:rPr lang="ru-RU" dirty="0" smtClean="0"/>
              <a:t>. Так, </a:t>
            </a:r>
            <a:r>
              <a:rPr lang="ru-RU" dirty="0" smtClean="0">
                <a:hlinkClick r:id="rId18" tooltip="Веретено поділу"/>
              </a:rPr>
              <a:t>веретено </a:t>
            </a:r>
            <a:r>
              <a:rPr lang="ru-RU" dirty="0" err="1" smtClean="0">
                <a:hlinkClick r:id="rId18" tooltip="Веретено поділу"/>
              </a:rPr>
              <a:t>поділу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постійно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закономірно</a:t>
            </a:r>
            <a:r>
              <a:rPr lang="ru-RU" dirty="0" smtClean="0"/>
              <a:t> </a:t>
            </a:r>
            <a:r>
              <a:rPr lang="ru-RU" dirty="0" err="1" smtClean="0"/>
              <a:t>присутня</a:t>
            </a:r>
            <a:r>
              <a:rPr lang="ru-RU" dirty="0" smtClean="0"/>
              <a:t> у </a:t>
            </a:r>
            <a:r>
              <a:rPr lang="ru-RU" dirty="0" err="1" smtClean="0"/>
              <a:t>всіх</a:t>
            </a:r>
            <a:r>
              <a:rPr lang="ru-RU" dirty="0" smtClean="0"/>
              <a:t> </a:t>
            </a:r>
            <a:r>
              <a:rPr lang="ru-RU" dirty="0" err="1" smtClean="0">
                <a:hlinkClick r:id="rId19" tooltip="Еукаріот"/>
              </a:rPr>
              <a:t>еукаріотичних</a:t>
            </a:r>
            <a:r>
              <a:rPr lang="ru-RU" dirty="0" smtClean="0"/>
              <a:t> </a:t>
            </a:r>
            <a:r>
              <a:rPr lang="ru-RU" dirty="0" err="1" smtClean="0"/>
              <a:t>клітинах</a:t>
            </a:r>
            <a:r>
              <a:rPr lang="ru-RU" dirty="0" smtClean="0"/>
              <a:t>, </a:t>
            </a:r>
            <a:r>
              <a:rPr lang="ru-RU" dirty="0" err="1" smtClean="0"/>
              <a:t>зазвичай</a:t>
            </a:r>
            <a:r>
              <a:rPr lang="ru-RU" dirty="0" smtClean="0"/>
              <a:t> до </a:t>
            </a:r>
            <a:r>
              <a:rPr lang="ru-RU" dirty="0" err="1" smtClean="0"/>
              <a:t>органел</a:t>
            </a:r>
            <a:r>
              <a:rPr lang="ru-RU" dirty="0" smtClean="0"/>
              <a:t> не </a:t>
            </a:r>
            <a:r>
              <a:rPr lang="ru-RU" dirty="0" err="1" smtClean="0"/>
              <a:t>відносять</a:t>
            </a:r>
            <a:r>
              <a:rPr lang="ru-RU" dirty="0" smtClean="0"/>
              <a:t>, а </a:t>
            </a:r>
            <a:r>
              <a:rPr lang="ru-RU" dirty="0" err="1" smtClean="0">
                <a:hlinkClick r:id="rId20" tooltip="Везикула"/>
              </a:rPr>
              <a:t>везикули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з'являються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зникають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обміну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- </a:t>
            </a:r>
            <a:r>
              <a:rPr lang="ru-RU" dirty="0" err="1" smtClean="0"/>
              <a:t>відносять</a:t>
            </a:r>
            <a:r>
              <a:rPr lang="ru-RU" dirty="0" smtClean="0"/>
              <a:t>. </a:t>
            </a:r>
            <a:r>
              <a:rPr lang="ru-RU" dirty="0" err="1" smtClean="0"/>
              <a:t>Багато</a:t>
            </a:r>
            <a:r>
              <a:rPr lang="ru-RU" dirty="0" smtClean="0"/>
              <a:t> в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набір</a:t>
            </a:r>
            <a:r>
              <a:rPr lang="ru-RU" dirty="0" smtClean="0"/>
              <a:t> </a:t>
            </a:r>
            <a:r>
              <a:rPr lang="ru-RU" dirty="0" err="1" smtClean="0"/>
              <a:t>органоїдів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перераховується</a:t>
            </a:r>
            <a:r>
              <a:rPr lang="ru-RU" dirty="0" smtClean="0"/>
              <a:t> до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посібниках</a:t>
            </a:r>
            <a:r>
              <a:rPr lang="ru-RU" dirty="0" smtClean="0"/>
              <a:t>,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традицією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Підготувала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857496"/>
            <a:ext cx="7772400" cy="1953815"/>
          </a:xfrm>
        </p:spPr>
        <p:txBody>
          <a:bodyPr>
            <a:normAutofit/>
          </a:bodyPr>
          <a:lstStyle/>
          <a:p>
            <a:r>
              <a:rPr lang="uk-UA" dirty="0" smtClean="0"/>
              <a:t>Учениця 10 – А класу</a:t>
            </a:r>
          </a:p>
          <a:p>
            <a:r>
              <a:rPr lang="uk-UA" dirty="0" smtClean="0"/>
              <a:t>ССЗШ № 307</a:t>
            </a:r>
          </a:p>
          <a:p>
            <a:r>
              <a:rPr lang="uk-UA" dirty="0" smtClean="0"/>
              <a:t>М. Києва</a:t>
            </a:r>
          </a:p>
          <a:p>
            <a:r>
              <a:rPr lang="uk-UA" dirty="0" smtClean="0"/>
              <a:t>Високоморна Ярослава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071934" y="6357958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2013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uk-UA" dirty="0" smtClean="0"/>
              <a:t>Мітохондрія;</a:t>
            </a:r>
          </a:p>
          <a:p>
            <a:pPr marL="624078" indent="-514350">
              <a:buFont typeface="+mj-lt"/>
              <a:buAutoNum type="arabicPeriod"/>
            </a:pPr>
            <a:r>
              <a:rPr lang="uk-UA" dirty="0" smtClean="0"/>
              <a:t>Хлоропласти;</a:t>
            </a:r>
          </a:p>
          <a:p>
            <a:pPr marL="624078" indent="-514350">
              <a:buFont typeface="+mj-lt"/>
              <a:buAutoNum type="arabicPeriod"/>
            </a:pPr>
            <a:r>
              <a:rPr lang="uk-UA" dirty="0" smtClean="0"/>
              <a:t>Лейкопласти;</a:t>
            </a:r>
          </a:p>
          <a:p>
            <a:pPr marL="624078" indent="-514350">
              <a:buFont typeface="+mj-lt"/>
              <a:buAutoNum type="arabicPeriod"/>
            </a:pPr>
            <a:r>
              <a:rPr lang="uk-UA" dirty="0" smtClean="0"/>
              <a:t>Пластиди;</a:t>
            </a:r>
          </a:p>
          <a:p>
            <a:pPr marL="624078" indent="-514350">
              <a:buFont typeface="+mj-lt"/>
              <a:buAutoNum type="arabicPeriod"/>
            </a:pPr>
            <a:r>
              <a:rPr lang="uk-UA" dirty="0" smtClean="0"/>
              <a:t>Питання;</a:t>
            </a:r>
          </a:p>
          <a:p>
            <a:pPr marL="624078" indent="-514350">
              <a:buFont typeface="+mj-lt"/>
              <a:buAutoNum type="arabicPeriod"/>
            </a:pPr>
            <a:r>
              <a:rPr lang="uk-UA" dirty="0" smtClean="0"/>
              <a:t>Висновок.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План: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err="1" smtClean="0"/>
              <a:t>Мітохондрії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грец</a:t>
            </a:r>
            <a:r>
              <a:rPr lang="ru-RU" dirty="0" smtClean="0"/>
              <a:t>. </a:t>
            </a:r>
            <a:r>
              <a:rPr lang="ru-RU" dirty="0" err="1" smtClean="0"/>
              <a:t>мітос</a:t>
            </a:r>
            <a:r>
              <a:rPr lang="ru-RU" dirty="0" smtClean="0"/>
              <a:t> - нитка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хондріон</a:t>
            </a:r>
            <a:r>
              <a:rPr lang="ru-RU" dirty="0" smtClean="0"/>
              <a:t> - зерно) </a:t>
            </a:r>
            <a:r>
              <a:rPr lang="ru-RU" dirty="0" err="1" smtClean="0"/>
              <a:t>присутні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в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еукаріотичних</a:t>
            </a:r>
            <a:r>
              <a:rPr lang="ru-RU" dirty="0" smtClean="0"/>
              <a:t> </a:t>
            </a:r>
            <a:r>
              <a:rPr lang="ru-RU" dirty="0" err="1" smtClean="0"/>
              <a:t>клітинах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Виняток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внутрішньоклітинні</a:t>
            </a:r>
            <a:r>
              <a:rPr lang="ru-RU" dirty="0" smtClean="0"/>
              <a:t> </a:t>
            </a:r>
            <a:r>
              <a:rPr lang="ru-RU" dirty="0" err="1" smtClean="0"/>
              <a:t>паразитичні</a:t>
            </a:r>
            <a:r>
              <a:rPr lang="ru-RU" dirty="0" smtClean="0"/>
              <a:t> </a:t>
            </a:r>
            <a:r>
              <a:rPr lang="ru-RU" dirty="0" err="1" smtClean="0"/>
              <a:t>одноклітинні</a:t>
            </a:r>
            <a:r>
              <a:rPr lang="ru-RU" dirty="0" smtClean="0"/>
              <a:t> </a:t>
            </a:r>
            <a:r>
              <a:rPr lang="ru-RU" dirty="0" err="1" smtClean="0"/>
              <a:t>тварини</a:t>
            </a:r>
            <a:r>
              <a:rPr lang="ru-RU" dirty="0" smtClean="0"/>
              <a:t> - </a:t>
            </a:r>
            <a:r>
              <a:rPr lang="ru-RU" dirty="0" err="1" smtClean="0"/>
              <a:t>мікроспоридії</a:t>
            </a:r>
            <a:r>
              <a:rPr lang="ru-RU" dirty="0" smtClean="0"/>
              <a:t>. Вони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своєрідними</a:t>
            </a:r>
            <a:r>
              <a:rPr lang="ru-RU" dirty="0" smtClean="0"/>
              <a:t> «</a:t>
            </a:r>
            <a:r>
              <a:rPr lang="ru-RU" dirty="0" err="1" smtClean="0"/>
              <a:t>енергетичними</a:t>
            </a:r>
            <a:r>
              <a:rPr lang="ru-RU" dirty="0" smtClean="0"/>
              <a:t> паразитами»,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для </a:t>
            </a:r>
            <a:r>
              <a:rPr lang="ru-RU" dirty="0" err="1" smtClean="0"/>
              <a:t>своїх</a:t>
            </a:r>
            <a:r>
              <a:rPr lang="ru-RU" dirty="0" smtClean="0"/>
              <a:t> потреб </a:t>
            </a:r>
            <a:r>
              <a:rPr lang="ru-RU" b="1" dirty="0" err="1" smtClean="0">
                <a:hlinkClick r:id="rId2" tooltip="Значення обміну речовин і енергії."/>
              </a:rPr>
              <a:t>енергію</a:t>
            </a:r>
            <a:r>
              <a:rPr lang="ru-RU" dirty="0" smtClean="0"/>
              <a:t> 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хазяїна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20101204_stp003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 rot="326612">
            <a:off x="4929190" y="1490310"/>
            <a:ext cx="3119435" cy="4044509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Мітохондрія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428596" y="4714884"/>
            <a:ext cx="7875436" cy="1376750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/>
              <a:t>Мітохондрії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вигляд</a:t>
            </a:r>
            <a:r>
              <a:rPr lang="ru-RU" dirty="0" smtClean="0"/>
              <a:t> </a:t>
            </a:r>
            <a:r>
              <a:rPr lang="ru-RU" dirty="0" err="1" smtClean="0"/>
              <a:t>кулястих</a:t>
            </a:r>
            <a:r>
              <a:rPr lang="ru-RU" dirty="0" smtClean="0"/>
              <a:t> </a:t>
            </a:r>
            <a:r>
              <a:rPr lang="ru-RU" dirty="0" err="1" smtClean="0"/>
              <a:t>тілець</a:t>
            </a:r>
            <a:r>
              <a:rPr lang="ru-RU" dirty="0" smtClean="0"/>
              <a:t>, </a:t>
            </a:r>
            <a:r>
              <a:rPr lang="ru-RU" dirty="0" err="1" smtClean="0"/>
              <a:t>паличок</a:t>
            </a:r>
            <a:r>
              <a:rPr lang="ru-RU" dirty="0" smtClean="0"/>
              <a:t>, ниток (</a:t>
            </a:r>
            <a:r>
              <a:rPr lang="ru-RU" dirty="0" err="1" smtClean="0"/>
              <a:t>завдовжки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0,5 до 10 мкм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).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мітохондрії</a:t>
            </a:r>
            <a:r>
              <a:rPr lang="ru-RU" dirty="0" smtClean="0"/>
              <a:t> </a:t>
            </a:r>
            <a:r>
              <a:rPr lang="ru-RU" dirty="0" err="1" smtClean="0"/>
              <a:t>розгалужуються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у </a:t>
            </a:r>
            <a:r>
              <a:rPr lang="ru-RU" dirty="0" err="1" smtClean="0"/>
              <a:t>клітинах</a:t>
            </a:r>
            <a:r>
              <a:rPr lang="ru-RU" dirty="0" smtClean="0"/>
              <a:t> </a:t>
            </a:r>
            <a:r>
              <a:rPr lang="ru-RU" dirty="0" err="1" smtClean="0"/>
              <a:t>найпростіших</a:t>
            </a:r>
            <a:r>
              <a:rPr lang="ru-RU" dirty="0" smtClean="0"/>
              <a:t>, </a:t>
            </a:r>
            <a:r>
              <a:rPr lang="ru-RU" dirty="0" err="1" smtClean="0"/>
              <a:t>м'язових</a:t>
            </a:r>
            <a:r>
              <a:rPr lang="ru-RU" dirty="0" smtClean="0"/>
              <a:t> волокнах).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 </a:t>
            </a:r>
            <a:r>
              <a:rPr lang="ru-RU" b="1" dirty="0" err="1" smtClean="0">
                <a:hlinkClick r:id="rId2" tooltip="Одномембранні органели цитоплазми. Повні уроки"/>
              </a:rPr>
              <a:t>органел</a:t>
            </a:r>
            <a:r>
              <a:rPr lang="ru-RU" dirty="0" smtClean="0"/>
              <a:t> у </a:t>
            </a:r>
            <a:r>
              <a:rPr lang="ru-RU" dirty="0" err="1" smtClean="0"/>
              <a:t>клітині</a:t>
            </a:r>
            <a:r>
              <a:rPr lang="ru-RU" dirty="0" smtClean="0"/>
              <a:t> </a:t>
            </a:r>
            <a:r>
              <a:rPr lang="ru-RU" dirty="0" err="1" smtClean="0"/>
              <a:t>різна</a:t>
            </a:r>
            <a:r>
              <a:rPr lang="ru-RU" dirty="0" smtClean="0"/>
              <a:t>: </a:t>
            </a:r>
            <a:r>
              <a:rPr lang="ru-RU" dirty="0" err="1" smtClean="0"/>
              <a:t>від</a:t>
            </a:r>
            <a:r>
              <a:rPr lang="ru-RU" dirty="0" smtClean="0"/>
              <a:t> 1 до 100 000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. Вона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того, </a:t>
            </a:r>
            <a:r>
              <a:rPr lang="ru-RU" dirty="0" err="1" smtClean="0"/>
              <a:t>наскільки</a:t>
            </a:r>
            <a:r>
              <a:rPr lang="ru-RU" dirty="0" smtClean="0"/>
              <a:t> активно в </a:t>
            </a:r>
            <a:r>
              <a:rPr lang="ru-RU" dirty="0" err="1" smtClean="0"/>
              <a:t>клітині</a:t>
            </a:r>
            <a:r>
              <a:rPr lang="ru-RU" dirty="0" smtClean="0"/>
              <a:t> </a:t>
            </a:r>
            <a:r>
              <a:rPr lang="ru-RU" dirty="0" err="1" smtClean="0"/>
              <a:t>відбуваються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обміну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. У </a:t>
            </a:r>
            <a:r>
              <a:rPr lang="ru-RU" dirty="0" err="1" smtClean="0"/>
              <a:t>клітинах</a:t>
            </a:r>
            <a:r>
              <a:rPr lang="ru-RU" dirty="0" smtClean="0"/>
              <a:t> </a:t>
            </a:r>
            <a:r>
              <a:rPr lang="ru-RU" dirty="0" err="1" smtClean="0"/>
              <a:t>зелених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мітохондрій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клітинах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їхні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(синтез АТФ) </a:t>
            </a:r>
            <a:r>
              <a:rPr lang="ru-RU" dirty="0" err="1" smtClean="0"/>
              <a:t>виконують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хлоропласти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 descr="22.04.2011.03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14494" b="14494"/>
          <a:stretch>
            <a:fillRect/>
          </a:stretch>
        </p:blipFill>
        <p:spPr>
          <a:xfrm>
            <a:off x="228599" y="189968"/>
            <a:ext cx="8531399" cy="431060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foto8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 rot="21138089">
            <a:off x="457200" y="2500307"/>
            <a:ext cx="4470476" cy="2268476"/>
          </a:xfrm>
        </p:spPr>
      </p:pic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600" i="1" dirty="0" err="1" smtClean="0"/>
              <a:t>Поверхневий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апарат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мітохондрій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складається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двох</a:t>
            </a:r>
            <a:r>
              <a:rPr lang="ru-RU" sz="1600" i="1" dirty="0" smtClean="0"/>
              <a:t> </a:t>
            </a:r>
            <a:r>
              <a:rPr lang="ru-RU" sz="1600" b="1" i="1" dirty="0" smtClean="0">
                <a:hlinkClick r:id="rId3" tooltip="Клітинні мембрани, їх будова та функції. Повні уроки"/>
              </a:rPr>
              <a:t>мембран</a:t>
            </a:r>
            <a:r>
              <a:rPr lang="ru-RU" sz="1600" i="1" dirty="0" smtClean="0"/>
              <a:t>.</a:t>
            </a:r>
            <a:endParaRPr lang="ru-RU" sz="1600" dirty="0" smtClean="0"/>
          </a:p>
          <a:p>
            <a:pPr>
              <a:buNone/>
            </a:pPr>
            <a:r>
              <a:rPr lang="ru-RU" sz="1600" dirty="0" err="1" smtClean="0"/>
              <a:t>Зовнішня</a:t>
            </a:r>
            <a:r>
              <a:rPr lang="ru-RU" sz="1600" dirty="0" smtClean="0"/>
              <a:t> мембрана гладенька. Вона </a:t>
            </a:r>
            <a:r>
              <a:rPr lang="ru-RU" sz="1600" dirty="0" err="1" smtClean="0"/>
              <a:t>відмежовує</a:t>
            </a:r>
            <a:r>
              <a:rPr lang="ru-RU" sz="1600" dirty="0" smtClean="0"/>
              <a:t> </a:t>
            </a:r>
            <a:r>
              <a:rPr lang="ru-RU" sz="1600" dirty="0" err="1" smtClean="0"/>
              <a:t>цю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органелу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гіалоплазми</a:t>
            </a:r>
            <a:r>
              <a:rPr lang="ru-RU" sz="1600" dirty="0" smtClean="0"/>
              <a:t>. </a:t>
            </a:r>
            <a:r>
              <a:rPr lang="ru-RU" sz="1600" dirty="0" err="1" smtClean="0"/>
              <a:t>Внутрішня</a:t>
            </a:r>
            <a:r>
              <a:rPr lang="ru-RU" sz="1600" dirty="0" smtClean="0"/>
              <a:t> мембрана </a:t>
            </a:r>
            <a:r>
              <a:rPr lang="ru-RU" sz="1600" dirty="0" err="1" smtClean="0"/>
              <a:t>утворює</a:t>
            </a:r>
            <a:r>
              <a:rPr lang="ru-RU" sz="1600" dirty="0" smtClean="0"/>
              <a:t> </a:t>
            </a:r>
            <a:r>
              <a:rPr lang="ru-RU" sz="1600" dirty="0" err="1" smtClean="0"/>
              <a:t>випинання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всередину</a:t>
            </a:r>
            <a:r>
              <a:rPr lang="ru-RU" sz="1600" dirty="0" smtClean="0"/>
              <a:t> </a:t>
            </a:r>
            <a:r>
              <a:rPr lang="ru-RU" sz="1600" dirty="0" err="1" smtClean="0"/>
              <a:t>мітохондрії</a:t>
            </a:r>
            <a:r>
              <a:rPr lang="ru-RU" sz="1600" dirty="0" smtClean="0"/>
              <a:t> у </a:t>
            </a:r>
            <a:r>
              <a:rPr lang="ru-RU" sz="1600" dirty="0" err="1" smtClean="0"/>
              <a:t>вигляді</a:t>
            </a:r>
            <a:r>
              <a:rPr lang="ru-RU" sz="1600" dirty="0" smtClean="0"/>
              <a:t> </a:t>
            </a:r>
            <a:r>
              <a:rPr lang="ru-RU" sz="1600" dirty="0" err="1" smtClean="0"/>
              <a:t>трубчастих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гребінчастих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утворів</a:t>
            </a:r>
            <a:r>
              <a:rPr lang="ru-RU" sz="1600" dirty="0" smtClean="0"/>
              <a:t> - </a:t>
            </a:r>
            <a:r>
              <a:rPr lang="ru-RU" sz="1600" dirty="0" err="1" smtClean="0"/>
              <a:t>крист</a:t>
            </a:r>
            <a:r>
              <a:rPr lang="ru-RU" sz="1600" dirty="0" smtClean="0"/>
              <a:t> (мал. 56). Кристи </a:t>
            </a:r>
            <a:r>
              <a:rPr lang="ru-RU" sz="1600" dirty="0" err="1" smtClean="0"/>
              <a:t>мають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різне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розташування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часто </a:t>
            </a:r>
            <a:r>
              <a:rPr lang="ru-RU" sz="1600" dirty="0" err="1" smtClean="0"/>
              <a:t>розгалужуються</a:t>
            </a:r>
            <a:r>
              <a:rPr lang="ru-RU" sz="1600" dirty="0" smtClean="0"/>
              <a:t>.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</a:t>
            </a:r>
            <a:r>
              <a:rPr lang="ru-RU" sz="1600" dirty="0" err="1" smtClean="0"/>
              <a:t>зовнішньою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внутрішньою</a:t>
            </a:r>
            <a:r>
              <a:rPr lang="ru-RU" sz="1600" dirty="0" smtClean="0"/>
              <a:t> мембранами </a:t>
            </a:r>
            <a:r>
              <a:rPr lang="ru-RU" sz="1600" dirty="0" err="1" smtClean="0"/>
              <a:t>мітохондрій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щілина</a:t>
            </a:r>
            <a:r>
              <a:rPr lang="ru-RU" sz="1600" dirty="0" smtClean="0"/>
              <a:t> </a:t>
            </a:r>
            <a:r>
              <a:rPr lang="ru-RU" sz="1600" dirty="0" err="1" smtClean="0"/>
              <a:t>завширшки</a:t>
            </a:r>
            <a:r>
              <a:rPr lang="ru-RU" sz="1600" dirty="0" smtClean="0"/>
              <a:t> 10-20 нм. На </a:t>
            </a:r>
            <a:r>
              <a:rPr lang="ru-RU" sz="1600" dirty="0" err="1" smtClean="0"/>
              <a:t>поверхні</a:t>
            </a:r>
            <a:r>
              <a:rPr lang="ru-RU" sz="1600" dirty="0" smtClean="0"/>
              <a:t> </a:t>
            </a:r>
            <a:r>
              <a:rPr lang="ru-RU" sz="1600" dirty="0" err="1" smtClean="0"/>
              <a:t>внутрішньої</a:t>
            </a:r>
            <a:r>
              <a:rPr lang="ru-RU" sz="1600" dirty="0" smtClean="0"/>
              <a:t> </a:t>
            </a:r>
            <a:r>
              <a:rPr lang="ru-RU" sz="1600" dirty="0" err="1" smtClean="0"/>
              <a:t>мембрани</a:t>
            </a:r>
            <a:r>
              <a:rPr lang="ru-RU" sz="1600" dirty="0" smtClean="0"/>
              <a:t>, </a:t>
            </a:r>
            <a:r>
              <a:rPr lang="ru-RU" sz="1600" dirty="0" err="1" smtClean="0"/>
              <a:t>оберненій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всередину</a:t>
            </a:r>
            <a:r>
              <a:rPr lang="ru-RU" sz="1600" dirty="0" smtClean="0"/>
              <a:t> </a:t>
            </a:r>
            <a:r>
              <a:rPr lang="ru-RU" sz="1600" dirty="0" err="1" smtClean="0"/>
              <a:t>мітохондрії</a:t>
            </a:r>
            <a:r>
              <a:rPr lang="ru-RU" sz="1600" dirty="0" smtClean="0"/>
              <a:t>,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особливі</a:t>
            </a:r>
            <a:r>
              <a:rPr lang="ru-RU" sz="1600" dirty="0" smtClean="0"/>
              <a:t> </a:t>
            </a:r>
            <a:r>
              <a:rPr lang="ru-RU" sz="1600" dirty="0" err="1" smtClean="0"/>
              <a:t>грибоподібні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утвори</a:t>
            </a:r>
            <a:r>
              <a:rPr lang="ru-RU" sz="1600" dirty="0" smtClean="0"/>
              <a:t> -</a:t>
            </a:r>
            <a:r>
              <a:rPr lang="ru-RU" sz="1600" b="1" dirty="0" err="1" smtClean="0">
                <a:hlinkClick r:id="rId4" tooltip="АТФ и другие органические соединения клетки"/>
              </a:rPr>
              <a:t>АТФ</a:t>
            </a:r>
            <a:r>
              <a:rPr lang="ru-RU" sz="1600" dirty="0" err="1" smtClean="0"/>
              <a:t>-соми</a:t>
            </a:r>
            <a:r>
              <a:rPr lang="ru-RU" sz="1600" dirty="0" smtClean="0"/>
              <a:t> (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грец</a:t>
            </a:r>
            <a:r>
              <a:rPr lang="ru-RU" sz="1600" dirty="0" smtClean="0"/>
              <a:t>. сома - </a:t>
            </a:r>
            <a:r>
              <a:rPr lang="ru-RU" sz="1600" dirty="0" err="1" smtClean="0"/>
              <a:t>тіло</a:t>
            </a:r>
            <a:r>
              <a:rPr lang="ru-RU" sz="1600" dirty="0" smtClean="0"/>
              <a:t>). Вони </a:t>
            </a:r>
            <a:r>
              <a:rPr lang="ru-RU" sz="1600" dirty="0" err="1" smtClean="0"/>
              <a:t>містять</a:t>
            </a:r>
            <a:r>
              <a:rPr lang="ru-RU" sz="1600" dirty="0" smtClean="0"/>
              <a:t> комплекс </a:t>
            </a:r>
            <a:r>
              <a:rPr lang="ru-RU" sz="1600" dirty="0" err="1" smtClean="0"/>
              <a:t>ферментів</a:t>
            </a:r>
            <a:r>
              <a:rPr lang="ru-RU" sz="1600" dirty="0" smtClean="0"/>
              <a:t>, </a:t>
            </a:r>
            <a:r>
              <a:rPr lang="ru-RU" sz="1600" dirty="0" err="1" smtClean="0"/>
              <a:t>потрібних</a:t>
            </a:r>
            <a:r>
              <a:rPr lang="ru-RU" sz="1600" dirty="0" smtClean="0"/>
              <a:t> для синтезу АТФ.</a:t>
            </a:r>
          </a:p>
          <a:p>
            <a:pPr>
              <a:buNone/>
            </a:pPr>
            <a:endParaRPr lang="ru-RU" sz="16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Мембрани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5357818" y="500042"/>
            <a:ext cx="3143272" cy="3143272"/>
          </a:xfrm>
        </p:spPr>
        <p:txBody>
          <a:bodyPr/>
          <a:lstStyle/>
          <a:p>
            <a:pPr algn="l"/>
            <a:r>
              <a:rPr lang="ru-RU" i="1" dirty="0" smtClean="0"/>
              <a:t>А - </a:t>
            </a:r>
            <a:r>
              <a:rPr lang="ru-RU" i="1" dirty="0" err="1" smtClean="0"/>
              <a:t>мікрофотографія</a:t>
            </a:r>
            <a:r>
              <a:rPr lang="ru-RU" i="1" dirty="0" smtClean="0"/>
              <a:t>;</a:t>
            </a:r>
            <a:br>
              <a:rPr lang="ru-RU" i="1" dirty="0" smtClean="0"/>
            </a:br>
            <a:r>
              <a:rPr lang="ru-RU" i="1" dirty="0" smtClean="0"/>
              <a:t>Б - схема </a:t>
            </a:r>
            <a:r>
              <a:rPr lang="ru-RU" i="1" dirty="0" err="1" smtClean="0"/>
              <a:t>будови</a:t>
            </a:r>
            <a:r>
              <a:rPr lang="ru-RU" i="1" dirty="0" smtClean="0"/>
              <a:t>:</a:t>
            </a:r>
            <a:br>
              <a:rPr lang="ru-RU" i="1" dirty="0" smtClean="0"/>
            </a:br>
            <a:r>
              <a:rPr lang="ru-RU" i="1" dirty="0" smtClean="0"/>
              <a:t>1 - </a:t>
            </a:r>
            <a:r>
              <a:rPr lang="ru-RU" i="1" dirty="0" err="1" smtClean="0"/>
              <a:t>кристи</a:t>
            </a:r>
            <a:r>
              <a:rPr lang="ru-RU" i="1" dirty="0" smtClean="0"/>
              <a:t>;</a:t>
            </a:r>
            <a:br>
              <a:rPr lang="ru-RU" i="1" dirty="0" smtClean="0"/>
            </a:br>
            <a:r>
              <a:rPr lang="ru-RU" i="1" dirty="0" smtClean="0"/>
              <a:t>2 - матрикс;</a:t>
            </a:r>
            <a:br>
              <a:rPr lang="ru-RU" i="1" dirty="0" smtClean="0"/>
            </a:br>
            <a:r>
              <a:rPr lang="ru-RU" i="1" dirty="0" smtClean="0"/>
              <a:t>3 - </a:t>
            </a:r>
            <a:r>
              <a:rPr lang="ru-RU" i="1" dirty="0" err="1" smtClean="0"/>
              <a:t>внутрішня</a:t>
            </a:r>
            <a:r>
              <a:rPr lang="ru-RU" i="1" dirty="0" smtClean="0"/>
              <a:t> мембрана;</a:t>
            </a:r>
            <a:br>
              <a:rPr lang="ru-RU" i="1" dirty="0" smtClean="0"/>
            </a:br>
            <a:r>
              <a:rPr lang="ru-RU" i="1" dirty="0" smtClean="0"/>
              <a:t>4 </a:t>
            </a:r>
            <a:r>
              <a:rPr lang="ru-RU" i="1" dirty="0" smtClean="0"/>
              <a:t>– </a:t>
            </a:r>
            <a:r>
              <a:rPr lang="ru-RU" i="1" dirty="0" err="1" smtClean="0"/>
              <a:t>зовнішня</a:t>
            </a:r>
            <a:r>
              <a:rPr lang="ru-RU" i="1" dirty="0" smtClean="0"/>
              <a:t> </a:t>
            </a:r>
            <a:r>
              <a:rPr lang="ru-RU" i="1" dirty="0" smtClean="0"/>
              <a:t>мембрана </a:t>
            </a:r>
            <a:endParaRPr lang="ru-RU" i="1" dirty="0" smtClean="0"/>
          </a:p>
          <a:p>
            <a:pPr algn="l"/>
            <a:r>
              <a:rPr lang="ru-RU" dirty="0" err="1" smtClean="0"/>
              <a:t>Внутрішній</a:t>
            </a:r>
            <a:r>
              <a:rPr lang="ru-RU" dirty="0" smtClean="0"/>
              <a:t> </a:t>
            </a:r>
            <a:r>
              <a:rPr lang="ru-RU" dirty="0" err="1" smtClean="0"/>
              <a:t>простір</a:t>
            </a:r>
            <a:r>
              <a:rPr lang="ru-RU" dirty="0" smtClean="0"/>
              <a:t> </a:t>
            </a:r>
            <a:r>
              <a:rPr lang="ru-RU" dirty="0" err="1" smtClean="0"/>
              <a:t>мітохондрій</a:t>
            </a:r>
            <a:r>
              <a:rPr lang="ru-RU" dirty="0" smtClean="0"/>
              <a:t> </a:t>
            </a:r>
            <a:r>
              <a:rPr lang="ru-RU" dirty="0" err="1" smtClean="0"/>
              <a:t>заповнений</a:t>
            </a:r>
            <a:r>
              <a:rPr lang="ru-RU" dirty="0" smtClean="0"/>
              <a:t> </a:t>
            </a:r>
            <a:r>
              <a:rPr lang="ru-RU" dirty="0" err="1" smtClean="0"/>
              <a:t>напіврідкою</a:t>
            </a:r>
            <a:r>
              <a:rPr lang="ru-RU" dirty="0" smtClean="0"/>
              <a:t> </a:t>
            </a:r>
            <a:r>
              <a:rPr lang="ru-RU" dirty="0" err="1" smtClean="0"/>
              <a:t>речовиною</a:t>
            </a:r>
            <a:r>
              <a:rPr lang="ru-RU" dirty="0" smtClean="0"/>
              <a:t> - </a:t>
            </a:r>
            <a:r>
              <a:rPr lang="ru-RU" dirty="0" err="1" smtClean="0"/>
              <a:t>жатриксож</a:t>
            </a:r>
            <a:r>
              <a:rPr lang="ru-RU" dirty="0" smtClean="0"/>
              <a:t>. У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містяться</a:t>
            </a:r>
            <a:r>
              <a:rPr lang="ru-RU" dirty="0" smtClean="0"/>
              <a:t> </a:t>
            </a:r>
            <a:r>
              <a:rPr lang="ru-RU" dirty="0" err="1" smtClean="0"/>
              <a:t>молекули</a:t>
            </a:r>
            <a:r>
              <a:rPr lang="ru-RU" dirty="0" smtClean="0"/>
              <a:t> ДНК, ІРНК, </a:t>
            </a:r>
            <a:r>
              <a:rPr lang="ru-RU" dirty="0" err="1" smtClean="0"/>
              <a:t>тРНК</a:t>
            </a:r>
            <a:r>
              <a:rPr lang="ru-RU" dirty="0" smtClean="0"/>
              <a:t>, </a:t>
            </a:r>
            <a:r>
              <a:rPr lang="ru-RU" dirty="0" err="1" smtClean="0"/>
              <a:t>рибосоми</a:t>
            </a:r>
            <a:r>
              <a:rPr lang="ru-RU" dirty="0" smtClean="0"/>
              <a:t>, </a:t>
            </a:r>
            <a:r>
              <a:rPr lang="ru-RU" dirty="0" err="1" smtClean="0"/>
              <a:t>гранули</a:t>
            </a:r>
            <a:r>
              <a:rPr lang="ru-RU" dirty="0" smtClean="0"/>
              <a:t>, </a:t>
            </a:r>
            <a:r>
              <a:rPr lang="ru-RU" dirty="0" err="1" smtClean="0"/>
              <a:t>утворені</a:t>
            </a:r>
            <a:r>
              <a:rPr lang="ru-RU" dirty="0" smtClean="0"/>
              <a:t> солями </a:t>
            </a:r>
            <a:r>
              <a:rPr lang="ru-RU" dirty="0" err="1" smtClean="0"/>
              <a:t>кальцію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магнію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21072637">
            <a:off x="803188" y="4401575"/>
            <a:ext cx="4357718" cy="562672"/>
          </a:xfrm>
        </p:spPr>
        <p:txBody>
          <a:bodyPr/>
          <a:lstStyle/>
          <a:p>
            <a:r>
              <a:rPr lang="ru-RU" i="1" dirty="0" smtClean="0"/>
              <a:t>Мал. 56. </a:t>
            </a:r>
            <a:r>
              <a:rPr lang="ru-RU" i="1" dirty="0" err="1" smtClean="0"/>
              <a:t>Мітохондрія</a:t>
            </a:r>
            <a:endParaRPr lang="ru-RU" dirty="0"/>
          </a:p>
        </p:txBody>
      </p:sp>
      <p:pic>
        <p:nvPicPr>
          <p:cNvPr id="13" name="Рисунок 12" descr="Мал.5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95204">
            <a:off x="675429" y="562207"/>
            <a:ext cx="4049387" cy="367190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Цей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, яка </a:t>
            </a:r>
            <a:r>
              <a:rPr lang="ru-RU" dirty="0" err="1" smtClean="0"/>
              <a:t>вивільняється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окиснення</a:t>
            </a:r>
            <a:r>
              <a:rPr lang="ru-RU" dirty="0" smtClean="0"/>
              <a:t> </a:t>
            </a:r>
            <a:r>
              <a:rPr lang="ru-RU" dirty="0" err="1" smtClean="0"/>
              <a:t>органічних</a:t>
            </a:r>
            <a:r>
              <a:rPr lang="ru-RU" dirty="0" smtClean="0"/>
              <a:t> </a:t>
            </a:r>
            <a:r>
              <a:rPr lang="ru-RU" dirty="0" err="1" smtClean="0"/>
              <a:t>сполук</a:t>
            </a:r>
            <a:r>
              <a:rPr lang="ru-RU" dirty="0" smtClean="0"/>
              <a:t>. </a:t>
            </a:r>
            <a:r>
              <a:rPr lang="ru-RU" dirty="0" err="1" smtClean="0"/>
              <a:t>Початкові</a:t>
            </a:r>
            <a:r>
              <a:rPr lang="ru-RU" dirty="0" smtClean="0"/>
              <a:t> </a:t>
            </a:r>
            <a:r>
              <a:rPr lang="ru-RU" dirty="0" err="1" smtClean="0"/>
              <a:t>етапи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відбуваються</a:t>
            </a:r>
            <a:r>
              <a:rPr lang="ru-RU" dirty="0" smtClean="0"/>
              <a:t> у </a:t>
            </a:r>
            <a:r>
              <a:rPr lang="ru-RU" dirty="0" err="1" smtClean="0"/>
              <a:t>матриксі</a:t>
            </a:r>
            <a:r>
              <a:rPr lang="ru-RU" dirty="0" smtClean="0"/>
              <a:t>, а </a:t>
            </a:r>
            <a:r>
              <a:rPr lang="ru-RU" dirty="0" err="1" smtClean="0"/>
              <a:t>наступні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синтез АТФ, - у </a:t>
            </a:r>
            <a:r>
              <a:rPr lang="ru-RU" dirty="0" err="1" smtClean="0"/>
              <a:t>внутрішній</a:t>
            </a:r>
            <a:r>
              <a:rPr lang="ru-RU" dirty="0" smtClean="0"/>
              <a:t> </a:t>
            </a:r>
            <a:r>
              <a:rPr lang="ru-RU" dirty="0" err="1" smtClean="0"/>
              <a:t>мембрані</a:t>
            </a:r>
            <a:endParaRPr lang="ru-RU" dirty="0"/>
          </a:p>
        </p:txBody>
      </p:sp>
      <p:pic>
        <p:nvPicPr>
          <p:cNvPr id="5" name="Содержимое 4" descr="26_mitohondri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878148">
            <a:off x="4678293" y="2657964"/>
            <a:ext cx="4347338" cy="1581948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Основна</a:t>
            </a:r>
            <a:r>
              <a:rPr lang="ru-RU" dirty="0" smtClean="0"/>
              <a:t> </a:t>
            </a:r>
            <a:r>
              <a:rPr lang="ru-RU" dirty="0" err="1" smtClean="0"/>
              <a:t>функція</a:t>
            </a:r>
            <a:r>
              <a:rPr lang="ru-RU" dirty="0" smtClean="0"/>
              <a:t> </a:t>
            </a:r>
            <a:r>
              <a:rPr lang="ru-RU" dirty="0" err="1" smtClean="0"/>
              <a:t>мітохондрій</a:t>
            </a:r>
            <a:r>
              <a:rPr lang="ru-RU" dirty="0" smtClean="0"/>
              <a:t> - синтез АТФ.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mitochondrion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 rot="21321194">
            <a:off x="457200" y="2377726"/>
            <a:ext cx="4038600" cy="2732786"/>
          </a:xfrm>
        </p:spPr>
      </p:pic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err="1" smtClean="0"/>
              <a:t>Мітохондрії</a:t>
            </a:r>
            <a:r>
              <a:rPr lang="ru-RU" dirty="0" smtClean="0"/>
              <a:t> в </a:t>
            </a:r>
            <a:r>
              <a:rPr lang="ru-RU" dirty="0" err="1" smtClean="0"/>
              <a:t>клітині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оновлюються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у </a:t>
            </a:r>
            <a:r>
              <a:rPr lang="ru-RU" dirty="0" err="1" smtClean="0"/>
              <a:t>клітинах</a:t>
            </a:r>
            <a:r>
              <a:rPr lang="ru-RU" dirty="0" smtClean="0"/>
              <a:t> </a:t>
            </a:r>
            <a:r>
              <a:rPr lang="ru-RU" dirty="0" err="1" smtClean="0"/>
              <a:t>печінки</a:t>
            </a:r>
            <a:r>
              <a:rPr lang="ru-RU" dirty="0" smtClean="0"/>
              <a:t>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мітохондрій</a:t>
            </a:r>
            <a:r>
              <a:rPr lang="ru-RU" dirty="0" smtClean="0"/>
              <a:t> становить </a:t>
            </a:r>
            <a:r>
              <a:rPr lang="ru-RU" dirty="0" err="1" smtClean="0"/>
              <a:t>приблизно</a:t>
            </a:r>
            <a:r>
              <a:rPr lang="ru-RU" dirty="0" smtClean="0"/>
              <a:t> 10 </a:t>
            </a:r>
            <a:r>
              <a:rPr lang="ru-RU" dirty="0" err="1" smtClean="0"/>
              <a:t>діб</a:t>
            </a:r>
            <a:r>
              <a:rPr lang="ru-RU" dirty="0" smtClean="0"/>
              <a:t>. \/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пластиди</a:t>
            </a:r>
            <a:r>
              <a:rPr lang="ru-RU" dirty="0" smtClean="0"/>
              <a:t>?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 пластид? </a:t>
            </a:r>
            <a:r>
              <a:rPr lang="ru-RU" dirty="0" err="1" smtClean="0"/>
              <a:t>Пластиди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грец</a:t>
            </a:r>
            <a:r>
              <a:rPr lang="ru-RU" dirty="0" smtClean="0"/>
              <a:t>. </a:t>
            </a:r>
            <a:r>
              <a:rPr lang="ru-RU" dirty="0" err="1" smtClean="0"/>
              <a:t>пластидес</a:t>
            </a:r>
            <a:r>
              <a:rPr lang="ru-RU" dirty="0" smtClean="0"/>
              <a:t> - </a:t>
            </a:r>
            <a:r>
              <a:rPr lang="ru-RU" dirty="0" err="1" smtClean="0"/>
              <a:t>виліплений</a:t>
            </a:r>
            <a:r>
              <a:rPr lang="ru-RU" dirty="0" smtClean="0"/>
              <a:t>, </a:t>
            </a:r>
            <a:r>
              <a:rPr lang="ru-RU" dirty="0" err="1" smtClean="0"/>
              <a:t>сформований</a:t>
            </a:r>
            <a:r>
              <a:rPr lang="ru-RU" dirty="0" smtClean="0"/>
              <a:t>) - </a:t>
            </a:r>
            <a:r>
              <a:rPr lang="ru-RU" dirty="0" err="1" smtClean="0"/>
              <a:t>органели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одноклітинних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евглени</a:t>
            </a:r>
            <a:r>
              <a:rPr lang="ru-RU" dirty="0" smtClean="0"/>
              <a:t> </a:t>
            </a:r>
            <a:r>
              <a:rPr lang="ru-RU" dirty="0" err="1" smtClean="0"/>
              <a:t>зеленої</a:t>
            </a:r>
            <a:r>
              <a:rPr lang="ru-RU" dirty="0" smtClean="0"/>
              <a:t>). </a:t>
            </a:r>
            <a:r>
              <a:rPr lang="ru-RU" dirty="0" err="1" smtClean="0"/>
              <a:t>Пластиди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різноманітні</a:t>
            </a:r>
            <a:r>
              <a:rPr lang="ru-RU" dirty="0" smtClean="0"/>
              <a:t> за формою, </a:t>
            </a:r>
            <a:r>
              <a:rPr lang="ru-RU" dirty="0" err="1" smtClean="0"/>
              <a:t>розмірами</a:t>
            </a:r>
            <a:r>
              <a:rPr lang="ru-RU" dirty="0" smtClean="0"/>
              <a:t>, </a:t>
            </a:r>
            <a:r>
              <a:rPr lang="ru-RU" dirty="0" err="1" smtClean="0"/>
              <a:t>забарвленням</a:t>
            </a:r>
            <a:r>
              <a:rPr lang="ru-RU" dirty="0" smtClean="0"/>
              <a:t>, </a:t>
            </a:r>
            <a:r>
              <a:rPr lang="ru-RU" dirty="0" err="1" smtClean="0"/>
              <a:t>особливостями</a:t>
            </a:r>
            <a:r>
              <a:rPr lang="ru-RU" dirty="0" smtClean="0"/>
              <a:t> </a:t>
            </a:r>
            <a:r>
              <a:rPr lang="ru-RU" dirty="0" err="1" smtClean="0"/>
              <a:t>будови</a:t>
            </a:r>
            <a:r>
              <a:rPr lang="ru-RU" dirty="0" smtClean="0"/>
              <a:t>. У </a:t>
            </a:r>
            <a:r>
              <a:rPr lang="ru-RU" dirty="0" err="1" smtClean="0"/>
              <a:t>клітинах</a:t>
            </a:r>
            <a:r>
              <a:rPr lang="ru-RU" dirty="0" smtClean="0"/>
              <a:t> </a:t>
            </a:r>
            <a:r>
              <a:rPr lang="ru-RU" dirty="0" err="1" smtClean="0"/>
              <a:t>вищих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розрізняють</a:t>
            </a:r>
            <a:r>
              <a:rPr lang="ru-RU" dirty="0" smtClean="0"/>
              <a:t> три </a:t>
            </a:r>
            <a:r>
              <a:rPr lang="ru-RU" dirty="0" err="1" smtClean="0"/>
              <a:t>типи</a:t>
            </a:r>
            <a:r>
              <a:rPr lang="ru-RU" dirty="0" smtClean="0"/>
              <a:t> пластид: </a:t>
            </a:r>
            <a:r>
              <a:rPr lang="ru-RU" dirty="0" err="1" smtClean="0"/>
              <a:t>хлоропласти</a:t>
            </a:r>
            <a:r>
              <a:rPr lang="ru-RU" dirty="0" smtClean="0"/>
              <a:t>, </a:t>
            </a:r>
            <a:r>
              <a:rPr lang="ru-RU" dirty="0" err="1" smtClean="0"/>
              <a:t>хромопласти</a:t>
            </a:r>
            <a:r>
              <a:rPr lang="ru-RU" dirty="0" smtClean="0"/>
              <a:t>, </a:t>
            </a:r>
            <a:r>
              <a:rPr lang="ru-RU" dirty="0" err="1" smtClean="0"/>
              <a:t>лейкопласти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err="1" smtClean="0"/>
              <a:t>Хлоропласти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грец</a:t>
            </a:r>
            <a:r>
              <a:rPr lang="ru-RU" dirty="0" smtClean="0"/>
              <a:t>. </a:t>
            </a:r>
            <a:r>
              <a:rPr lang="ru-RU" dirty="0" err="1" smtClean="0"/>
              <a:t>хлорос</a:t>
            </a:r>
            <a:r>
              <a:rPr lang="ru-RU" dirty="0" smtClean="0"/>
              <a:t> - </a:t>
            </a:r>
            <a:r>
              <a:rPr lang="ru-RU" dirty="0" err="1" smtClean="0"/>
              <a:t>зелений</a:t>
            </a:r>
            <a:r>
              <a:rPr lang="ru-RU" dirty="0" smtClean="0"/>
              <a:t>) - </a:t>
            </a:r>
            <a:r>
              <a:rPr lang="ru-RU" dirty="0" err="1" smtClean="0"/>
              <a:t>пластиди</a:t>
            </a:r>
            <a:r>
              <a:rPr lang="ru-RU" dirty="0" smtClean="0"/>
              <a:t>, </a:t>
            </a:r>
            <a:r>
              <a:rPr lang="ru-RU" dirty="0" err="1" smtClean="0"/>
              <a:t>забарвлені</a:t>
            </a:r>
            <a:r>
              <a:rPr lang="ru-RU" dirty="0" smtClean="0"/>
              <a:t> у </a:t>
            </a:r>
            <a:r>
              <a:rPr lang="ru-RU" dirty="0" err="1" smtClean="0"/>
              <a:t>зелений</a:t>
            </a:r>
            <a:r>
              <a:rPr lang="ru-RU" dirty="0" smtClean="0"/>
              <a:t> </a:t>
            </a:r>
            <a:r>
              <a:rPr lang="ru-RU" dirty="0" err="1" smtClean="0"/>
              <a:t>колір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наявності</a:t>
            </a:r>
            <a:r>
              <a:rPr lang="ru-RU" dirty="0" smtClean="0"/>
              <a:t> </a:t>
            </a:r>
            <a:r>
              <a:rPr lang="ru-RU" dirty="0" err="1" smtClean="0"/>
              <a:t>пігменту</a:t>
            </a:r>
            <a:r>
              <a:rPr lang="ru-RU" dirty="0" smtClean="0"/>
              <a:t> </a:t>
            </a:r>
            <a:r>
              <a:rPr lang="ru-RU" dirty="0" err="1" smtClean="0"/>
              <a:t>хлорофілу</a:t>
            </a:r>
            <a:r>
              <a:rPr lang="ru-RU" dirty="0" smtClean="0"/>
              <a:t>. Як правило,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органели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видовжену</a:t>
            </a:r>
            <a:r>
              <a:rPr lang="ru-RU" dirty="0" smtClean="0"/>
              <a:t> форму (</a:t>
            </a:r>
            <a:r>
              <a:rPr lang="ru-RU" dirty="0" err="1" smtClean="0"/>
              <a:t>завдовжки</a:t>
            </a:r>
            <a:r>
              <a:rPr lang="ru-RU" dirty="0" smtClean="0"/>
              <a:t> 5-10 мкм).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хлоропластів</a:t>
            </a:r>
            <a:r>
              <a:rPr lang="ru-RU" dirty="0" smtClean="0"/>
              <a:t> у </a:t>
            </a:r>
            <a:r>
              <a:rPr lang="ru-RU" dirty="0" err="1" smtClean="0"/>
              <a:t>клітинах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 </a:t>
            </a:r>
            <a:r>
              <a:rPr lang="ru-RU" dirty="0" err="1" smtClean="0"/>
              <a:t>неоднакова</a:t>
            </a:r>
            <a:r>
              <a:rPr lang="ru-RU" dirty="0" smtClean="0"/>
              <a:t>. Так, у </a:t>
            </a:r>
            <a:r>
              <a:rPr lang="ru-RU" dirty="0" err="1" smtClean="0"/>
              <a:t>клітинах</a:t>
            </a:r>
            <a:r>
              <a:rPr lang="ru-RU" dirty="0" smtClean="0"/>
              <a:t> </a:t>
            </a:r>
            <a:r>
              <a:rPr lang="ru-RU" dirty="0" err="1" smtClean="0"/>
              <a:t>злаків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30-35, а у великих </a:t>
            </a:r>
            <a:r>
              <a:rPr lang="ru-RU" dirty="0" err="1" smtClean="0"/>
              <a:t>стовпчастих</a:t>
            </a:r>
            <a:r>
              <a:rPr lang="ru-RU" dirty="0" smtClean="0"/>
              <a:t> </a:t>
            </a:r>
            <a:r>
              <a:rPr lang="ru-RU" dirty="0" err="1" smtClean="0"/>
              <a:t>клітинах</a:t>
            </a:r>
            <a:r>
              <a:rPr lang="ru-RU" dirty="0" smtClean="0"/>
              <a:t> </a:t>
            </a:r>
            <a:r>
              <a:rPr lang="ru-RU" dirty="0" err="1" smtClean="0"/>
              <a:t>фотосинтезуючої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 листка тютюну махорки - до 1 000.</a:t>
            </a:r>
            <a:endParaRPr lang="ru-RU" dirty="0"/>
          </a:p>
        </p:txBody>
      </p:sp>
      <p:pic>
        <p:nvPicPr>
          <p:cNvPr id="5" name="Содержимое 4" descr="275a32e4ec7f12278653eebfd6dbc3f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527169">
            <a:off x="4424785" y="1679972"/>
            <a:ext cx="4390215" cy="2151205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Хлоропласти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4">
      <a:dk1>
        <a:sysClr val="windowText" lastClr="000000"/>
      </a:dk1>
      <a:lt1>
        <a:sysClr val="window" lastClr="FFFFFF"/>
      </a:lt1>
      <a:dk2>
        <a:srgbClr val="FFCA0C"/>
      </a:dk2>
      <a:lt2>
        <a:srgbClr val="B23A7D"/>
      </a:lt2>
      <a:accent1>
        <a:srgbClr val="F1D7E0"/>
      </a:accent1>
      <a:accent2>
        <a:srgbClr val="3F3F3F"/>
      </a:accent2>
      <a:accent3>
        <a:srgbClr val="F1D7E0"/>
      </a:accent3>
      <a:accent4>
        <a:srgbClr val="CF6DA4"/>
      </a:accent4>
      <a:accent5>
        <a:srgbClr val="874296"/>
      </a:accent5>
      <a:accent6>
        <a:srgbClr val="E5BCDC"/>
      </a:accent6>
      <a:hlink>
        <a:srgbClr val="CE95AF"/>
      </a:hlink>
      <a:folHlink>
        <a:srgbClr val="FF000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</TotalTime>
  <Words>804</Words>
  <Application>Microsoft Office PowerPoint</Application>
  <PresentationFormat>Экран (4:3)</PresentationFormat>
  <Paragraphs>53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Двомембранні органели</vt:lpstr>
      <vt:lpstr>План:</vt:lpstr>
      <vt:lpstr>Мітохондрія</vt:lpstr>
      <vt:lpstr>Слайд 4</vt:lpstr>
      <vt:lpstr>Мембрани</vt:lpstr>
      <vt:lpstr>Мал. 56. Мітохондрія</vt:lpstr>
      <vt:lpstr>Основна функція мітохондрій - синтез АТФ.</vt:lpstr>
      <vt:lpstr>Слайд 8</vt:lpstr>
      <vt:lpstr>Хлоропласти</vt:lpstr>
      <vt:lpstr>Слайд 10</vt:lpstr>
      <vt:lpstr>Слайд 11</vt:lpstr>
      <vt:lpstr>Мал. 57. Схема будови хлоропласта:</vt:lpstr>
      <vt:lpstr>Лейкопласти</vt:lpstr>
      <vt:lpstr>Пластиди</vt:lpstr>
      <vt:lpstr>Як утворюються пластиди різних типів? Які зв'язки між ними існують?</vt:lpstr>
      <vt:lpstr>У чому полягас автономія мітохондрій і хлоропластів у клітині?</vt:lpstr>
      <vt:lpstr>Питання:</vt:lpstr>
      <vt:lpstr>Висновок</vt:lpstr>
      <vt:lpstr>Підготувала </vt:lpstr>
    </vt:vector>
  </TitlesOfParts>
  <Company>Семья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Двомембранні органели</dc:title>
  <dc:creator>Игорь</dc:creator>
  <cp:lastModifiedBy>Игорь</cp:lastModifiedBy>
  <cp:revision>5</cp:revision>
  <dcterms:created xsi:type="dcterms:W3CDTF">2013-01-20T11:35:19Z</dcterms:created>
  <dcterms:modified xsi:type="dcterms:W3CDTF">2013-01-20T12:22:59Z</dcterms:modified>
</cp:coreProperties>
</file>