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58" r:id="rId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6EE0BEA-6769-4185-8977-675A82339C48}" type="datetimeFigureOut">
              <a:rPr lang="uk-UA" smtClean="0"/>
              <a:t>09.06.2014</a:t>
            </a:fld>
            <a:endParaRPr lang="uk-U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uk-U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22E0703-2C90-4B88-AECB-2D06EB5F6FC2}" type="slidenum">
              <a:rPr lang="uk-UA" smtClean="0"/>
              <a:t>‹#›</a:t>
            </a:fld>
            <a:endParaRPr lang="uk-U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6EE0BEA-6769-4185-8977-675A82339C48}" type="datetimeFigureOut">
              <a:rPr lang="uk-UA" smtClean="0"/>
              <a:t>09.06.2014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6EE0BEA-6769-4185-8977-675A82339C48}" type="datetimeFigureOut">
              <a:rPr lang="uk-UA" smtClean="0"/>
              <a:t>09.06.2014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EE0BEA-6769-4185-8977-675A82339C48}" type="datetimeFigureOut">
              <a:rPr lang="uk-UA" smtClean="0"/>
              <a:t>09.06.2014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EE0BEA-6769-4185-8977-675A82339C48}" type="datetimeFigureOut">
              <a:rPr lang="uk-UA" smtClean="0"/>
              <a:t>09.06.2014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6EE0BEA-6769-4185-8977-675A82339C48}" type="datetimeFigureOut">
              <a:rPr lang="uk-UA" smtClean="0"/>
              <a:t>09.06.2014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22E0703-2C90-4B88-AECB-2D06EB5F6FC2}" type="slidenum">
              <a:rPr lang="uk-UA" smtClean="0"/>
              <a:t>‹#›</a:t>
            </a:fld>
            <a:endParaRPr lang="uk-UA"/>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EE0BEA-6769-4185-8977-675A82339C48}" type="datetimeFigureOut">
              <a:rPr lang="uk-UA" smtClean="0"/>
              <a:t>09.06.2014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6EE0BEA-6769-4185-8977-675A82339C48}" type="datetimeFigureOut">
              <a:rPr lang="uk-UA" smtClean="0"/>
              <a:t>09.06.2014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E0BEA-6769-4185-8977-675A82339C48}" type="datetimeFigureOut">
              <a:rPr lang="uk-UA" smtClean="0"/>
              <a:t>09.06.2014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6EE0BEA-6769-4185-8977-675A82339C48}" type="datetimeFigureOut">
              <a:rPr lang="uk-UA" smtClean="0"/>
              <a:t>09.06.2014</a:t>
            </a:fld>
            <a:endParaRPr lang="uk-UA"/>
          </a:p>
        </p:txBody>
      </p:sp>
      <p:sp>
        <p:nvSpPr>
          <p:cNvPr id="7" name="Slide Number Placeholder 6"/>
          <p:cNvSpPr>
            <a:spLocks noGrp="1"/>
          </p:cNvSpPr>
          <p:nvPr>
            <p:ph type="sldNum" sz="quarter" idx="12"/>
          </p:nvPr>
        </p:nvSpPr>
        <p:spPr/>
        <p:txBody>
          <a:bodyPr/>
          <a:lstStyle/>
          <a:p>
            <a:fld id="{E22E0703-2C90-4B88-AECB-2D06EB5F6FC2}" type="slidenum">
              <a:rPr lang="uk-UA" smtClean="0"/>
              <a:t>‹#›</a:t>
            </a:fld>
            <a:endParaRPr lang="uk-U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EE0BEA-6769-4185-8977-675A82339C48}" type="datetimeFigureOut">
              <a:rPr lang="uk-UA" smtClean="0"/>
              <a:t>09.06.2014</a:t>
            </a:fld>
            <a:endParaRPr lang="uk-U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7" name="Slide Number Placeholder 6"/>
          <p:cNvSpPr>
            <a:spLocks noGrp="1"/>
          </p:cNvSpPr>
          <p:nvPr>
            <p:ph type="sldNum" sz="quarter" idx="12"/>
          </p:nvPr>
        </p:nvSpPr>
        <p:spPr/>
        <p:txBody>
          <a:bodyPr/>
          <a:lstStyle/>
          <a:p>
            <a:fld id="{E22E0703-2C90-4B88-AECB-2D06EB5F6FC2}"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6EE0BEA-6769-4185-8977-675A82339C48}" type="datetimeFigureOut">
              <a:rPr lang="uk-UA" smtClean="0"/>
              <a:t>09.06.2014</a:t>
            </a:fld>
            <a:endParaRPr lang="uk-U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22E0703-2C90-4B88-AECB-2D06EB5F6FC2}"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zastavki.com/pictures/1366x768/2005/Nature_Forest__00070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259632" y="4941168"/>
            <a:ext cx="7211064" cy="1477328"/>
          </a:xfrm>
          <a:prstGeom prst="rect">
            <a:avLst/>
          </a:prstGeom>
        </p:spPr>
        <p:txBody>
          <a:bodyPr wrap="square">
            <a:spAutoFit/>
          </a:bodyPr>
          <a:lstStyle/>
          <a:p>
            <a:pPr algn="ctr"/>
            <a:r>
              <a:rPr lang="uk-UA" b="1" dirty="0">
                <a:solidFill>
                  <a:schemeClr val="bg1"/>
                </a:solidFill>
                <a:effectLst>
                  <a:outerShdw blurRad="38100" dist="38100" dir="2700000" algn="tl">
                    <a:srgbClr val="000000">
                      <a:alpha val="43137"/>
                    </a:srgbClr>
                  </a:outerShdw>
                </a:effectLst>
              </a:rPr>
              <a:t>Ліс</a:t>
            </a:r>
            <a:r>
              <a:rPr lang="uk-UA" dirty="0">
                <a:solidFill>
                  <a:schemeClr val="bg1"/>
                </a:solidFill>
              </a:rPr>
              <a:t> - природне єдність, складовою частиною якого є і </a:t>
            </a:r>
            <a:r>
              <a:rPr lang="uk-UA" dirty="0" smtClean="0">
                <a:solidFill>
                  <a:schemeClr val="bg1"/>
                </a:solidFill>
              </a:rPr>
              <a:t>оточення. </a:t>
            </a:r>
            <a:r>
              <a:rPr lang="uk-UA" dirty="0">
                <a:solidFill>
                  <a:schemeClr val="bg1"/>
                </a:solidFill>
              </a:rPr>
              <a:t>Тому відділення середовища </a:t>
            </a:r>
            <a:r>
              <a:rPr lang="uk-UA" dirty="0" smtClean="0">
                <a:solidFill>
                  <a:schemeClr val="bg1"/>
                </a:solidFill>
              </a:rPr>
              <a:t>від лісу </a:t>
            </a:r>
            <a:r>
              <a:rPr lang="uk-UA" dirty="0">
                <a:solidFill>
                  <a:schemeClr val="bg1"/>
                </a:solidFill>
              </a:rPr>
              <a:t>тут є кілька умовним, але воно необхідне з метою поступового розкриття прямих і зворотних зв'язків, що визначають життєдіяльність лісу і характер лісового середовища. </a:t>
            </a:r>
          </a:p>
        </p:txBody>
      </p:sp>
      <p:sp>
        <p:nvSpPr>
          <p:cNvPr id="11" name="TextBox 10"/>
          <p:cNvSpPr txBox="1"/>
          <p:nvPr/>
        </p:nvSpPr>
        <p:spPr>
          <a:xfrm>
            <a:off x="683568" y="1355284"/>
            <a:ext cx="7848872" cy="1569660"/>
          </a:xfrm>
          <a:prstGeom prst="rect">
            <a:avLst/>
          </a:prstGeom>
          <a:noFill/>
        </p:spPr>
        <p:txBody>
          <a:bodyPr wrap="square" rtlCol="0">
            <a:spAutoFit/>
          </a:bodyPr>
          <a:lstStyle/>
          <a:p>
            <a:r>
              <a:rPr lang="uk-UA"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Екологія лісу</a:t>
            </a:r>
            <a:endParaRPr lang="uk-UA" sz="9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080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9536" y="1657362"/>
            <a:ext cx="8208912" cy="923330"/>
          </a:xfrm>
          <a:prstGeom prst="rect">
            <a:avLst/>
          </a:prstGeom>
        </p:spPr>
        <p:txBody>
          <a:bodyPr wrap="square">
            <a:spAutoFit/>
          </a:bodyPr>
          <a:lstStyle/>
          <a:p>
            <a:pPr marL="342900" indent="-342900">
              <a:buFont typeface="Arial" pitchFamily="34" charset="0"/>
              <a:buChar char="•"/>
            </a:pPr>
            <a:r>
              <a:rPr lang="ru-RU" b="1" dirty="0" smtClean="0"/>
              <a:t>2 </a:t>
            </a:r>
            <a:r>
              <a:rPr lang="ru-RU" b="1" dirty="0"/>
              <a:t>- </a:t>
            </a:r>
            <a:r>
              <a:rPr lang="ru-RU" b="1" dirty="0" err="1"/>
              <a:t>екологічне</a:t>
            </a:r>
            <a:r>
              <a:rPr lang="ru-RU" b="1" dirty="0"/>
              <a:t> </a:t>
            </a:r>
            <a:r>
              <a:rPr lang="ru-RU" b="1" dirty="0" err="1"/>
              <a:t>значення</a:t>
            </a:r>
            <a:r>
              <a:rPr lang="ru-RU" b="1" dirty="0"/>
              <a:t> і </a:t>
            </a:r>
            <a:r>
              <a:rPr lang="ru-RU" b="1" dirty="0" err="1"/>
              <a:t>вплив</a:t>
            </a:r>
            <a:r>
              <a:rPr lang="ru-RU" b="1" dirty="0"/>
              <a:t> самого </a:t>
            </a:r>
            <a:r>
              <a:rPr lang="ru-RU" b="1" dirty="0" err="1"/>
              <a:t>лісу</a:t>
            </a:r>
            <a:r>
              <a:rPr lang="ru-RU" b="1" dirty="0"/>
              <a:t> на </a:t>
            </a:r>
            <a:r>
              <a:rPr lang="ru-RU" b="1" dirty="0" err="1"/>
              <a:t>навколишнє</a:t>
            </a:r>
            <a:r>
              <a:rPr lang="ru-RU" b="1" dirty="0"/>
              <a:t> </a:t>
            </a:r>
            <a:r>
              <a:rPr lang="ru-RU" b="1" dirty="0" err="1"/>
              <a:t>середовище</a:t>
            </a:r>
            <a:r>
              <a:rPr lang="ru-RU" b="1" dirty="0"/>
              <a:t>, а </a:t>
            </a:r>
            <a:r>
              <a:rPr lang="ru-RU" b="1" dirty="0" err="1"/>
              <a:t>також</a:t>
            </a:r>
            <a:r>
              <a:rPr lang="ru-RU" b="1" dirty="0"/>
              <a:t> </a:t>
            </a:r>
            <a:r>
              <a:rPr lang="ru-RU" b="1" dirty="0" err="1"/>
              <a:t>утворення</a:t>
            </a:r>
            <a:r>
              <a:rPr lang="ru-RU" b="1" dirty="0"/>
              <a:t> </a:t>
            </a:r>
            <a:r>
              <a:rPr lang="ru-RU" b="1" dirty="0" err="1"/>
              <a:t>особливої</a:t>
            </a:r>
            <a:r>
              <a:rPr lang="ru-RU" b="1" dirty="0"/>
              <a:t>, </a:t>
            </a:r>
            <a:r>
              <a:rPr lang="ru-RU" b="1" dirty="0" err="1"/>
              <a:t>властивої</a:t>
            </a:r>
            <a:r>
              <a:rPr lang="ru-RU" b="1" dirty="0"/>
              <a:t> </a:t>
            </a:r>
            <a:r>
              <a:rPr lang="ru-RU" b="1" dirty="0" err="1"/>
              <a:t>йому</a:t>
            </a:r>
            <a:r>
              <a:rPr lang="ru-RU" b="1" dirty="0"/>
              <a:t> </a:t>
            </a:r>
            <a:r>
              <a:rPr lang="ru-RU" b="1" dirty="0" err="1"/>
              <a:t>лісового</a:t>
            </a:r>
            <a:r>
              <a:rPr lang="ru-RU" b="1" dirty="0"/>
              <a:t> </a:t>
            </a:r>
            <a:r>
              <a:rPr lang="ru-RU" b="1" dirty="0" smtClean="0"/>
              <a:t>простору.</a:t>
            </a:r>
            <a:r>
              <a:rPr lang="ru-RU" b="1" dirty="0">
                <a:solidFill>
                  <a:schemeClr val="bg1"/>
                </a:solidFill>
              </a:rPr>
              <a:t> </a:t>
            </a:r>
            <a:endParaRPr lang="uk-UA" b="1" dirty="0">
              <a:solidFill>
                <a:schemeClr val="bg1"/>
              </a:solidFill>
            </a:endParaRPr>
          </a:p>
        </p:txBody>
      </p:sp>
      <p:grpSp>
        <p:nvGrpSpPr>
          <p:cNvPr id="10" name="Группа 9"/>
          <p:cNvGrpSpPr/>
          <p:nvPr/>
        </p:nvGrpSpPr>
        <p:grpSpPr>
          <a:xfrm>
            <a:off x="4608003" y="-15529"/>
            <a:ext cx="3602142" cy="650335"/>
            <a:chOff x="4608003" y="-15529"/>
            <a:chExt cx="3602142" cy="650335"/>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37955" r="60467" b="35237"/>
            <a:stretch/>
          </p:blipFill>
          <p:spPr>
            <a:xfrm flipH="1">
              <a:off x="4608003" y="-15529"/>
              <a:ext cx="936104" cy="634805"/>
            </a:xfrm>
            <a:prstGeom prst="rect">
              <a:avLst/>
            </a:prstGeom>
          </p:spPr>
        </p:pic>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37955" r="60467" b="35237"/>
            <a:stretch/>
          </p:blipFill>
          <p:spPr>
            <a:xfrm flipH="1">
              <a:off x="5436096" y="-15525"/>
              <a:ext cx="936104" cy="634805"/>
            </a:xfrm>
            <a:prstGeom prst="rect">
              <a:avLst/>
            </a:prstGeom>
          </p:spPr>
        </p:pic>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37955" r="60467" b="35237"/>
            <a:stretch/>
          </p:blipFill>
          <p:spPr>
            <a:xfrm flipH="1">
              <a:off x="6221055" y="-15526"/>
              <a:ext cx="936104" cy="634805"/>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37955" r="60467" b="35237"/>
            <a:stretch/>
          </p:blipFill>
          <p:spPr>
            <a:xfrm flipH="1">
              <a:off x="7053498" y="-15527"/>
              <a:ext cx="936104" cy="634805"/>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2537" t="37955" r="60467" b="35237"/>
            <a:stretch/>
          </p:blipFill>
          <p:spPr>
            <a:xfrm flipH="1">
              <a:off x="7807713" y="-15526"/>
              <a:ext cx="402432" cy="650332"/>
            </a:xfrm>
            <a:prstGeom prst="rect">
              <a:avLst/>
            </a:prstGeom>
          </p:spPr>
        </p:pic>
      </p:grpSp>
      <p:sp>
        <p:nvSpPr>
          <p:cNvPr id="8" name="Прямоугольник 7"/>
          <p:cNvSpPr/>
          <p:nvPr/>
        </p:nvSpPr>
        <p:spPr>
          <a:xfrm>
            <a:off x="531528" y="764704"/>
            <a:ext cx="8144928" cy="461665"/>
          </a:xfrm>
          <a:prstGeom prst="rect">
            <a:avLst/>
          </a:prstGeom>
        </p:spPr>
        <p:txBody>
          <a:bodyPr wrap="square">
            <a:spAutoFit/>
          </a:bodyPr>
          <a:lstStyle/>
          <a:p>
            <a:r>
              <a:rPr lang="ru-RU" sz="2400" b="1" dirty="0" smtClean="0"/>
              <a:t>В </a:t>
            </a:r>
            <a:r>
              <a:rPr lang="ru-RU" sz="2400" b="1" dirty="0" err="1" smtClean="0"/>
              <a:t>екології</a:t>
            </a:r>
            <a:r>
              <a:rPr lang="ru-RU" sz="2400" b="1" dirty="0" smtClean="0"/>
              <a:t> </a:t>
            </a:r>
            <a:r>
              <a:rPr lang="ru-RU" sz="2400" b="1" dirty="0" err="1" smtClean="0"/>
              <a:t>лісу</a:t>
            </a:r>
            <a:r>
              <a:rPr lang="ru-RU" sz="2400" b="1" dirty="0" smtClean="0"/>
              <a:t> </a:t>
            </a:r>
            <a:r>
              <a:rPr lang="ru-RU" sz="2400" b="1" dirty="0" err="1" smtClean="0"/>
              <a:t>можна</a:t>
            </a:r>
            <a:r>
              <a:rPr lang="ru-RU" sz="2400" b="1" dirty="0" smtClean="0"/>
              <a:t> </a:t>
            </a:r>
            <a:r>
              <a:rPr lang="ru-RU" sz="2400" b="1" dirty="0" err="1" smtClean="0"/>
              <a:t>розглядати</a:t>
            </a:r>
            <a:r>
              <a:rPr lang="ru-RU" sz="2400" b="1" dirty="0" smtClean="0"/>
              <a:t> </a:t>
            </a:r>
            <a:r>
              <a:rPr lang="ru-RU" sz="2400" b="1" dirty="0" err="1" smtClean="0"/>
              <a:t>дві</a:t>
            </a:r>
            <a:r>
              <a:rPr lang="ru-RU" sz="2400" b="1" dirty="0" smtClean="0"/>
              <a:t> </a:t>
            </a:r>
            <a:r>
              <a:rPr lang="ru-RU" sz="2400" b="1" dirty="0" err="1" smtClean="0"/>
              <a:t>сторони</a:t>
            </a:r>
            <a:r>
              <a:rPr lang="ru-RU" sz="2000" b="1" dirty="0" smtClean="0"/>
              <a:t>: </a:t>
            </a:r>
          </a:p>
        </p:txBody>
      </p:sp>
      <p:sp>
        <p:nvSpPr>
          <p:cNvPr id="9" name="Прямоугольник 8"/>
          <p:cNvSpPr/>
          <p:nvPr/>
        </p:nvSpPr>
        <p:spPr>
          <a:xfrm>
            <a:off x="531528" y="1268760"/>
            <a:ext cx="8144928" cy="369332"/>
          </a:xfrm>
          <a:prstGeom prst="rect">
            <a:avLst/>
          </a:prstGeom>
        </p:spPr>
        <p:txBody>
          <a:bodyPr wrap="square">
            <a:spAutoFit/>
          </a:bodyPr>
          <a:lstStyle/>
          <a:p>
            <a:pPr marL="342900" indent="-342900">
              <a:buFont typeface="Arial" pitchFamily="34" charset="0"/>
              <a:buChar char="•"/>
            </a:pPr>
            <a:r>
              <a:rPr lang="ru-RU" b="1" dirty="0" smtClean="0"/>
              <a:t>1 - </a:t>
            </a:r>
            <a:r>
              <a:rPr lang="ru-RU" b="1" dirty="0" err="1" smtClean="0"/>
              <a:t>вплив</a:t>
            </a:r>
            <a:r>
              <a:rPr lang="ru-RU" b="1" dirty="0" smtClean="0"/>
              <a:t> </a:t>
            </a:r>
            <a:r>
              <a:rPr lang="ru-RU" b="1" dirty="0" err="1" smtClean="0"/>
              <a:t>екологічних</a:t>
            </a:r>
            <a:r>
              <a:rPr lang="ru-RU" b="1" dirty="0" smtClean="0"/>
              <a:t> </a:t>
            </a:r>
            <a:r>
              <a:rPr lang="ru-RU" b="1" dirty="0" err="1" smtClean="0"/>
              <a:t>факторів</a:t>
            </a:r>
            <a:r>
              <a:rPr lang="ru-RU" b="1" dirty="0" smtClean="0"/>
              <a:t> на </a:t>
            </a:r>
            <a:r>
              <a:rPr lang="ru-RU" b="1" dirty="0" err="1" smtClean="0"/>
              <a:t>життя</a:t>
            </a:r>
            <a:r>
              <a:rPr lang="ru-RU" b="1" dirty="0" smtClean="0"/>
              <a:t> </a:t>
            </a:r>
            <a:r>
              <a:rPr lang="ru-RU" b="1" dirty="0" err="1" smtClean="0"/>
              <a:t>лісу</a:t>
            </a:r>
            <a:r>
              <a:rPr lang="ru-RU" b="1" dirty="0" smtClean="0"/>
              <a:t>; </a:t>
            </a:r>
          </a:p>
        </p:txBody>
      </p:sp>
      <p:pic>
        <p:nvPicPr>
          <p:cNvPr id="4098" name="Picture 2" descr="http://stat20.privet.ru/lr/0c03fd5a2a76854f3c30e058e4861e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03" y="2588513"/>
            <a:ext cx="2945139" cy="4163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http://t1.gstatic.com/images?q=tbn:ANd9GcRdPdOW9SRBEgoyXmFlfpVQQYOmEJTCCIfu-8xK-3sLtfIPJ6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515" y="4266484"/>
            <a:ext cx="3318941" cy="2486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http://img.ubr.ua/article/300x168/1a/81h/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1911" y="2367487"/>
            <a:ext cx="4624474" cy="25897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5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p:cTn id="32" dur="1000" fill="hold"/>
                                        <p:tgtEl>
                                          <p:spTgt spid="4100"/>
                                        </p:tgtEl>
                                        <p:attrNameLst>
                                          <p:attrName>ppt_w</p:attrName>
                                        </p:attrNameLst>
                                      </p:cBhvr>
                                      <p:tavLst>
                                        <p:tav tm="0">
                                          <p:val>
                                            <p:fltVal val="0"/>
                                          </p:val>
                                        </p:tav>
                                        <p:tav tm="100000">
                                          <p:val>
                                            <p:strVal val="#ppt_w"/>
                                          </p:val>
                                        </p:tav>
                                      </p:tavLst>
                                    </p:anim>
                                    <p:anim calcmode="lin" valueType="num">
                                      <p:cBhvr>
                                        <p:cTn id="33" dur="1000" fill="hold"/>
                                        <p:tgtEl>
                                          <p:spTgt spid="4100"/>
                                        </p:tgtEl>
                                        <p:attrNameLst>
                                          <p:attrName>ppt_h</p:attrName>
                                        </p:attrNameLst>
                                      </p:cBhvr>
                                      <p:tavLst>
                                        <p:tav tm="0">
                                          <p:val>
                                            <p:fltVal val="0"/>
                                          </p:val>
                                        </p:tav>
                                        <p:tav tm="100000">
                                          <p:val>
                                            <p:strVal val="#ppt_h"/>
                                          </p:val>
                                        </p:tav>
                                      </p:tavLst>
                                    </p:anim>
                                    <p:anim calcmode="lin" valueType="num">
                                      <p:cBhvr>
                                        <p:cTn id="34" dur="1000" fill="hold"/>
                                        <p:tgtEl>
                                          <p:spTgt spid="4100"/>
                                        </p:tgtEl>
                                        <p:attrNameLst>
                                          <p:attrName>style.rotation</p:attrName>
                                        </p:attrNameLst>
                                      </p:cBhvr>
                                      <p:tavLst>
                                        <p:tav tm="0">
                                          <p:val>
                                            <p:fltVal val="90"/>
                                          </p:val>
                                        </p:tav>
                                        <p:tav tm="100000">
                                          <p:val>
                                            <p:fltVal val="0"/>
                                          </p:val>
                                        </p:tav>
                                      </p:tavLst>
                                    </p:anim>
                                    <p:animEffect transition="in" filter="fade">
                                      <p:cBhvr>
                                        <p:cTn id="35" dur="1000"/>
                                        <p:tgtEl>
                                          <p:spTgt spid="410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102"/>
                                        </p:tgtEl>
                                        <p:attrNameLst>
                                          <p:attrName>style.visibility</p:attrName>
                                        </p:attrNameLst>
                                      </p:cBhvr>
                                      <p:to>
                                        <p:strVal val="visible"/>
                                      </p:to>
                                    </p:set>
                                    <p:animEffect transition="in" filter="randombar(horizontal)">
                                      <p:cBhvr>
                                        <p:cTn id="4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4" y="-9330"/>
            <a:ext cx="9211794" cy="6858000"/>
          </a:xfrm>
          <a:prstGeom prst="rect">
            <a:avLst/>
          </a:prstGeom>
        </p:spPr>
      </p:pic>
      <p:sp>
        <p:nvSpPr>
          <p:cNvPr id="2" name="Прямоугольник 1"/>
          <p:cNvSpPr/>
          <p:nvPr/>
        </p:nvSpPr>
        <p:spPr>
          <a:xfrm>
            <a:off x="251520" y="116632"/>
            <a:ext cx="8352928" cy="1815882"/>
          </a:xfrm>
          <a:prstGeom prst="rect">
            <a:avLst/>
          </a:prstGeom>
        </p:spPr>
        <p:txBody>
          <a:bodyPr wrap="square">
            <a:spAutoFit/>
          </a:bodyPr>
          <a:lstStyle/>
          <a:p>
            <a:pPr algn="ctr"/>
            <a:r>
              <a:rPr lang="ru-RU" sz="2800" b="1" dirty="0">
                <a:solidFill>
                  <a:schemeClr val="bg1"/>
                </a:solidFill>
                <a:effectLst>
                  <a:outerShdw blurRad="38100" dist="38100" dir="2700000" algn="tl">
                    <a:srgbClr val="000000">
                      <a:alpha val="43137"/>
                    </a:srgbClr>
                  </a:outerShdw>
                </a:effectLst>
              </a:rPr>
              <a:t>Все </a:t>
            </a:r>
            <a:r>
              <a:rPr lang="ru-RU" sz="2800" b="1" dirty="0" err="1">
                <a:solidFill>
                  <a:schemeClr val="bg1"/>
                </a:solidFill>
                <a:effectLst>
                  <a:outerShdw blurRad="38100" dist="38100" dir="2700000" algn="tl">
                    <a:srgbClr val="000000">
                      <a:alpha val="43137"/>
                    </a:srgbClr>
                  </a:outerShdw>
                </a:effectLst>
              </a:rPr>
              <a:t>різноманіття</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екологічних</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факторів</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що</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визначають</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умови</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зростання</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лісу</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його</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життя</a:t>
            </a:r>
            <a:r>
              <a:rPr lang="ru-RU" sz="2800" b="1" dirty="0">
                <a:solidFill>
                  <a:schemeClr val="bg1"/>
                </a:solidFill>
                <a:effectLst>
                  <a:outerShdw blurRad="38100" dist="38100" dir="2700000" algn="tl">
                    <a:srgbClr val="000000">
                      <a:alpha val="43137"/>
                    </a:srgbClr>
                  </a:outerShdw>
                </a:effectLst>
              </a:rPr>
              <a:t> і </a:t>
            </a:r>
            <a:r>
              <a:rPr lang="ru-RU" sz="2800" b="1" dirty="0" err="1">
                <a:solidFill>
                  <a:schemeClr val="bg1"/>
                </a:solidFill>
                <a:effectLst>
                  <a:outerShdw blurRad="38100" dist="38100" dir="2700000" algn="tl">
                    <a:srgbClr val="000000">
                      <a:alpha val="43137"/>
                    </a:srgbClr>
                  </a:outerShdw>
                </a:effectLst>
              </a:rPr>
              <a:t>розвитку</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можна</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звести</a:t>
            </a:r>
            <a:r>
              <a:rPr lang="ru-RU" sz="2800" b="1" dirty="0">
                <a:solidFill>
                  <a:schemeClr val="bg1"/>
                </a:solidFill>
                <a:effectLst>
                  <a:outerShdw blurRad="38100" dist="38100" dir="2700000" algn="tl">
                    <a:srgbClr val="000000">
                      <a:alpha val="43137"/>
                    </a:srgbClr>
                  </a:outerShdw>
                </a:effectLst>
              </a:rPr>
              <a:t> до </a:t>
            </a:r>
            <a:r>
              <a:rPr lang="ru-RU" sz="2800" b="1" dirty="0" err="1">
                <a:solidFill>
                  <a:schemeClr val="bg1"/>
                </a:solidFill>
                <a:effectLst>
                  <a:outerShdw blurRad="38100" dist="38100" dir="2700000" algn="tl">
                    <a:srgbClr val="000000">
                      <a:alpha val="43137"/>
                    </a:srgbClr>
                  </a:outerShdw>
                </a:effectLst>
              </a:rPr>
              <a:t>декількох</a:t>
            </a:r>
            <a:r>
              <a:rPr lang="ru-RU" sz="2800" b="1" dirty="0">
                <a:solidFill>
                  <a:schemeClr val="bg1"/>
                </a:solidFill>
                <a:effectLst>
                  <a:outerShdw blurRad="38100" dist="38100" dir="2700000" algn="tl">
                    <a:srgbClr val="000000">
                      <a:alpha val="43137"/>
                    </a:srgbClr>
                  </a:outerShdw>
                </a:effectLst>
              </a:rPr>
              <a:t> </a:t>
            </a:r>
            <a:r>
              <a:rPr lang="ru-RU" sz="2800" b="1" dirty="0" err="1">
                <a:solidFill>
                  <a:schemeClr val="bg1"/>
                </a:solidFill>
                <a:effectLst>
                  <a:outerShdw blurRad="38100" dist="38100" dir="2700000" algn="tl">
                    <a:srgbClr val="000000">
                      <a:alpha val="43137"/>
                    </a:srgbClr>
                  </a:outerShdw>
                </a:effectLst>
              </a:rPr>
              <a:t>груп</a:t>
            </a:r>
            <a:r>
              <a:rPr lang="ru-RU" sz="2800" b="1" dirty="0">
                <a:solidFill>
                  <a:schemeClr val="bg1"/>
                </a:solidFill>
                <a:effectLst>
                  <a:outerShdw blurRad="38100" dist="38100" dir="2700000" algn="tl">
                    <a:srgbClr val="000000">
                      <a:alpha val="43137"/>
                    </a:srgbClr>
                  </a:outerShdw>
                </a:effectLst>
              </a:rPr>
              <a:t>:</a:t>
            </a:r>
            <a:endParaRPr lang="uk-UA" sz="2800" b="1" dirty="0">
              <a:solidFill>
                <a:schemeClr val="bg1"/>
              </a:solidFill>
              <a:effectLst>
                <a:outerShdw blurRad="38100" dist="38100" dir="2700000" algn="tl">
                  <a:srgbClr val="000000">
                    <a:alpha val="43137"/>
                  </a:srgbClr>
                </a:outerShdw>
              </a:effectLst>
            </a:endParaRPr>
          </a:p>
        </p:txBody>
      </p:sp>
      <p:sp>
        <p:nvSpPr>
          <p:cNvPr id="3" name="Прямоугольник 2"/>
          <p:cNvSpPr/>
          <p:nvPr/>
        </p:nvSpPr>
        <p:spPr>
          <a:xfrm>
            <a:off x="107504" y="1967317"/>
            <a:ext cx="8712968" cy="830997"/>
          </a:xfrm>
          <a:prstGeom prst="rect">
            <a:avLst/>
          </a:prstGeom>
        </p:spPr>
        <p:txBody>
          <a:bodyPr wrap="square">
            <a:spAutoFit/>
          </a:bodyPr>
          <a:lstStyle/>
          <a:p>
            <a:pPr marL="342900" indent="-342900">
              <a:buFont typeface="Wingdings" pitchFamily="2" charset="2"/>
              <a:buChar char="v"/>
            </a:pPr>
            <a:r>
              <a:rPr lang="ru-RU" sz="2400" b="1" dirty="0" err="1" smtClean="0">
                <a:solidFill>
                  <a:schemeClr val="bg1"/>
                </a:solidFill>
              </a:rPr>
              <a:t>Кліматичні</a:t>
            </a:r>
            <a:r>
              <a:rPr lang="ru-RU" sz="2400" b="1" dirty="0" smtClean="0">
                <a:solidFill>
                  <a:schemeClr val="bg1"/>
                </a:solidFill>
              </a:rPr>
              <a:t> </a:t>
            </a:r>
            <a:r>
              <a:rPr lang="ru-RU" sz="2400" b="1" dirty="0" err="1">
                <a:solidFill>
                  <a:schemeClr val="bg1"/>
                </a:solidFill>
              </a:rPr>
              <a:t>чинники</a:t>
            </a:r>
            <a:r>
              <a:rPr lang="ru-RU" sz="2400" b="1" dirty="0">
                <a:solidFill>
                  <a:schemeClr val="bg1"/>
                </a:solidFill>
              </a:rPr>
              <a:t>, </a:t>
            </a:r>
            <a:r>
              <a:rPr lang="ru-RU" sz="2400" b="1" dirty="0" err="1">
                <a:solidFill>
                  <a:schemeClr val="bg1"/>
                </a:solidFill>
              </a:rPr>
              <a:t>включаючи</a:t>
            </a:r>
            <a:r>
              <a:rPr lang="ru-RU" sz="2400" b="1" dirty="0">
                <a:solidFill>
                  <a:schemeClr val="bg1"/>
                </a:solidFill>
              </a:rPr>
              <a:t> </a:t>
            </a:r>
            <a:r>
              <a:rPr lang="ru-RU" sz="2400" b="1" dirty="0" err="1">
                <a:solidFill>
                  <a:schemeClr val="bg1"/>
                </a:solidFill>
              </a:rPr>
              <a:t>радіаційний</a:t>
            </a:r>
            <a:r>
              <a:rPr lang="ru-RU" sz="2400" b="1" dirty="0">
                <a:solidFill>
                  <a:schemeClr val="bg1"/>
                </a:solidFill>
              </a:rPr>
              <a:t>, </a:t>
            </a:r>
            <a:r>
              <a:rPr lang="ru-RU" sz="2400" b="1" dirty="0" err="1" smtClean="0">
                <a:solidFill>
                  <a:schemeClr val="bg1"/>
                </a:solidFill>
              </a:rPr>
              <a:t>водний</a:t>
            </a:r>
            <a:r>
              <a:rPr lang="ru-RU" sz="2400" b="1" dirty="0" smtClean="0">
                <a:solidFill>
                  <a:schemeClr val="bg1"/>
                </a:solidFill>
              </a:rPr>
              <a:t> </a:t>
            </a:r>
            <a:r>
              <a:rPr lang="ru-RU" sz="2400" b="1" dirty="0" err="1">
                <a:solidFill>
                  <a:schemeClr val="bg1"/>
                </a:solidFill>
              </a:rPr>
              <a:t>режими</a:t>
            </a:r>
            <a:r>
              <a:rPr lang="ru-RU" sz="2400" b="1" dirty="0">
                <a:solidFill>
                  <a:schemeClr val="bg1"/>
                </a:solidFill>
              </a:rPr>
              <a:t>, склад і </a:t>
            </a:r>
            <a:r>
              <a:rPr lang="ru-RU" sz="2400" b="1" dirty="0" err="1">
                <a:solidFill>
                  <a:schemeClr val="bg1"/>
                </a:solidFill>
              </a:rPr>
              <a:t>рух</a:t>
            </a:r>
            <a:r>
              <a:rPr lang="ru-RU" sz="2400" b="1" dirty="0">
                <a:solidFill>
                  <a:schemeClr val="bg1"/>
                </a:solidFill>
              </a:rPr>
              <a:t> </a:t>
            </a:r>
            <a:r>
              <a:rPr lang="ru-RU" sz="2400" b="1" dirty="0" err="1">
                <a:solidFill>
                  <a:schemeClr val="bg1"/>
                </a:solidFill>
              </a:rPr>
              <a:t>повітря</a:t>
            </a:r>
            <a:r>
              <a:rPr lang="ru-RU" sz="2400" b="1" dirty="0">
                <a:solidFill>
                  <a:schemeClr val="bg1"/>
                </a:solidFill>
              </a:rPr>
              <a:t> і т. д</a:t>
            </a:r>
            <a:r>
              <a:rPr lang="ru-RU" dirty="0">
                <a:solidFill>
                  <a:schemeClr val="bg1"/>
                </a:solidFill>
              </a:rPr>
              <a:t>.</a:t>
            </a:r>
            <a:endParaRPr lang="uk-UA" dirty="0">
              <a:solidFill>
                <a:schemeClr val="bg1"/>
              </a:solidFill>
            </a:endParaRPr>
          </a:p>
        </p:txBody>
      </p:sp>
      <p:sp>
        <p:nvSpPr>
          <p:cNvPr id="5" name="Прямоугольник 4"/>
          <p:cNvSpPr/>
          <p:nvPr/>
        </p:nvSpPr>
        <p:spPr>
          <a:xfrm>
            <a:off x="141310" y="2819505"/>
            <a:ext cx="8352928" cy="1200329"/>
          </a:xfrm>
          <a:prstGeom prst="rect">
            <a:avLst/>
          </a:prstGeom>
        </p:spPr>
        <p:txBody>
          <a:bodyPr wrap="square">
            <a:spAutoFit/>
          </a:bodyPr>
          <a:lstStyle/>
          <a:p>
            <a:pPr marL="342900" indent="-342900">
              <a:buFont typeface="Wingdings" pitchFamily="2" charset="2"/>
              <a:buChar char="v"/>
            </a:pPr>
            <a:r>
              <a:rPr lang="uk-UA" sz="2400" b="1" dirty="0" err="1" smtClean="0">
                <a:solidFill>
                  <a:schemeClr val="bg1"/>
                </a:solidFill>
              </a:rPr>
              <a:t>Едофічні</a:t>
            </a:r>
            <a:r>
              <a:rPr lang="uk-UA" sz="2400" b="1" dirty="0" smtClean="0">
                <a:solidFill>
                  <a:schemeClr val="bg1"/>
                </a:solidFill>
              </a:rPr>
              <a:t> </a:t>
            </a:r>
            <a:r>
              <a:rPr lang="uk-UA" sz="2400" b="1" dirty="0">
                <a:solidFill>
                  <a:schemeClr val="bg1"/>
                </a:solidFill>
              </a:rPr>
              <a:t>і орографічні фактори (</a:t>
            </a:r>
            <a:r>
              <a:rPr lang="uk-UA" sz="2400" b="1" dirty="0" err="1">
                <a:solidFill>
                  <a:schemeClr val="bg1"/>
                </a:solidFill>
              </a:rPr>
              <a:t>грунт</a:t>
            </a:r>
            <a:r>
              <a:rPr lang="uk-UA" sz="2400" b="1" dirty="0" smtClean="0">
                <a:solidFill>
                  <a:schemeClr val="bg1"/>
                </a:solidFill>
              </a:rPr>
              <a:t>, </a:t>
            </a:r>
            <a:r>
              <a:rPr lang="uk-UA" sz="2400" b="1" dirty="0">
                <a:solidFill>
                  <a:schemeClr val="bg1"/>
                </a:solidFill>
              </a:rPr>
              <a:t>особливості рельєфу, крутизна і експозиція схилів).</a:t>
            </a:r>
          </a:p>
        </p:txBody>
      </p:sp>
      <p:sp>
        <p:nvSpPr>
          <p:cNvPr id="6" name="Прямоугольник 5"/>
          <p:cNvSpPr/>
          <p:nvPr/>
        </p:nvSpPr>
        <p:spPr>
          <a:xfrm>
            <a:off x="231506" y="3861048"/>
            <a:ext cx="8912494" cy="830997"/>
          </a:xfrm>
          <a:prstGeom prst="rect">
            <a:avLst/>
          </a:prstGeom>
        </p:spPr>
        <p:txBody>
          <a:bodyPr wrap="square">
            <a:spAutoFit/>
          </a:bodyPr>
          <a:lstStyle/>
          <a:p>
            <a:pPr marL="342900" indent="-342900">
              <a:buFont typeface="Wingdings" pitchFamily="2" charset="2"/>
              <a:buChar char="v"/>
            </a:pPr>
            <a:r>
              <a:rPr lang="ru-RU" sz="2400" b="1" dirty="0" err="1" smtClean="0">
                <a:solidFill>
                  <a:schemeClr val="bg1"/>
                </a:solidFill>
              </a:rPr>
              <a:t>Біотичні</a:t>
            </a:r>
            <a:r>
              <a:rPr lang="ru-RU" sz="2400" b="1" dirty="0" smtClean="0">
                <a:solidFill>
                  <a:schemeClr val="bg1"/>
                </a:solidFill>
              </a:rPr>
              <a:t> </a:t>
            </a:r>
            <a:r>
              <a:rPr lang="ru-RU" sz="2400" b="1" dirty="0" err="1">
                <a:solidFill>
                  <a:schemeClr val="bg1"/>
                </a:solidFill>
              </a:rPr>
              <a:t>фактори</a:t>
            </a:r>
            <a:r>
              <a:rPr lang="ru-RU" sz="2400" b="1" dirty="0">
                <a:solidFill>
                  <a:schemeClr val="bg1"/>
                </a:solidFill>
              </a:rPr>
              <a:t> (</a:t>
            </a:r>
            <a:r>
              <a:rPr lang="ru-RU" sz="2400" b="1" dirty="0" err="1">
                <a:solidFill>
                  <a:schemeClr val="bg1"/>
                </a:solidFill>
              </a:rPr>
              <a:t>тварини</a:t>
            </a:r>
            <a:r>
              <a:rPr lang="ru-RU" sz="2400" b="1" dirty="0">
                <a:solidFill>
                  <a:schemeClr val="bg1"/>
                </a:solidFill>
              </a:rPr>
              <a:t>, </a:t>
            </a:r>
            <a:r>
              <a:rPr lang="ru-RU" sz="2400" b="1" dirty="0" err="1">
                <a:solidFill>
                  <a:schemeClr val="bg1"/>
                </a:solidFill>
              </a:rPr>
              <a:t>рослини</a:t>
            </a:r>
            <a:r>
              <a:rPr lang="ru-RU" sz="2400" b="1" dirty="0">
                <a:solidFill>
                  <a:schemeClr val="bg1"/>
                </a:solidFill>
              </a:rPr>
              <a:t>, </a:t>
            </a:r>
            <a:r>
              <a:rPr lang="ru-RU" sz="2400" b="1" dirty="0" err="1">
                <a:solidFill>
                  <a:schemeClr val="bg1"/>
                </a:solidFill>
              </a:rPr>
              <a:t>мікроорганізми</a:t>
            </a:r>
            <a:r>
              <a:rPr lang="ru-RU" sz="2400" b="1" dirty="0">
                <a:solidFill>
                  <a:schemeClr val="bg1"/>
                </a:solidFill>
              </a:rPr>
              <a:t>).</a:t>
            </a:r>
            <a:endParaRPr lang="uk-UA" sz="2400" b="1" dirty="0">
              <a:solidFill>
                <a:schemeClr val="bg1"/>
              </a:solidFill>
            </a:endParaRPr>
          </a:p>
        </p:txBody>
      </p:sp>
      <p:sp>
        <p:nvSpPr>
          <p:cNvPr id="7" name="Прямоугольник 6"/>
          <p:cNvSpPr/>
          <p:nvPr/>
        </p:nvSpPr>
        <p:spPr>
          <a:xfrm>
            <a:off x="251520" y="4692045"/>
            <a:ext cx="4256293" cy="461665"/>
          </a:xfrm>
          <a:prstGeom prst="rect">
            <a:avLst/>
          </a:prstGeom>
        </p:spPr>
        <p:txBody>
          <a:bodyPr wrap="none">
            <a:spAutoFit/>
          </a:bodyPr>
          <a:lstStyle/>
          <a:p>
            <a:pPr marL="342900" indent="-342900">
              <a:buFont typeface="Wingdings" pitchFamily="2" charset="2"/>
              <a:buChar char="v"/>
            </a:pPr>
            <a:r>
              <a:rPr lang="uk-UA" sz="2400" b="1" dirty="0">
                <a:solidFill>
                  <a:schemeClr val="bg1"/>
                </a:solidFill>
              </a:rPr>
              <a:t>Антропогенні фактори.</a:t>
            </a:r>
          </a:p>
        </p:txBody>
      </p:sp>
      <p:sp>
        <p:nvSpPr>
          <p:cNvPr id="8" name="Прямоугольник 7"/>
          <p:cNvSpPr/>
          <p:nvPr/>
        </p:nvSpPr>
        <p:spPr>
          <a:xfrm>
            <a:off x="261098" y="5153710"/>
            <a:ext cx="8703390" cy="830997"/>
          </a:xfrm>
          <a:prstGeom prst="rect">
            <a:avLst/>
          </a:prstGeom>
        </p:spPr>
        <p:txBody>
          <a:bodyPr wrap="square">
            <a:spAutoFit/>
          </a:bodyPr>
          <a:lstStyle/>
          <a:p>
            <a:pPr marL="342900" indent="-342900">
              <a:buFont typeface="Wingdings" pitchFamily="2" charset="2"/>
              <a:buChar char="v"/>
            </a:pPr>
            <a:r>
              <a:rPr lang="ru-RU" sz="2400" b="1" dirty="0" err="1">
                <a:solidFill>
                  <a:schemeClr val="bg1"/>
                </a:solidFill>
              </a:rPr>
              <a:t>Історичні</a:t>
            </a:r>
            <a:r>
              <a:rPr lang="ru-RU" sz="2400" b="1" dirty="0">
                <a:solidFill>
                  <a:schemeClr val="bg1"/>
                </a:solidFill>
              </a:rPr>
              <a:t> </a:t>
            </a:r>
            <a:r>
              <a:rPr lang="ru-RU" sz="2400" b="1" dirty="0" err="1">
                <a:solidFill>
                  <a:schemeClr val="bg1"/>
                </a:solidFill>
              </a:rPr>
              <a:t>чинники</a:t>
            </a:r>
            <a:r>
              <a:rPr lang="ru-RU" sz="2400" b="1" dirty="0">
                <a:solidFill>
                  <a:schemeClr val="bg1"/>
                </a:solidFill>
              </a:rPr>
              <a:t>. </a:t>
            </a:r>
            <a:r>
              <a:rPr lang="ru-RU" sz="2400" b="1" dirty="0" err="1">
                <a:solidFill>
                  <a:schemeClr val="bg1"/>
                </a:solidFill>
              </a:rPr>
              <a:t>Екологічні</a:t>
            </a:r>
            <a:r>
              <a:rPr lang="ru-RU" sz="2400" b="1" dirty="0">
                <a:solidFill>
                  <a:schemeClr val="bg1"/>
                </a:solidFill>
              </a:rPr>
              <a:t> </a:t>
            </a:r>
            <a:r>
              <a:rPr lang="ru-RU" sz="2400" b="1" dirty="0" err="1">
                <a:solidFill>
                  <a:schemeClr val="bg1"/>
                </a:solidFill>
              </a:rPr>
              <a:t>фактори</a:t>
            </a:r>
            <a:r>
              <a:rPr lang="ru-RU" sz="2400" b="1" dirty="0">
                <a:solidFill>
                  <a:schemeClr val="bg1"/>
                </a:solidFill>
              </a:rPr>
              <a:t> </a:t>
            </a:r>
            <a:r>
              <a:rPr lang="ru-RU" sz="2400" b="1" dirty="0" err="1">
                <a:solidFill>
                  <a:schemeClr val="bg1"/>
                </a:solidFill>
              </a:rPr>
              <a:t>впливають</a:t>
            </a:r>
            <a:r>
              <a:rPr lang="ru-RU" sz="2400" b="1" dirty="0">
                <a:solidFill>
                  <a:schemeClr val="bg1"/>
                </a:solidFill>
              </a:rPr>
              <a:t> як на </a:t>
            </a:r>
            <a:r>
              <a:rPr lang="ru-RU" sz="2400" b="1" dirty="0" err="1">
                <a:solidFill>
                  <a:schemeClr val="bg1"/>
                </a:solidFill>
              </a:rPr>
              <a:t>ліс</a:t>
            </a:r>
            <a:r>
              <a:rPr lang="ru-RU" sz="2400" b="1" dirty="0">
                <a:solidFill>
                  <a:schemeClr val="bg1"/>
                </a:solidFill>
              </a:rPr>
              <a:t> в </a:t>
            </a:r>
            <a:r>
              <a:rPr lang="ru-RU" sz="2400" b="1" dirty="0" err="1">
                <a:solidFill>
                  <a:schemeClr val="bg1"/>
                </a:solidFill>
              </a:rPr>
              <a:t>цілому</a:t>
            </a:r>
            <a:r>
              <a:rPr lang="ru-RU" sz="2400" b="1" dirty="0">
                <a:solidFill>
                  <a:schemeClr val="bg1"/>
                </a:solidFill>
              </a:rPr>
              <a:t>, так і на </a:t>
            </a:r>
            <a:r>
              <a:rPr lang="ru-RU" sz="2400" b="1" dirty="0" err="1">
                <a:solidFill>
                  <a:schemeClr val="bg1"/>
                </a:solidFill>
              </a:rPr>
              <a:t>його</a:t>
            </a:r>
            <a:r>
              <a:rPr lang="ru-RU" sz="2400" b="1" dirty="0">
                <a:solidFill>
                  <a:schemeClr val="bg1"/>
                </a:solidFill>
              </a:rPr>
              <a:t> </a:t>
            </a:r>
            <a:r>
              <a:rPr lang="ru-RU" sz="2400" b="1" dirty="0" err="1">
                <a:solidFill>
                  <a:schemeClr val="bg1"/>
                </a:solidFill>
              </a:rPr>
              <a:t>окремі</a:t>
            </a:r>
            <a:r>
              <a:rPr lang="ru-RU" sz="2400" b="1" dirty="0">
                <a:solidFill>
                  <a:schemeClr val="bg1"/>
                </a:solidFill>
              </a:rPr>
              <a:t> </a:t>
            </a:r>
            <a:r>
              <a:rPr lang="ru-RU" sz="2400" b="1" dirty="0" err="1">
                <a:solidFill>
                  <a:schemeClr val="bg1"/>
                </a:solidFill>
              </a:rPr>
              <a:t>компоненти</a:t>
            </a:r>
            <a:r>
              <a:rPr lang="ru-RU" sz="2400" b="1" dirty="0">
                <a:solidFill>
                  <a:schemeClr val="bg1"/>
                </a:solidFill>
              </a:rPr>
              <a:t>.</a:t>
            </a:r>
            <a:endParaRPr lang="uk-UA" sz="2400" b="1" dirty="0">
              <a:solidFill>
                <a:schemeClr val="bg1"/>
              </a:solidFill>
            </a:endParaRPr>
          </a:p>
        </p:txBody>
      </p:sp>
    </p:spTree>
    <p:extLst>
      <p:ext uri="{BB962C8B-B14F-4D97-AF65-F5344CB8AC3E}">
        <p14:creationId xmlns:p14="http://schemas.microsoft.com/office/powerpoint/2010/main" val="356543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r="5758"/>
          <a:stretch/>
        </p:blipFill>
        <p:spPr>
          <a:xfrm>
            <a:off x="-108521" y="-17378"/>
            <a:ext cx="9288017" cy="6875377"/>
          </a:xfrm>
          <a:prstGeom prst="rect">
            <a:avLst/>
          </a:prstGeom>
        </p:spPr>
      </p:pic>
      <p:sp>
        <p:nvSpPr>
          <p:cNvPr id="7" name="Прямоугольник 6"/>
          <p:cNvSpPr/>
          <p:nvPr/>
        </p:nvSpPr>
        <p:spPr>
          <a:xfrm>
            <a:off x="35496" y="471438"/>
            <a:ext cx="8784976" cy="5693866"/>
          </a:xfrm>
          <a:prstGeom prst="rect">
            <a:avLst/>
          </a:prstGeom>
        </p:spPr>
        <p:txBody>
          <a:bodyPr wrap="square">
            <a:spAutoFit/>
          </a:bodyPr>
          <a:lstStyle/>
          <a:p>
            <a:r>
              <a:rPr lang="uk-UA" sz="2800" b="1" dirty="0" smtClean="0">
                <a:solidFill>
                  <a:schemeClr val="bg1"/>
                </a:solidFill>
                <a:effectLst>
                  <a:outerShdw blurRad="38100" dist="38100" dir="2700000" algn="tl">
                    <a:srgbClr val="000000">
                      <a:alpha val="43137"/>
                    </a:srgbClr>
                  </a:outerShdw>
                </a:effectLst>
              </a:rPr>
              <a:t>Ліс </a:t>
            </a:r>
            <a:r>
              <a:rPr lang="uk-UA" sz="2800" b="1" dirty="0">
                <a:solidFill>
                  <a:schemeClr val="bg1"/>
                </a:solidFill>
                <a:effectLst>
                  <a:outerShdw blurRad="38100" dist="38100" dir="2700000" algn="tl">
                    <a:srgbClr val="000000">
                      <a:alpha val="43137"/>
                    </a:srgbClr>
                  </a:outerShdw>
                </a:effectLst>
              </a:rPr>
              <a:t>знаходиться під складним, багатостороннім </a:t>
            </a:r>
            <a:r>
              <a:rPr lang="uk-UA" sz="2800" b="1" dirty="0" smtClean="0">
                <a:solidFill>
                  <a:schemeClr val="bg1"/>
                </a:solidFill>
                <a:effectLst>
                  <a:outerShdw blurRad="38100" dist="38100" dir="2700000" algn="tl">
                    <a:srgbClr val="000000">
                      <a:alpha val="43137"/>
                    </a:srgbClr>
                  </a:outerShdw>
                </a:effectLst>
              </a:rPr>
              <a:t> впливом </a:t>
            </a:r>
            <a:r>
              <a:rPr lang="uk-UA" sz="2800" b="1" dirty="0">
                <a:solidFill>
                  <a:schemeClr val="bg1"/>
                </a:solidFill>
                <a:effectLst>
                  <a:outerShdw blurRad="38100" dist="38100" dir="2700000" algn="tl">
                    <a:srgbClr val="000000">
                      <a:alpha val="43137"/>
                    </a:srgbClr>
                  </a:outerShdw>
                </a:effectLst>
              </a:rPr>
              <a:t>різних екологічних факторів. Формуючись під впливом геологічних, кліматичних, </a:t>
            </a:r>
            <a:r>
              <a:rPr lang="uk-UA" sz="2800" b="1" dirty="0" err="1">
                <a:solidFill>
                  <a:schemeClr val="bg1"/>
                </a:solidFill>
                <a:effectLst>
                  <a:outerShdw blurRad="38100" dist="38100" dir="2700000" algn="tl">
                    <a:srgbClr val="000000">
                      <a:alpha val="43137"/>
                    </a:srgbClr>
                  </a:outerShdw>
                </a:effectLst>
              </a:rPr>
              <a:t>грунтових</a:t>
            </a:r>
            <a:r>
              <a:rPr lang="uk-UA" sz="2800" b="1" dirty="0">
                <a:solidFill>
                  <a:schemeClr val="bg1"/>
                </a:solidFill>
                <a:effectLst>
                  <a:outerShdw blurRad="38100" dist="38100" dir="2700000" algn="tl">
                    <a:srgbClr val="000000">
                      <a:alpha val="43137"/>
                    </a:srgbClr>
                  </a:outerShdw>
                </a:effectLst>
              </a:rPr>
              <a:t>, біотичних факторів, ліс у свою чергу сам впливає на ці фактори, створює властиву йому особливе середовище. Отже, ліс, впливаючи на середу, змінюючи її, сам відчуває вплив зміненої ним середовища. Це середовище має все більшого значення і для людини, причому не тільки в локальному, а й у глобальному вимірі, якщо згадати про ліс як найважливішої складової частини біосфери.</a:t>
            </a:r>
          </a:p>
        </p:txBody>
      </p:sp>
    </p:spTree>
    <p:extLst>
      <p:ext uri="{BB962C8B-B14F-4D97-AF65-F5344CB8AC3E}">
        <p14:creationId xmlns:p14="http://schemas.microsoft.com/office/powerpoint/2010/main" val="9632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www.pravda.lutsk.ua/abton/spaw2/uploads/images/news/4879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4" y="3586834"/>
            <a:ext cx="3878561" cy="3199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www.kyiv-obl.gov.ua/images/_news/1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357" y="3861048"/>
            <a:ext cx="3716281" cy="2794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 name="Группа 3"/>
          <p:cNvGrpSpPr/>
          <p:nvPr/>
        </p:nvGrpSpPr>
        <p:grpSpPr>
          <a:xfrm>
            <a:off x="4608003" y="-15529"/>
            <a:ext cx="3602142" cy="650335"/>
            <a:chOff x="4608003" y="-15529"/>
            <a:chExt cx="3602142" cy="650335"/>
          </a:xfrm>
        </p:grpSpPr>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t="37955" r="60467" b="35237"/>
            <a:stretch/>
          </p:blipFill>
          <p:spPr>
            <a:xfrm flipH="1">
              <a:off x="4608003" y="-15529"/>
              <a:ext cx="936104" cy="634805"/>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t="37955" r="60467" b="35237"/>
            <a:stretch/>
          </p:blipFill>
          <p:spPr>
            <a:xfrm flipH="1">
              <a:off x="5436096" y="-15525"/>
              <a:ext cx="936104" cy="634805"/>
            </a:xfrm>
            <a:prstGeom prst="rect">
              <a:avLst/>
            </a:prstGeom>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t="37955" r="60467" b="35237"/>
            <a:stretch/>
          </p:blipFill>
          <p:spPr>
            <a:xfrm flipH="1">
              <a:off x="6221055" y="-15526"/>
              <a:ext cx="936104" cy="634805"/>
            </a:xfrm>
            <a:prstGeom prst="rect">
              <a:avLst/>
            </a:prstGeom>
          </p:spPr>
        </p:pic>
        <p:pic>
          <p:nvPicPr>
            <p:cNvPr id="14" name="Рисунок 13"/>
            <p:cNvPicPr>
              <a:picLocks noChangeAspect="1"/>
            </p:cNvPicPr>
            <p:nvPr/>
          </p:nvPicPr>
          <p:blipFill rotWithShape="1">
            <a:blip r:embed="rId4" cstate="print">
              <a:extLst>
                <a:ext uri="{28A0092B-C50C-407E-A947-70E740481C1C}">
                  <a14:useLocalDpi xmlns:a14="http://schemas.microsoft.com/office/drawing/2010/main" val="0"/>
                </a:ext>
              </a:extLst>
            </a:blip>
            <a:srcRect t="37955" r="60467" b="35237"/>
            <a:stretch/>
          </p:blipFill>
          <p:spPr>
            <a:xfrm flipH="1">
              <a:off x="7053498" y="-15527"/>
              <a:ext cx="936104" cy="634805"/>
            </a:xfrm>
            <a:prstGeom prst="rect">
              <a:avLst/>
            </a:prstGeom>
          </p:spPr>
        </p:pic>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val="0"/>
                </a:ext>
              </a:extLst>
            </a:blip>
            <a:srcRect l="22537" t="37955" r="60467" b="35237"/>
            <a:stretch/>
          </p:blipFill>
          <p:spPr>
            <a:xfrm flipH="1">
              <a:off x="7807713" y="-15526"/>
              <a:ext cx="402432" cy="650332"/>
            </a:xfrm>
            <a:prstGeom prst="rect">
              <a:avLst/>
            </a:prstGeom>
          </p:spPr>
        </p:pic>
      </p:grpSp>
      <p:pic>
        <p:nvPicPr>
          <p:cNvPr id="7180" name="Picture 12" descr="http://silskinovyny.com/images/snov/foto_nomer/2012/37/l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5" y="89037"/>
            <a:ext cx="4023232" cy="3151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Рисунок 20"/>
          <p:cNvPicPr>
            <a:picLocks noChangeAspect="1"/>
          </p:cNvPicPr>
          <p:nvPr/>
        </p:nvPicPr>
        <p:blipFill rotWithShape="1">
          <a:blip r:embed="rId7" cstate="print">
            <a:extLst>
              <a:ext uri="{28A0092B-C50C-407E-A947-70E740481C1C}">
                <a14:useLocalDpi xmlns:a14="http://schemas.microsoft.com/office/drawing/2010/main" val="0"/>
              </a:ext>
            </a:extLst>
          </a:blip>
          <a:srcRect b="-1100"/>
          <a:stretch/>
        </p:blipFill>
        <p:spPr>
          <a:xfrm>
            <a:off x="1927351" y="2276872"/>
            <a:ext cx="5361304" cy="2237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descr="http://dobro-biblio.ucoz.ru/_pu/1/8168098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247" y="74906"/>
            <a:ext cx="3652665" cy="2739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5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500" fill="hold"/>
                                        <p:tgtEl>
                                          <p:spTgt spid="7170"/>
                                        </p:tgtEl>
                                        <p:attrNameLst>
                                          <p:attrName>ppt_w</p:attrName>
                                        </p:attrNameLst>
                                      </p:cBhvr>
                                      <p:tavLst>
                                        <p:tav tm="0">
                                          <p:val>
                                            <p:fltVal val="0"/>
                                          </p:val>
                                        </p:tav>
                                        <p:tav tm="100000">
                                          <p:val>
                                            <p:strVal val="#ppt_w"/>
                                          </p:val>
                                        </p:tav>
                                      </p:tavLst>
                                    </p:anim>
                                    <p:anim calcmode="lin" valueType="num">
                                      <p:cBhvr>
                                        <p:cTn id="16" dur="500" fill="hold"/>
                                        <p:tgtEl>
                                          <p:spTgt spid="7170"/>
                                        </p:tgtEl>
                                        <p:attrNameLst>
                                          <p:attrName>ppt_h</p:attrName>
                                        </p:attrNameLst>
                                      </p:cBhvr>
                                      <p:tavLst>
                                        <p:tav tm="0">
                                          <p:val>
                                            <p:fltVal val="0"/>
                                          </p:val>
                                        </p:tav>
                                        <p:tav tm="100000">
                                          <p:val>
                                            <p:strVal val="#ppt_h"/>
                                          </p:val>
                                        </p:tav>
                                      </p:tavLst>
                                    </p:anim>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80"/>
                                        </p:tgtEl>
                                        <p:attrNameLst>
                                          <p:attrName>style.visibility</p:attrName>
                                        </p:attrNameLst>
                                      </p:cBhvr>
                                      <p:to>
                                        <p:strVal val="visible"/>
                                      </p:to>
                                    </p:set>
                                    <p:anim calcmode="lin" valueType="num">
                                      <p:cBhvr>
                                        <p:cTn id="22" dur="500" fill="hold"/>
                                        <p:tgtEl>
                                          <p:spTgt spid="7180"/>
                                        </p:tgtEl>
                                        <p:attrNameLst>
                                          <p:attrName>ppt_w</p:attrName>
                                        </p:attrNameLst>
                                      </p:cBhvr>
                                      <p:tavLst>
                                        <p:tav tm="0">
                                          <p:val>
                                            <p:fltVal val="0"/>
                                          </p:val>
                                        </p:tav>
                                        <p:tav tm="100000">
                                          <p:val>
                                            <p:strVal val="#ppt_w"/>
                                          </p:val>
                                        </p:tav>
                                      </p:tavLst>
                                    </p:anim>
                                    <p:anim calcmode="lin" valueType="num">
                                      <p:cBhvr>
                                        <p:cTn id="23" dur="500" fill="hold"/>
                                        <p:tgtEl>
                                          <p:spTgt spid="7180"/>
                                        </p:tgtEl>
                                        <p:attrNameLst>
                                          <p:attrName>ppt_h</p:attrName>
                                        </p:attrNameLst>
                                      </p:cBhvr>
                                      <p:tavLst>
                                        <p:tav tm="0">
                                          <p:val>
                                            <p:fltVal val="0"/>
                                          </p:val>
                                        </p:tav>
                                        <p:tav tm="100000">
                                          <p:val>
                                            <p:strVal val="#ppt_h"/>
                                          </p:val>
                                        </p:tav>
                                      </p:tavLst>
                                    </p:anim>
                                    <p:animEffect transition="in" filter="fade">
                                      <p:cBhvr>
                                        <p:cTn id="24" dur="500"/>
                                        <p:tgtEl>
                                          <p:spTgt spid="71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178"/>
                                        </p:tgtEl>
                                        <p:attrNameLst>
                                          <p:attrName>style.visibility</p:attrName>
                                        </p:attrNameLst>
                                      </p:cBhvr>
                                      <p:to>
                                        <p:strVal val="visible"/>
                                      </p:to>
                                    </p:set>
                                    <p:anim calcmode="lin" valueType="num">
                                      <p:cBhvr>
                                        <p:cTn id="29" dur="500" fill="hold"/>
                                        <p:tgtEl>
                                          <p:spTgt spid="7178"/>
                                        </p:tgtEl>
                                        <p:attrNameLst>
                                          <p:attrName>ppt_w</p:attrName>
                                        </p:attrNameLst>
                                      </p:cBhvr>
                                      <p:tavLst>
                                        <p:tav tm="0">
                                          <p:val>
                                            <p:fltVal val="0"/>
                                          </p:val>
                                        </p:tav>
                                        <p:tav tm="100000">
                                          <p:val>
                                            <p:strVal val="#ppt_w"/>
                                          </p:val>
                                        </p:tav>
                                      </p:tavLst>
                                    </p:anim>
                                    <p:anim calcmode="lin" valueType="num">
                                      <p:cBhvr>
                                        <p:cTn id="30" dur="500" fill="hold"/>
                                        <p:tgtEl>
                                          <p:spTgt spid="7178"/>
                                        </p:tgtEl>
                                        <p:attrNameLst>
                                          <p:attrName>ppt_h</p:attrName>
                                        </p:attrNameLst>
                                      </p:cBhvr>
                                      <p:tavLst>
                                        <p:tav tm="0">
                                          <p:val>
                                            <p:fltVal val="0"/>
                                          </p:val>
                                        </p:tav>
                                        <p:tav tm="100000">
                                          <p:val>
                                            <p:strVal val="#ppt_h"/>
                                          </p:val>
                                        </p:tav>
                                      </p:tavLst>
                                    </p:anim>
                                    <p:animEffect transition="in" filter="fade">
                                      <p:cBhvr>
                                        <p:cTn id="31" dur="500"/>
                                        <p:tgtEl>
                                          <p:spTgt spid="717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172"/>
                                        </p:tgtEl>
                                        <p:attrNameLst>
                                          <p:attrName>style.visibility</p:attrName>
                                        </p:attrNameLst>
                                      </p:cBhvr>
                                      <p:to>
                                        <p:strVal val="visible"/>
                                      </p:to>
                                    </p:set>
                                    <p:anim calcmode="lin" valueType="num">
                                      <p:cBhvr>
                                        <p:cTn id="36" dur="500" fill="hold"/>
                                        <p:tgtEl>
                                          <p:spTgt spid="7172"/>
                                        </p:tgtEl>
                                        <p:attrNameLst>
                                          <p:attrName>ppt_w</p:attrName>
                                        </p:attrNameLst>
                                      </p:cBhvr>
                                      <p:tavLst>
                                        <p:tav tm="0">
                                          <p:val>
                                            <p:fltVal val="0"/>
                                          </p:val>
                                        </p:tav>
                                        <p:tav tm="100000">
                                          <p:val>
                                            <p:strVal val="#ppt_w"/>
                                          </p:val>
                                        </p:tav>
                                      </p:tavLst>
                                    </p:anim>
                                    <p:anim calcmode="lin" valueType="num">
                                      <p:cBhvr>
                                        <p:cTn id="37" dur="500" fill="hold"/>
                                        <p:tgtEl>
                                          <p:spTgt spid="7172"/>
                                        </p:tgtEl>
                                        <p:attrNameLst>
                                          <p:attrName>ppt_h</p:attrName>
                                        </p:attrNameLst>
                                      </p:cBhvr>
                                      <p:tavLst>
                                        <p:tav tm="0">
                                          <p:val>
                                            <p:fltVal val="0"/>
                                          </p:val>
                                        </p:tav>
                                        <p:tav tm="100000">
                                          <p:val>
                                            <p:strVal val="#ppt_h"/>
                                          </p:val>
                                        </p:tav>
                                      </p:tavLst>
                                    </p:anim>
                                    <p:animEffect transition="in" filter="fade">
                                      <p:cBhvr>
                                        <p:cTn id="3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q-wallpapers.ru/wallpapers/8/hq-wallpapers_ru_nature_37534_1280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 y="-36257"/>
            <a:ext cx="9252520" cy="6930933"/>
          </a:xfrm>
          <a:prstGeom prst="rect">
            <a:avLst/>
          </a:prstGeom>
          <a:noFill/>
          <a:extLst>
            <a:ext uri="{909E8E84-426E-40DD-AFC4-6F175D3DCCD1}">
              <a14:hiddenFill xmlns:a14="http://schemas.microsoft.com/office/drawing/2010/main">
                <a:solidFill>
                  <a:srgbClr val="FFFFFF"/>
                </a:solidFill>
              </a14:hiddenFill>
            </a:ext>
          </a:extLst>
        </p:spPr>
      </p:pic>
      <p:sp>
        <p:nvSpPr>
          <p:cNvPr id="7" name="Облако 6"/>
          <p:cNvSpPr/>
          <p:nvPr/>
        </p:nvSpPr>
        <p:spPr bwMode="auto">
          <a:xfrm>
            <a:off x="39746" y="5454"/>
            <a:ext cx="6260446" cy="3207522"/>
          </a:xfrm>
          <a:prstGeom prst="cloud">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uk-UA" sz="2400" b="1" dirty="0" smtClean="0">
                <a:solidFill>
                  <a:schemeClr val="bg1"/>
                </a:solidFill>
                <a:effectLst>
                  <a:outerShdw blurRad="38100" dist="38100" dir="2700000" algn="tl">
                    <a:srgbClr val="000000">
                      <a:alpha val="43137"/>
                    </a:srgbClr>
                  </a:outerShdw>
                </a:effectLst>
                <a:latin typeface="Segoe" pitchFamily="34" charset="0"/>
              </a:rPr>
              <a:t>Ніщо нам не дається даром, за все потрібно платити!!! Якщо природа забезпечує нас, то ми повинні берегти її, як зіницю ока.</a:t>
            </a:r>
          </a:p>
        </p:txBody>
      </p:sp>
      <p:sp>
        <p:nvSpPr>
          <p:cNvPr id="2" name="TextBox 1"/>
          <p:cNvSpPr txBox="1"/>
          <p:nvPr/>
        </p:nvSpPr>
        <p:spPr>
          <a:xfrm>
            <a:off x="7164288" y="6525344"/>
            <a:ext cx="2101857" cy="369332"/>
          </a:xfrm>
          <a:prstGeom prst="rect">
            <a:avLst/>
          </a:prstGeom>
          <a:noFill/>
        </p:spPr>
        <p:txBody>
          <a:bodyPr wrap="none" rtlCol="0">
            <a:spAutoFit/>
          </a:bodyPr>
          <a:lstStyle/>
          <a:p>
            <a:r>
              <a:rPr lang="uk-UA" dirty="0" err="1" smtClean="0">
                <a:solidFill>
                  <a:schemeClr val="bg1"/>
                </a:solidFill>
              </a:rPr>
              <a:t>Борейко</a:t>
            </a:r>
            <a:r>
              <a:rPr lang="uk-UA" dirty="0" smtClean="0">
                <a:solidFill>
                  <a:schemeClr val="bg1"/>
                </a:solidFill>
              </a:rPr>
              <a:t> Альона</a:t>
            </a:r>
            <a:endParaRPr lang="uk-UA" dirty="0">
              <a:solidFill>
                <a:schemeClr val="bg1"/>
              </a:solidFill>
            </a:endParaRPr>
          </a:p>
        </p:txBody>
      </p:sp>
    </p:spTree>
    <p:extLst>
      <p:ext uri="{BB962C8B-B14F-4D97-AF65-F5344CB8AC3E}">
        <p14:creationId xmlns:p14="http://schemas.microsoft.com/office/powerpoint/2010/main" val="11862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mph" presetSubtype="0" fill="hold" grpId="1" nodeType="clickEffect">
                                  <p:stCondLst>
                                    <p:cond delay="0"/>
                                  </p:stCondLst>
                                  <p:childTnLst>
                                    <p:animClr clrSpc="hsl" dir="cw">
                                      <p:cBhvr override="childStyle">
                                        <p:cTn id="24" dur="500" fill="hold"/>
                                        <p:tgtEl>
                                          <p:spTgt spid="7"/>
                                        </p:tgtEl>
                                        <p:attrNameLst>
                                          <p:attrName>style.color</p:attrName>
                                        </p:attrNameLst>
                                      </p:cBhvr>
                                      <p:by>
                                        <p:hsl h="7200000" s="0" l="0"/>
                                      </p:by>
                                    </p:animClr>
                                    <p:animClr clrSpc="hsl" dir="cw">
                                      <p:cBhvr>
                                        <p:cTn id="25" dur="500" fill="hold"/>
                                        <p:tgtEl>
                                          <p:spTgt spid="7"/>
                                        </p:tgtEl>
                                        <p:attrNameLst>
                                          <p:attrName>fillcolor</p:attrName>
                                        </p:attrNameLst>
                                      </p:cBhvr>
                                      <p:by>
                                        <p:hsl h="7200000" s="0" l="0"/>
                                      </p:by>
                                    </p:animClr>
                                    <p:animClr clrSpc="hsl" dir="cw">
                                      <p:cBhvr>
                                        <p:cTn id="26" dur="500" fill="hold"/>
                                        <p:tgtEl>
                                          <p:spTgt spid="7"/>
                                        </p:tgtEl>
                                        <p:attrNameLst>
                                          <p:attrName>stroke.color</p:attrName>
                                        </p:attrNameLst>
                                      </p:cBhvr>
                                      <p:by>
                                        <p:hsl h="7200000" s="0" l="0"/>
                                      </p:by>
                                    </p:animClr>
                                    <p:set>
                                      <p:cBhvr>
                                        <p:cTn id="27"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86</TotalTime>
  <Words>287</Words>
  <Application>Microsoft Office PowerPoint</Application>
  <PresentationFormat>Экран (4:3)</PresentationFormat>
  <Paragraphs>14</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Century Gothic</vt:lpstr>
      <vt:lpstr>Segoe</vt:lpstr>
      <vt:lpstr>Wingdings</vt:lpstr>
      <vt:lpstr>Wingdings 2</vt:lpstr>
      <vt:lpstr>Остин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Петрович</dc:creator>
  <cp:lastModifiedBy>Oleg</cp:lastModifiedBy>
  <cp:revision>8</cp:revision>
  <dcterms:created xsi:type="dcterms:W3CDTF">2013-04-18T19:51:58Z</dcterms:created>
  <dcterms:modified xsi:type="dcterms:W3CDTF">2014-06-09T10:34:43Z</dcterms:modified>
</cp:coreProperties>
</file>