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62" r:id="rId3"/>
    <p:sldId id="260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155" autoAdjust="0"/>
    <p:restoredTop sz="94660"/>
  </p:normalViewPr>
  <p:slideViewPr>
    <p:cSldViewPr>
      <p:cViewPr varScale="1">
        <p:scale>
          <a:sx n="86" d="100"/>
          <a:sy n="86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8E379-4FB2-43E3-B0E6-BFA9B9718263}" type="datetimeFigureOut">
              <a:rPr lang="ru-RU" smtClean="0"/>
              <a:t>14.12.2013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01BC4-B2ED-4D05-A84C-321974DAD8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3.bp.blogspot.com/-i5OjLxqcQwE/UDyURFWwv9I/AAAAAAAAACw/A0CBxct_Wok/s1600/%D1%82%D0%B0%D0%B1%D0%B0%D1%87%D0%BD%D0%B0%D1%8F+%D0%BF%D1%8B%D0%BB%D1%8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357562"/>
            <a:ext cx="3942459" cy="307183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642918"/>
            <a:ext cx="869052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Проблеми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використання</a:t>
            </a:r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відходів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видобутку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переробки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0042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Надзвичайно</a:t>
            </a:r>
            <a:r>
              <a:rPr lang="ru-RU" sz="2400" dirty="0" smtClean="0"/>
              <a:t> великою, </a:t>
            </a:r>
            <a:r>
              <a:rPr lang="ru-RU" sz="2400" dirty="0" err="1" smtClean="0"/>
              <a:t>важливою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актуальною проблемою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безвідходне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маловідходне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виробництво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видобуванні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корисних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копалин</a:t>
            </a:r>
            <a:r>
              <a:rPr lang="ru-RU" sz="2400" dirty="0" smtClean="0"/>
              <a:t>. На </a:t>
            </a:r>
            <a:r>
              <a:rPr lang="ru-RU" sz="2400" dirty="0" err="1" smtClean="0"/>
              <a:t>території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розробляється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понад</a:t>
            </a:r>
            <a:r>
              <a:rPr lang="ru-RU" sz="2400" dirty="0" smtClean="0"/>
              <a:t> 4500 </a:t>
            </a:r>
            <a:r>
              <a:rPr lang="ru-RU" sz="2400" dirty="0" err="1" smtClean="0"/>
              <a:t>родовищ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корисних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копалин</a:t>
            </a:r>
            <a:r>
              <a:rPr lang="ru-RU" sz="2400" dirty="0" smtClean="0"/>
              <a:t>, </a:t>
            </a:r>
            <a:r>
              <a:rPr lang="ru-RU" sz="2400" dirty="0" err="1" smtClean="0"/>
              <a:t>діє</a:t>
            </a:r>
            <a:r>
              <a:rPr lang="ru-RU" sz="2400" dirty="0" smtClean="0"/>
              <a:t> </a:t>
            </a:r>
            <a:r>
              <a:rPr lang="ru-RU" sz="2400" dirty="0" err="1" smtClean="0"/>
              <a:t>близько</a:t>
            </a:r>
            <a:r>
              <a:rPr lang="ru-RU" sz="2400" dirty="0" smtClean="0"/>
              <a:t> 2000 </a:t>
            </a:r>
            <a:r>
              <a:rPr lang="ru-RU" sz="2400" dirty="0" err="1" smtClean="0"/>
              <a:t>підприємств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видобутку</a:t>
            </a:r>
            <a:r>
              <a:rPr lang="ru-RU" sz="2400" dirty="0" smtClean="0"/>
              <a:t>, </a:t>
            </a:r>
            <a:r>
              <a:rPr lang="ru-RU" sz="2400" dirty="0" err="1" smtClean="0"/>
              <a:t>збагачення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переробки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різноманітної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мінеральної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сировини</a:t>
            </a:r>
            <a:r>
              <a:rPr lang="ru-RU" sz="2400" dirty="0" smtClean="0"/>
              <a:t>. За </a:t>
            </a:r>
            <a:r>
              <a:rPr lang="ru-RU" sz="2400" dirty="0" err="1" smtClean="0"/>
              <a:t>сучасних</a:t>
            </a:r>
            <a:r>
              <a:rPr lang="ru-RU" sz="2400" dirty="0" smtClean="0"/>
              <a:t> умов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темпів</a:t>
            </a:r>
            <a:r>
              <a:rPr lang="ru-RU" sz="2400" dirty="0" smtClean="0"/>
              <a:t> </a:t>
            </a:r>
            <a:r>
              <a:rPr lang="ru-RU" sz="2400" dirty="0" err="1" smtClean="0"/>
              <a:t>зростання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гірничої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промисловості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недоліки</a:t>
            </a:r>
            <a:r>
              <a:rPr lang="ru-RU" sz="2400" dirty="0" smtClean="0"/>
              <a:t> в комплексному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сировини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неприпустимим</a:t>
            </a:r>
            <a:r>
              <a:rPr lang="ru-RU" sz="2400" dirty="0" smtClean="0"/>
              <a:t> </a:t>
            </a:r>
            <a:r>
              <a:rPr lang="ru-RU" sz="2400" dirty="0" err="1" smtClean="0"/>
              <a:t>марнотратством</a:t>
            </a:r>
            <a:r>
              <a:rPr lang="ru-RU" sz="2400" dirty="0" smtClean="0"/>
              <a:t>. </a:t>
            </a:r>
            <a:r>
              <a:rPr lang="ru-RU" sz="2400" dirty="0" err="1" smtClean="0"/>
              <a:t>Щорічно</a:t>
            </a:r>
            <a:r>
              <a:rPr lang="ru-RU" sz="2400" dirty="0" smtClean="0"/>
              <a:t> в </a:t>
            </a:r>
            <a:r>
              <a:rPr lang="ru-RU" sz="2400" dirty="0" err="1" smtClean="0"/>
              <a:t>Україні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накопичується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близько</a:t>
            </a:r>
            <a:r>
              <a:rPr lang="ru-RU" sz="2400" dirty="0" smtClean="0"/>
              <a:t> 5 </a:t>
            </a:r>
            <a:r>
              <a:rPr lang="ru-RU" sz="2400" dirty="0" err="1" smtClean="0"/>
              <a:t>мільярдів</a:t>
            </a:r>
            <a:r>
              <a:rPr lang="ru-RU" sz="2400" dirty="0" smtClean="0"/>
              <a:t> тонн </a:t>
            </a:r>
            <a:r>
              <a:rPr lang="ru-RU" sz="2400" dirty="0" err="1" smtClean="0"/>
              <a:t>розкривних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порід</a:t>
            </a:r>
            <a:r>
              <a:rPr lang="ru-RU" sz="2400" dirty="0" smtClean="0"/>
              <a:t>, 700 </a:t>
            </a:r>
            <a:r>
              <a:rPr lang="ru-RU" sz="2400" dirty="0" err="1" smtClean="0"/>
              <a:t>мільйонів</a:t>
            </a:r>
            <a:r>
              <a:rPr lang="ru-RU" sz="2400" dirty="0" smtClean="0"/>
              <a:t> тонн </a:t>
            </a:r>
            <a:r>
              <a:rPr lang="ru-RU" sz="2400" dirty="0" err="1" smtClean="0"/>
              <a:t>хвостів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збагачення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150 </a:t>
            </a:r>
            <a:r>
              <a:rPr lang="ru-RU" sz="2400" dirty="0" err="1" smtClean="0"/>
              <a:t>мільйонів</a:t>
            </a:r>
            <a:r>
              <a:rPr lang="ru-RU" sz="2400" dirty="0" smtClean="0"/>
              <a:t> тонн золи. З них в народному </a:t>
            </a:r>
            <a:r>
              <a:rPr lang="ru-RU" sz="2400" dirty="0" err="1" smtClean="0"/>
              <a:t>господарстві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використовується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цілому</a:t>
            </a:r>
            <a:r>
              <a:rPr lang="ru-RU" sz="2400" dirty="0" smtClean="0"/>
              <a:t> не </a:t>
            </a:r>
            <a:r>
              <a:rPr lang="ru-RU" sz="2400" dirty="0" err="1" smtClean="0"/>
              <a:t>більше</a:t>
            </a:r>
            <a:r>
              <a:rPr lang="ru-RU" sz="2400" dirty="0" smtClean="0"/>
              <a:t> 2-4 </a:t>
            </a:r>
            <a:r>
              <a:rPr lang="ru-RU" sz="2400" dirty="0" err="1" smtClean="0"/>
              <a:t>відсотків</a:t>
            </a:r>
            <a:r>
              <a:rPr lang="ru-RU" sz="2400" dirty="0" smtClean="0"/>
              <a:t>, </a:t>
            </a:r>
            <a:r>
              <a:rPr lang="ru-RU" sz="2400" dirty="0" err="1" smtClean="0"/>
              <a:t>хоча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значна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частина</a:t>
            </a:r>
            <a:r>
              <a:rPr lang="ru-RU" sz="2400" dirty="0" smtClean="0"/>
              <a:t>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відвалів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придатна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виробництва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різноманітних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будівельних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матеріалів</a:t>
            </a:r>
            <a:r>
              <a:rPr lang="ru-RU" sz="2400" dirty="0" smtClean="0"/>
              <a:t>.</a:t>
            </a:r>
            <a:r>
              <a:rPr lang="ru-RU" sz="2800" dirty="0" smtClean="0"/>
              <a:t> 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29256" y="214290"/>
            <a:ext cx="335758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</a:t>
            </a:r>
            <a:r>
              <a:rPr lang="ru-RU" sz="2400" dirty="0" err="1" smtClean="0"/>
              <a:t>багатогалузевому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індустріальному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господарстві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використанню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промислових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відходів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приділяється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недостатня</a:t>
            </a:r>
            <a:r>
              <a:rPr lang="ru-RU" sz="2400" dirty="0" smtClean="0"/>
              <a:t> </a:t>
            </a:r>
            <a:r>
              <a:rPr lang="ru-RU" sz="2400" dirty="0" err="1" smtClean="0"/>
              <a:t>увага</a:t>
            </a:r>
            <a:r>
              <a:rPr lang="ru-RU" sz="2400" dirty="0" smtClean="0"/>
              <a:t>, </a:t>
            </a:r>
            <a:r>
              <a:rPr lang="ru-RU" sz="2400" dirty="0" err="1" smtClean="0"/>
              <a:t>внаслідок</a:t>
            </a:r>
            <a:r>
              <a:rPr lang="ru-RU" sz="2400" dirty="0" smtClean="0"/>
              <a:t> </a:t>
            </a:r>
            <a:r>
              <a:rPr lang="ru-RU" sz="2400" dirty="0" err="1" smtClean="0"/>
              <a:t>чого</a:t>
            </a:r>
            <a:r>
              <a:rPr lang="ru-RU" sz="2400" dirty="0" smtClean="0"/>
              <a:t> до </a:t>
            </a:r>
            <a:r>
              <a:rPr lang="ru-RU" sz="2400" dirty="0" err="1" smtClean="0"/>
              <a:t>теперішнього</a:t>
            </a:r>
            <a:r>
              <a:rPr lang="ru-RU" sz="2400" dirty="0" smtClean="0"/>
              <a:t> часу не </a:t>
            </a:r>
            <a:r>
              <a:rPr lang="ru-RU" sz="2400" dirty="0" err="1" smtClean="0"/>
              <a:t>визначені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критерії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не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розроблені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рекомендації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оцінки</a:t>
            </a:r>
            <a:r>
              <a:rPr lang="ru-RU" sz="2400" dirty="0" smtClean="0"/>
              <a:t>.  </a:t>
            </a:r>
            <a:r>
              <a:rPr lang="ru-RU" sz="2400" dirty="0" err="1" smtClean="0"/>
              <a:t>Утилізація</a:t>
            </a:r>
            <a:r>
              <a:rPr lang="ru-RU" sz="2400" dirty="0" smtClean="0"/>
              <a:t> </a:t>
            </a:r>
            <a:r>
              <a:rPr lang="ru-RU" sz="2400" dirty="0" err="1" smtClean="0"/>
              <a:t>річного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виходу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промислових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відходів</a:t>
            </a:r>
            <a:r>
              <a:rPr lang="ru-RU" sz="2400" dirty="0" smtClean="0"/>
              <a:t> становить </a:t>
            </a:r>
            <a:r>
              <a:rPr lang="ru-RU" sz="2400" dirty="0" err="1" smtClean="0"/>
              <a:t>близько</a:t>
            </a:r>
            <a:r>
              <a:rPr lang="ru-RU" sz="2400" dirty="0" smtClean="0"/>
              <a:t> 12 %. </a:t>
            </a:r>
            <a:endParaRPr lang="ru-RU" sz="2400" dirty="0"/>
          </a:p>
        </p:txBody>
      </p:sp>
      <p:pic>
        <p:nvPicPr>
          <p:cNvPr id="3" name="Picture 2" descr="http://enrin.grida.no/htmls/ferghana_valley/ferghana_valley_soe/img/haidar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85860"/>
            <a:ext cx="5180142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 </a:t>
            </a:r>
            <a:r>
              <a:rPr lang="ru-RU" sz="2400" dirty="0" err="1" smtClean="0"/>
              <a:t>Наукові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розробки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накопичений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практичний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свідчать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відходів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видобутку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переробки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не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надзвичайно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необхідне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екологічно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прибуткове</a:t>
            </a:r>
            <a:r>
              <a:rPr lang="ru-RU" sz="2400" dirty="0" smtClean="0"/>
              <a:t>. На </a:t>
            </a:r>
            <a:r>
              <a:rPr lang="ru-RU" sz="2400" dirty="0" err="1" smtClean="0"/>
              <a:t>ряді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</a:t>
            </a:r>
            <a:r>
              <a:rPr lang="ru-RU" sz="2400" dirty="0" smtClean="0"/>
              <a:t> </a:t>
            </a:r>
            <a:r>
              <a:rPr lang="ru-RU" sz="2400" dirty="0" err="1" smtClean="0"/>
              <a:t>окупність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капітальних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вкладень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досягається</a:t>
            </a:r>
            <a:r>
              <a:rPr lang="ru-RU" sz="2400" dirty="0" smtClean="0"/>
              <a:t> за 1,5 – 2 роки. З </a:t>
            </a:r>
            <a:r>
              <a:rPr lang="ru-RU" sz="2400" dirty="0" err="1" smtClean="0"/>
              <a:t>відходів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мінеральної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сировини</a:t>
            </a:r>
            <a:r>
              <a:rPr lang="ru-RU" sz="2400" dirty="0" smtClean="0"/>
              <a:t> в </a:t>
            </a:r>
            <a:r>
              <a:rPr lang="ru-RU" sz="2400" dirty="0" err="1" smtClean="0"/>
              <a:t>Україні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бути </a:t>
            </a:r>
            <a:r>
              <a:rPr lang="ru-RU" sz="2400" dirty="0" err="1" smtClean="0"/>
              <a:t>створений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перелік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будівельних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матеріалів</a:t>
            </a:r>
            <a:r>
              <a:rPr lang="ru-RU" sz="2400" dirty="0" smtClean="0"/>
              <a:t>, </a:t>
            </a:r>
            <a:r>
              <a:rPr lang="ru-RU" sz="2400" dirty="0" err="1" smtClean="0"/>
              <a:t>магнієві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сірковмісні</a:t>
            </a:r>
            <a:r>
              <a:rPr lang="ru-RU" sz="2400" dirty="0" smtClean="0"/>
              <a:t> </a:t>
            </a:r>
            <a:r>
              <a:rPr lang="ru-RU" sz="2400" dirty="0" err="1" smtClean="0"/>
              <a:t>добрива</a:t>
            </a:r>
            <a:r>
              <a:rPr lang="ru-RU" sz="2400" dirty="0" smtClean="0"/>
              <a:t>, </a:t>
            </a:r>
            <a:r>
              <a:rPr lang="ru-RU" sz="2400" dirty="0" err="1" smtClean="0"/>
              <a:t>вапнякові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та</a:t>
            </a:r>
            <a:r>
              <a:rPr lang="ru-RU" sz="2400" dirty="0" smtClean="0"/>
              <a:t> </a:t>
            </a:r>
            <a:r>
              <a:rPr lang="ru-RU" sz="2400" dirty="0" err="1" smtClean="0"/>
              <a:t>гіпсові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меліоранти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18440" name="Picture 8" descr="http://relaxic.net/wp-content/uploads/2010/10/disaster_in_hungary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714619"/>
            <a:ext cx="5857916" cy="3972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З </a:t>
            </a:r>
            <a:r>
              <a:rPr lang="ru-RU" sz="2800" dirty="0" err="1" smtClean="0"/>
              <a:t>відходів</a:t>
            </a:r>
            <a:r>
              <a:rPr lang="ru-RU" sz="2800" dirty="0" smtClean="0"/>
              <a:t> </a:t>
            </a:r>
            <a:r>
              <a:rPr lang="ru-RU" sz="2800" dirty="0" err="1" smtClean="0"/>
              <a:t>додатково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одержувати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значну</a:t>
            </a:r>
            <a:r>
              <a:rPr lang="ru-RU" sz="2800" dirty="0" smtClean="0"/>
              <a:t> </a:t>
            </a:r>
            <a:r>
              <a:rPr lang="ru-RU" sz="2800" dirty="0" err="1" smtClean="0"/>
              <a:t>кількість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вугільного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палива</a:t>
            </a:r>
            <a:r>
              <a:rPr lang="ru-RU" sz="2800" dirty="0" smtClean="0"/>
              <a:t>, </a:t>
            </a:r>
            <a:r>
              <a:rPr lang="ru-RU" sz="2800" dirty="0" err="1" smtClean="0"/>
              <a:t>чорних</a:t>
            </a:r>
            <a:r>
              <a:rPr lang="ru-RU" sz="2800" dirty="0" smtClean="0"/>
              <a:t>, </a:t>
            </a:r>
            <a:r>
              <a:rPr lang="ru-RU" sz="2800" dirty="0" err="1" smtClean="0"/>
              <a:t>кольорових</a:t>
            </a:r>
            <a:r>
              <a:rPr lang="ru-RU" sz="2800" dirty="0" smtClean="0"/>
              <a:t>, </a:t>
            </a:r>
            <a:r>
              <a:rPr lang="ru-RU" sz="2800" dirty="0" err="1" smtClean="0"/>
              <a:t>рідкісних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металів</a:t>
            </a:r>
            <a:r>
              <a:rPr lang="ru-RU" sz="2800" dirty="0" smtClean="0"/>
              <a:t>, </a:t>
            </a:r>
            <a:r>
              <a:rPr lang="ru-RU" sz="2800" dirty="0" err="1" smtClean="0"/>
              <a:t>флюсів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важливо</a:t>
            </a:r>
            <a:r>
              <a:rPr lang="ru-RU" sz="2800" dirty="0" smtClean="0"/>
              <a:t> в </a:t>
            </a:r>
            <a:r>
              <a:rPr lang="ru-RU" sz="2800" dirty="0" err="1" smtClean="0"/>
              <a:t>умовах</a:t>
            </a:r>
            <a:r>
              <a:rPr lang="ru-RU" sz="2800" dirty="0" smtClean="0"/>
              <a:t> </a:t>
            </a:r>
            <a:r>
              <a:rPr lang="ru-RU" sz="2800" dirty="0" err="1" smtClean="0"/>
              <a:t>існуючого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гострого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дефіциту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названих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матеріалів</a:t>
            </a:r>
            <a:r>
              <a:rPr lang="ru-RU" sz="2800" dirty="0" smtClean="0"/>
              <a:t>. </a:t>
            </a:r>
            <a:r>
              <a:rPr lang="ru-RU" sz="2800" dirty="0" err="1" smtClean="0"/>
              <a:t>Однак</a:t>
            </a:r>
            <a:r>
              <a:rPr lang="ru-RU" sz="2800" dirty="0" smtClean="0"/>
              <a:t> </a:t>
            </a:r>
            <a:r>
              <a:rPr lang="ru-RU" sz="2800" dirty="0" err="1" smtClean="0"/>
              <a:t>ці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сприятливі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можливості</a:t>
            </a:r>
            <a:r>
              <a:rPr lang="ru-RU" sz="2800" dirty="0" smtClean="0"/>
              <a:t> практично не </a:t>
            </a:r>
            <a:r>
              <a:rPr lang="ru-RU" sz="2800" dirty="0" err="1" smtClean="0"/>
              <a:t>використовуються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завдає</a:t>
            </a:r>
            <a:r>
              <a:rPr lang="ru-RU" sz="2800" dirty="0" smtClean="0"/>
              <a:t> </a:t>
            </a:r>
            <a:r>
              <a:rPr lang="ru-RU" sz="2800" dirty="0" err="1" smtClean="0"/>
              <a:t>великої</a:t>
            </a:r>
            <a:r>
              <a:rPr lang="ru-RU" sz="2800" dirty="0" smtClean="0"/>
              <a:t> </a:t>
            </a:r>
            <a:r>
              <a:rPr lang="ru-RU" sz="2800" dirty="0" err="1" smtClean="0"/>
              <a:t>шкоди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економіці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серйозно</a:t>
            </a:r>
            <a:r>
              <a:rPr lang="ru-RU" sz="2800" dirty="0" smtClean="0"/>
              <a:t> </a:t>
            </a:r>
            <a:r>
              <a:rPr lang="ru-RU" sz="2800" dirty="0" err="1" smtClean="0"/>
              <a:t>ускладнює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екологічну</a:t>
            </a:r>
            <a:r>
              <a:rPr lang="ru-RU" sz="2800" dirty="0" smtClean="0"/>
              <a:t> </a:t>
            </a:r>
            <a:r>
              <a:rPr lang="ru-RU" sz="2800" dirty="0" err="1" smtClean="0"/>
              <a:t>ситуацію</a:t>
            </a:r>
            <a:r>
              <a:rPr lang="ru-RU" sz="2800" dirty="0" smtClean="0"/>
              <a:t> в </a:t>
            </a:r>
            <a:r>
              <a:rPr lang="ru-RU" sz="2800" dirty="0" err="1" smtClean="0"/>
              <a:t>багатьох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промислових</a:t>
            </a:r>
            <a:r>
              <a:rPr lang="ru-RU" sz="2800" dirty="0" smtClean="0"/>
              <a:t> районах</a:t>
            </a:r>
            <a:endParaRPr lang="ru-RU" sz="2800" dirty="0"/>
          </a:p>
        </p:txBody>
      </p:sp>
      <p:pic>
        <p:nvPicPr>
          <p:cNvPr id="3" name="Picture 2" descr="http://www.facepla.net/images/stories2/770/paperbricks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214686"/>
            <a:ext cx="6250621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 </a:t>
            </a:r>
            <a:r>
              <a:rPr lang="ru-RU" sz="2800" dirty="0" err="1" smtClean="0"/>
              <a:t>Основна</a:t>
            </a:r>
            <a:r>
              <a:rPr lang="ru-RU" sz="2800" dirty="0" smtClean="0"/>
              <a:t> </a:t>
            </a:r>
            <a:r>
              <a:rPr lang="ru-RU" sz="2800" dirty="0" err="1" smtClean="0"/>
              <a:t>маса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промислових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відходів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утилізуються</a:t>
            </a:r>
            <a:r>
              <a:rPr lang="ru-RU" sz="2800" dirty="0" smtClean="0"/>
              <a:t>, </a:t>
            </a:r>
            <a:r>
              <a:rPr lang="ru-RU" sz="2800" dirty="0" err="1" smtClean="0"/>
              <a:t>використовуються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засипки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відпрацьованих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кар’єрних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площин</a:t>
            </a:r>
            <a:r>
              <a:rPr lang="ru-RU" sz="2800" dirty="0" smtClean="0"/>
              <a:t>, </a:t>
            </a:r>
            <a:r>
              <a:rPr lang="ru-RU" sz="2800" dirty="0" err="1" smtClean="0"/>
              <a:t>підземних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гірничих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виробок</a:t>
            </a:r>
            <a:r>
              <a:rPr lang="ru-RU" sz="2800" dirty="0" smtClean="0"/>
              <a:t>, </a:t>
            </a:r>
            <a:r>
              <a:rPr lang="ru-RU" sz="2800" dirty="0" err="1" smtClean="0"/>
              <a:t>рекультивації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порушених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орних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пасовищних</a:t>
            </a:r>
            <a:r>
              <a:rPr lang="ru-RU" sz="2800" dirty="0" smtClean="0"/>
              <a:t> земель. </a:t>
            </a:r>
            <a:r>
              <a:rPr lang="ru-RU" sz="2800" dirty="0" err="1" smtClean="0"/>
              <a:t>Зворотній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засипці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піддаються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багато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відкритих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особливо </a:t>
            </a:r>
            <a:r>
              <a:rPr lang="ru-RU" sz="2800" dirty="0" err="1" smtClean="0"/>
              <a:t>підземних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виробок</a:t>
            </a:r>
            <a:r>
              <a:rPr lang="ru-RU" sz="2800" dirty="0" smtClean="0"/>
              <a:t> в </a:t>
            </a:r>
            <a:r>
              <a:rPr lang="ru-RU" sz="2800" dirty="0" err="1" smtClean="0"/>
              <a:t>Донбасі</a:t>
            </a:r>
            <a:r>
              <a:rPr lang="ru-RU" sz="2800" dirty="0" smtClean="0"/>
              <a:t>, </a:t>
            </a:r>
            <a:r>
              <a:rPr lang="ru-RU" sz="2800" dirty="0" err="1" smtClean="0"/>
              <a:t>Придніпров’ї</a:t>
            </a:r>
            <a:r>
              <a:rPr lang="ru-RU" sz="2800" dirty="0" smtClean="0"/>
              <a:t>, </a:t>
            </a:r>
            <a:r>
              <a:rPr lang="ru-RU" sz="2800" dirty="0" err="1" smtClean="0"/>
              <a:t>Поліссі</a:t>
            </a:r>
            <a:r>
              <a:rPr lang="ru-RU" sz="2800" dirty="0" smtClean="0"/>
              <a:t>, на </a:t>
            </a:r>
            <a:r>
              <a:rPr lang="ru-RU" sz="2800" dirty="0" err="1" smtClean="0"/>
              <a:t>Волині</a:t>
            </a:r>
            <a:r>
              <a:rPr lang="ru-RU" sz="2800" dirty="0" smtClean="0"/>
              <a:t>, в </a:t>
            </a:r>
            <a:r>
              <a:rPr lang="ru-RU" sz="2800" dirty="0" err="1" smtClean="0"/>
              <a:t>Криму</a:t>
            </a:r>
            <a:r>
              <a:rPr lang="ru-RU" sz="2800" dirty="0" smtClean="0"/>
              <a:t>. </a:t>
            </a:r>
            <a:r>
              <a:rPr lang="ru-RU" sz="2800" dirty="0" err="1" smtClean="0"/>
              <a:t>Неглибокі</a:t>
            </a:r>
            <a:r>
              <a:rPr lang="ru-RU" sz="2800" dirty="0" smtClean="0"/>
              <a:t> </a:t>
            </a:r>
            <a:r>
              <a:rPr lang="ru-RU" sz="2800" dirty="0" err="1" smtClean="0"/>
              <a:t>кар’єри</a:t>
            </a:r>
            <a:r>
              <a:rPr lang="ru-RU" sz="2800" dirty="0" smtClean="0"/>
              <a:t> </a:t>
            </a:r>
            <a:r>
              <a:rPr lang="ru-RU" sz="2800" dirty="0" err="1" smtClean="0"/>
              <a:t>засипаються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усіх</a:t>
            </a:r>
            <a:r>
              <a:rPr lang="ru-RU" sz="2800" dirty="0" smtClean="0"/>
              <a:t> районах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.</a:t>
            </a:r>
            <a:r>
              <a:rPr lang="ru-RU" sz="2800" dirty="0" smtClean="0"/>
              <a:t> При </a:t>
            </a:r>
            <a:r>
              <a:rPr lang="ru-RU" sz="2800" dirty="0" err="1" smtClean="0"/>
              <a:t>цьому</a:t>
            </a:r>
            <a:r>
              <a:rPr lang="ru-RU" sz="2800" dirty="0" smtClean="0"/>
              <a:t> в </a:t>
            </a:r>
            <a:r>
              <a:rPr lang="ru-RU" sz="2800" dirty="0" err="1" smtClean="0"/>
              <a:t>процесі</a:t>
            </a:r>
            <a:r>
              <a:rPr lang="ru-RU" sz="2800" dirty="0" smtClean="0"/>
              <a:t> </a:t>
            </a:r>
            <a:r>
              <a:rPr lang="ru-RU" sz="2800" dirty="0" err="1" smtClean="0"/>
              <a:t>засипки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використовуються</a:t>
            </a:r>
            <a:r>
              <a:rPr lang="ru-RU" sz="2800" dirty="0" smtClean="0"/>
              <a:t> не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</a:t>
            </a:r>
            <a:r>
              <a:rPr lang="ru-RU" sz="2800" dirty="0" err="1" smtClean="0"/>
              <a:t>пусті</a:t>
            </a:r>
            <a:r>
              <a:rPr lang="ru-RU" sz="2800" dirty="0" smtClean="0"/>
              <a:t> породи,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інакше</a:t>
            </a:r>
            <a:r>
              <a:rPr lang="ru-RU" sz="2800" dirty="0" smtClean="0"/>
              <a:t> </a:t>
            </a:r>
            <a:r>
              <a:rPr lang="ru-RU" sz="2800" dirty="0" err="1" smtClean="0"/>
              <a:t>застосовувати</a:t>
            </a:r>
            <a:r>
              <a:rPr lang="ru-RU" sz="2800" dirty="0" smtClean="0"/>
              <a:t> не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, а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такі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види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промислових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відходів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переробляти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корисну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продукцію</a:t>
            </a:r>
            <a:r>
              <a:rPr lang="ru-RU" sz="2800" dirty="0" smtClean="0"/>
              <a:t>. </a:t>
            </a:r>
            <a:r>
              <a:rPr lang="ru-RU" sz="2800" dirty="0" err="1" smtClean="0"/>
              <a:t>Однак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технічний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рівень</a:t>
            </a:r>
            <a:r>
              <a:rPr lang="ru-RU" sz="2800" dirty="0" smtClean="0"/>
              <a:t> </a:t>
            </a:r>
            <a:r>
              <a:rPr lang="ru-RU" sz="2800" dirty="0" err="1" smtClean="0"/>
              <a:t>добування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застосування </a:t>
            </a:r>
            <a:r>
              <a:rPr lang="ru-RU" sz="2800" dirty="0" err="1" smtClean="0"/>
              <a:t>цих</a:t>
            </a:r>
            <a:r>
              <a:rPr lang="ru-RU" sz="2800" dirty="0" smtClean="0"/>
              <a:t> </a:t>
            </a:r>
            <a:r>
              <a:rPr lang="ru-RU" sz="2800" dirty="0" err="1" smtClean="0"/>
              <a:t>відходів</a:t>
            </a:r>
            <a:r>
              <a:rPr lang="ru-RU" sz="2800" dirty="0" smtClean="0"/>
              <a:t> </a:t>
            </a:r>
            <a:r>
              <a:rPr lang="ru-RU" sz="2800" dirty="0" err="1" smtClean="0"/>
              <a:t>недостатній</a:t>
            </a:r>
            <a:r>
              <a:rPr lang="ru-RU" sz="2800" dirty="0" smtClean="0"/>
              <a:t>, </a:t>
            </a:r>
            <a:r>
              <a:rPr lang="ru-RU" sz="2800" dirty="0" err="1" smtClean="0"/>
              <a:t>щоб</a:t>
            </a:r>
            <a:r>
              <a:rPr lang="ru-RU" sz="2800" dirty="0" smtClean="0"/>
              <a:t> </a:t>
            </a:r>
            <a:r>
              <a:rPr lang="ru-RU" sz="2800" dirty="0" err="1" smtClean="0"/>
              <a:t>налагодити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</a:t>
            </a:r>
            <a:r>
              <a:rPr lang="ru-RU" sz="2800" dirty="0" smtClean="0"/>
              <a:t> </a:t>
            </a:r>
            <a:r>
              <a:rPr lang="ru-RU" sz="2800" dirty="0" err="1" smtClean="0"/>
              <a:t>раціональне</a:t>
            </a:r>
            <a:r>
              <a:rPr lang="ru-RU" sz="2800" dirty="0" smtClean="0"/>
              <a:t>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використання</a:t>
            </a:r>
            <a:r>
              <a:rPr lang="ru-RU" sz="2800" dirty="0" smtClean="0"/>
              <a:t>.</a:t>
            </a:r>
            <a:r>
              <a:rPr lang="ru-RU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85794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  </a:t>
            </a:r>
            <a:r>
              <a:rPr lang="ru-RU" sz="2800" dirty="0" err="1" smtClean="0"/>
              <a:t>Досить</a:t>
            </a:r>
            <a:r>
              <a:rPr lang="ru-RU" sz="2800" dirty="0" smtClean="0"/>
              <a:t> </a:t>
            </a:r>
            <a:r>
              <a:rPr lang="ru-RU" sz="2800" dirty="0" err="1" smtClean="0"/>
              <a:t>інтенсивно</a:t>
            </a:r>
            <a:r>
              <a:rPr lang="ru-RU" sz="2800" dirty="0" smtClean="0"/>
              <a:t> </a:t>
            </a:r>
            <a:r>
              <a:rPr lang="ru-RU" sz="2800" dirty="0" err="1" smtClean="0"/>
              <a:t>утилізуються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Україні</a:t>
            </a:r>
            <a:r>
              <a:rPr lang="ru-RU" sz="2800" dirty="0" smtClean="0"/>
              <a:t> </a:t>
            </a:r>
            <a:r>
              <a:rPr lang="ru-RU" sz="2800" dirty="0" err="1" smtClean="0"/>
              <a:t>кам’яний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відсів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утворюється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в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процесі</a:t>
            </a:r>
            <a:r>
              <a:rPr lang="ru-RU" sz="2800" dirty="0" smtClean="0"/>
              <a:t> </a:t>
            </a:r>
            <a:r>
              <a:rPr lang="ru-RU" sz="2800" dirty="0" err="1" smtClean="0"/>
              <a:t>каменедробіння</a:t>
            </a:r>
            <a:r>
              <a:rPr lang="ru-RU" sz="2800" dirty="0" smtClean="0"/>
              <a:t> та </a:t>
            </a:r>
            <a:r>
              <a:rPr lang="ru-RU" sz="2800" dirty="0" err="1" smtClean="0"/>
              <a:t>каменеобробки</a:t>
            </a:r>
            <a:r>
              <a:rPr lang="ru-RU" sz="2800" dirty="0" smtClean="0"/>
              <a:t>; </a:t>
            </a:r>
            <a:r>
              <a:rPr lang="ru-RU" sz="2800" dirty="0" err="1" smtClean="0"/>
              <a:t>глинисті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розкривні</a:t>
            </a:r>
            <a:r>
              <a:rPr lang="ru-RU" sz="2800" dirty="0" smtClean="0"/>
              <a:t> породи та. </a:t>
            </a:r>
            <a:r>
              <a:rPr lang="ru-RU" sz="2800" dirty="0" err="1" smtClean="0"/>
              <a:t>відходи</a:t>
            </a:r>
            <a:r>
              <a:rPr lang="ru-RU" sz="2800" dirty="0" smtClean="0"/>
              <a:t> </a:t>
            </a:r>
            <a:r>
              <a:rPr lang="ru-RU" sz="2800" dirty="0" err="1" smtClean="0"/>
              <a:t>вуглезбагачення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       </a:t>
            </a:r>
            <a:r>
              <a:rPr lang="ru-RU" sz="2800" dirty="0" err="1" smtClean="0"/>
              <a:t>Отже</a:t>
            </a:r>
            <a:r>
              <a:rPr lang="ru-RU" sz="2800" dirty="0" smtClean="0"/>
              <a:t>, в </a:t>
            </a:r>
            <a:r>
              <a:rPr lang="ru-RU" sz="2800" dirty="0" err="1" smtClean="0"/>
              <a:t>сучасних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умовах</a:t>
            </a:r>
            <a:r>
              <a:rPr lang="ru-RU" sz="2800" dirty="0" smtClean="0"/>
              <a:t> </a:t>
            </a:r>
            <a:r>
              <a:rPr lang="ru-RU" sz="2800" dirty="0" err="1" smtClean="0"/>
              <a:t>рішення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проблеми</a:t>
            </a:r>
            <a:r>
              <a:rPr lang="ru-RU" sz="2800" dirty="0" smtClean="0"/>
              <a:t> </a:t>
            </a:r>
            <a:r>
              <a:rPr lang="ru-RU" sz="2800" dirty="0" err="1" smtClean="0"/>
              <a:t>оптимизації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дії</a:t>
            </a:r>
            <a:r>
              <a:rPr lang="ru-RU" sz="2800" dirty="0" smtClean="0"/>
              <a:t> </a:t>
            </a:r>
            <a:r>
              <a:rPr lang="ru-RU" sz="2800" dirty="0" err="1" smtClean="0"/>
              <a:t>гірського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виробництва</a:t>
            </a:r>
            <a:r>
              <a:rPr lang="ru-RU" sz="2800" dirty="0" smtClean="0"/>
              <a:t> повинно </a:t>
            </a:r>
            <a:r>
              <a:rPr lang="ru-RU" sz="2800" dirty="0" err="1" smtClean="0"/>
              <a:t>грунтуватися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наступних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двох</a:t>
            </a:r>
            <a:r>
              <a:rPr lang="ru-RU" sz="2800" dirty="0" smtClean="0"/>
              <a:t> </a:t>
            </a:r>
            <a:r>
              <a:rPr lang="ru-RU" sz="2800" dirty="0" err="1" smtClean="0"/>
              <a:t>концепціях</a:t>
            </a:r>
            <a:r>
              <a:rPr lang="ru-RU" sz="2800" dirty="0" smtClean="0"/>
              <a:t>: </a:t>
            </a:r>
          </a:p>
          <a:p>
            <a:r>
              <a:rPr lang="ru-RU" sz="2800" dirty="0" smtClean="0"/>
              <a:t>1. </a:t>
            </a:r>
            <a:r>
              <a:rPr lang="ru-RU" sz="2800" dirty="0" err="1" smtClean="0"/>
              <a:t>Інтенсивний</a:t>
            </a:r>
            <a:r>
              <a:rPr lang="ru-RU" sz="2800" dirty="0" smtClean="0"/>
              <a:t> шлях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промисловості</a:t>
            </a:r>
            <a:r>
              <a:rPr lang="ru-RU" sz="2800" dirty="0" smtClean="0"/>
              <a:t>. </a:t>
            </a:r>
          </a:p>
          <a:p>
            <a:r>
              <a:rPr lang="ru-RU" sz="2800" dirty="0" smtClean="0"/>
              <a:t>2. </a:t>
            </a:r>
            <a:r>
              <a:rPr lang="ru-RU" sz="2800" dirty="0" err="1" smtClean="0"/>
              <a:t>Єдність</a:t>
            </a:r>
            <a:r>
              <a:rPr lang="ru-RU" sz="2800" dirty="0" smtClean="0"/>
              <a:t> проблем </a:t>
            </a:r>
            <a:r>
              <a:rPr lang="ru-RU" sz="2800" dirty="0" err="1" smtClean="0"/>
              <a:t>раціонального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охорони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надр</a:t>
            </a:r>
            <a:r>
              <a:rPr lang="ru-RU" sz="2800" dirty="0" smtClean="0"/>
              <a:t> та </a:t>
            </a:r>
            <a:r>
              <a:rPr lang="ru-RU" sz="2800" dirty="0" err="1" smtClean="0"/>
              <a:t>раціонального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природних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ресурсів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охорони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навколишнього</a:t>
            </a:r>
            <a:r>
              <a:rPr lang="ru-RU" sz="2800" dirty="0" smtClean="0"/>
              <a:t> природного </a:t>
            </a:r>
            <a:r>
              <a:rPr lang="ru-RU" sz="2800" dirty="0" err="1" smtClean="0"/>
              <a:t>середовища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2428868"/>
            <a:ext cx="65345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ДЯКУЮ ЗА УВАГУ!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1">
      <a:dk1>
        <a:srgbClr val="1D1B10"/>
      </a:dk1>
      <a:lt1>
        <a:srgbClr val="DBE5F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200</Words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Проблеми використання відходів видобутку та переробки </dc:title>
  <dc:creator>Администратор</dc:creator>
  <cp:lastModifiedBy>AMD55</cp:lastModifiedBy>
  <cp:revision>4</cp:revision>
  <dcterms:created xsi:type="dcterms:W3CDTF">2013-12-14T17:17:43Z</dcterms:created>
  <dcterms:modified xsi:type="dcterms:W3CDTF">2013-12-14T18:01:15Z</dcterms:modified>
</cp:coreProperties>
</file>