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FFC3F4FF-1BB7-4FD9-B0F4-A7DA622548D4}"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36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C473174-4703-49FF-9913-9B99C81E30DA}"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216920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704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088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4140668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0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6943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25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52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128675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473174-4703-49FF-9913-9B99C81E30DA}"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C3F4FF-1BB7-4FD9-B0F4-A7DA622548D4}"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51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C473174-4703-49FF-9913-9B99C81E30DA}"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192515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C473174-4703-49FF-9913-9B99C81E30DA}" type="datetimeFigureOut">
              <a:rPr lang="ru-RU" smtClean="0"/>
              <a:t>04.06.2014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FC3F4FF-1BB7-4FD9-B0F4-A7DA622548D4}"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680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C473174-4703-49FF-9913-9B99C81E30DA}" type="datetimeFigureOut">
              <a:rPr lang="ru-RU" smtClean="0"/>
              <a:t>04.06.2014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FC3F4FF-1BB7-4FD9-B0F4-A7DA622548D4}"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9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73174-4703-49FF-9913-9B99C81E30DA}" type="datetimeFigureOut">
              <a:rPr lang="ru-RU" smtClean="0"/>
              <a:t>04.06.2014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153483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C473174-4703-49FF-9913-9B99C81E30DA}"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C3F4FF-1BB7-4FD9-B0F4-A7DA622548D4}"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4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C473174-4703-49FF-9913-9B99C81E30DA}"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C3F4FF-1BB7-4FD9-B0F4-A7DA622548D4}" type="slidenum">
              <a:rPr lang="ru-RU" smtClean="0"/>
              <a:t>‹#›</a:t>
            </a:fld>
            <a:endParaRPr lang="ru-RU"/>
          </a:p>
        </p:txBody>
      </p:sp>
    </p:spTree>
    <p:extLst>
      <p:ext uri="{BB962C8B-B14F-4D97-AF65-F5344CB8AC3E}">
        <p14:creationId xmlns:p14="http://schemas.microsoft.com/office/powerpoint/2010/main" val="339413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473174-4703-49FF-9913-9B99C81E30DA}" type="datetimeFigureOut">
              <a:rPr lang="ru-RU" smtClean="0"/>
              <a:t>04.06.2014</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FC3F4FF-1BB7-4FD9-B0F4-A7DA622548D4}" type="slidenum">
              <a:rPr lang="ru-RU" smtClean="0"/>
              <a:t>‹#›</a:t>
            </a:fld>
            <a:endParaRPr lang="ru-RU"/>
          </a:p>
        </p:txBody>
      </p:sp>
    </p:spTree>
    <p:extLst>
      <p:ext uri="{BB962C8B-B14F-4D97-AF65-F5344CB8AC3E}">
        <p14:creationId xmlns:p14="http://schemas.microsoft.com/office/powerpoint/2010/main" val="22650073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6309" y="494564"/>
            <a:ext cx="6659493" cy="846161"/>
          </a:xfrm>
        </p:spPr>
        <p:txBody>
          <a:bodyPr>
            <a:noAutofit/>
          </a:bodyPr>
          <a:lstStyle/>
          <a:p>
            <a:r>
              <a:rPr lang="de-DE" sz="4800" b="1" i="1" u="sng" dirty="0">
                <a:latin typeface="Algerian" panose="04020705040A02060702" pitchFamily="82" charset="0"/>
              </a:rPr>
              <a:t>George Washington </a:t>
            </a:r>
            <a:endParaRPr lang="ru-RU" sz="4800" b="1" i="1" u="sng" dirty="0"/>
          </a:p>
        </p:txBody>
      </p:sp>
      <p:pic>
        <p:nvPicPr>
          <p:cNvPr id="5" name="Рисунок 4"/>
          <p:cNvPicPr>
            <a:picLocks noGrp="1" noChangeAspect="1"/>
          </p:cNvPicPr>
          <p:nvPr>
            <p:ph type="pic" idx="1"/>
          </p:nvPr>
        </p:nvPicPr>
        <p:blipFill>
          <a:blip r:embed="rId2"/>
          <a:srcRect l="8125" r="8125"/>
          <a:stretch>
            <a:fillRect/>
          </a:stretch>
        </p:blipFill>
        <p:spPr>
          <a:xfrm>
            <a:off x="4715383" y="1962924"/>
            <a:ext cx="2861347" cy="4087638"/>
          </a:xfrm>
          <a:prstGeom prst="rect">
            <a:avLst/>
          </a:prstGeom>
        </p:spPr>
      </p:pic>
      <p:sp>
        <p:nvSpPr>
          <p:cNvPr id="4" name="Текст 3"/>
          <p:cNvSpPr>
            <a:spLocks noGrp="1"/>
          </p:cNvSpPr>
          <p:nvPr>
            <p:ph type="body" sz="half" idx="2"/>
          </p:nvPr>
        </p:nvSpPr>
        <p:spPr>
          <a:xfrm>
            <a:off x="682387" y="5502946"/>
            <a:ext cx="796675" cy="685800"/>
          </a:xfrm>
        </p:spPr>
        <p:txBody>
          <a:bodyPr>
            <a:normAutofit/>
          </a:bodyPr>
          <a:lstStyle/>
          <a:p>
            <a:endParaRPr lang="ru-RU" sz="2400" dirty="0"/>
          </a:p>
        </p:txBody>
      </p:sp>
      <p:sp>
        <p:nvSpPr>
          <p:cNvPr id="7" name="Прямоугольник 6"/>
          <p:cNvSpPr/>
          <p:nvPr/>
        </p:nvSpPr>
        <p:spPr>
          <a:xfrm>
            <a:off x="4291198" y="1340725"/>
            <a:ext cx="4722125" cy="369332"/>
          </a:xfrm>
          <a:prstGeom prst="rect">
            <a:avLst/>
          </a:prstGeom>
        </p:spPr>
        <p:txBody>
          <a:bodyPr wrap="square">
            <a:spAutoFit/>
          </a:bodyPr>
          <a:lstStyle/>
          <a:p>
            <a:r>
              <a:rPr lang="en-US" dirty="0" smtClean="0"/>
              <a:t>February 22, 1732 – December 14, 1799</a:t>
            </a:r>
            <a:endParaRPr lang="ru-RU" dirty="0"/>
          </a:p>
        </p:txBody>
      </p:sp>
    </p:spTree>
    <p:extLst>
      <p:ext uri="{BB962C8B-B14F-4D97-AF65-F5344CB8AC3E}">
        <p14:creationId xmlns:p14="http://schemas.microsoft.com/office/powerpoint/2010/main" val="559507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grpId="0" nodeType="withEffect" nodePh="1">
                                  <p:stCondLst>
                                    <p:cond delay="0"/>
                                  </p:stCondLst>
                                  <p:endCondLst>
                                    <p:cond evt="begin" delay="0">
                                      <p:tn val="12"/>
                                    </p:cond>
                                  </p:end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par>
                          <p:cTn id="15" fill="hold">
                            <p:stCondLst>
                              <p:cond delay="1000"/>
                            </p:stCondLst>
                            <p:childTnLst>
                              <p:par>
                                <p:cTn id="16" presetID="6" presetClass="emph" presetSubtype="0" fill="hold" nodeType="afterEffect">
                                  <p:stCondLst>
                                    <p:cond delay="1000"/>
                                  </p:stCondLst>
                                  <p:childTnLst>
                                    <p:animScale>
                                      <p:cBhvr>
                                        <p:cTn id="17"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8165" y="654716"/>
            <a:ext cx="7792682" cy="1569660"/>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George Washington (1732-1799) was the first President of the United States of America. His Vice-President was John Adams (1735-1826), who was later voted the second President of the USA.</a:t>
            </a:r>
            <a:endParaRPr lang="ru-RU" sz="2400" i="1" dirty="0">
              <a:cs typeface="Andalus" panose="02020603050405020304" pitchFamily="18" charset="-78"/>
            </a:endParaRPr>
          </a:p>
        </p:txBody>
      </p:sp>
      <p:pic>
        <p:nvPicPr>
          <p:cNvPr id="3" name="Рисунок 2"/>
          <p:cNvPicPr>
            <a:picLocks noChangeAspect="1"/>
          </p:cNvPicPr>
          <p:nvPr/>
        </p:nvPicPr>
        <p:blipFill>
          <a:blip r:embed="rId2"/>
          <a:stretch>
            <a:fillRect/>
          </a:stretch>
        </p:blipFill>
        <p:spPr>
          <a:xfrm>
            <a:off x="8881173" y="129754"/>
            <a:ext cx="3099183" cy="5520420"/>
          </a:xfrm>
          <a:prstGeom prst="rect">
            <a:avLst/>
          </a:prstGeom>
        </p:spPr>
      </p:pic>
      <p:pic>
        <p:nvPicPr>
          <p:cNvPr id="4" name="Рисунок 3"/>
          <p:cNvPicPr>
            <a:picLocks noChangeAspect="1"/>
          </p:cNvPicPr>
          <p:nvPr/>
        </p:nvPicPr>
        <p:blipFill>
          <a:blip r:embed="rId3"/>
          <a:stretch>
            <a:fillRect/>
          </a:stretch>
        </p:blipFill>
        <p:spPr>
          <a:xfrm>
            <a:off x="6000647" y="2102106"/>
            <a:ext cx="2610200" cy="4017792"/>
          </a:xfrm>
          <a:prstGeom prst="rect">
            <a:avLst/>
          </a:prstGeom>
        </p:spPr>
      </p:pic>
      <p:pic>
        <p:nvPicPr>
          <p:cNvPr id="6" name="Рисунок 5"/>
          <p:cNvPicPr>
            <a:picLocks noChangeAspect="1"/>
          </p:cNvPicPr>
          <p:nvPr/>
        </p:nvPicPr>
        <p:blipFill>
          <a:blip r:embed="rId4"/>
          <a:stretch>
            <a:fillRect/>
          </a:stretch>
        </p:blipFill>
        <p:spPr>
          <a:xfrm>
            <a:off x="1036529" y="2676979"/>
            <a:ext cx="4463519" cy="2973195"/>
          </a:xfrm>
          <a:prstGeom prst="rect">
            <a:avLst/>
          </a:prstGeom>
        </p:spPr>
      </p:pic>
    </p:spTree>
    <p:extLst>
      <p:ext uri="{BB962C8B-B14F-4D97-AF65-F5344CB8AC3E}">
        <p14:creationId xmlns:p14="http://schemas.microsoft.com/office/powerpoint/2010/main" val="167560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3508" y="653639"/>
            <a:ext cx="2342308" cy="769441"/>
          </a:xfrm>
          <a:prstGeom prst="rect">
            <a:avLst/>
          </a:prstGeom>
        </p:spPr>
        <p:txBody>
          <a:bodyPr wrap="none">
            <a:spAutoFit/>
          </a:bodyPr>
          <a:lstStyle/>
          <a:p>
            <a:r>
              <a:rPr lang="de-DE" sz="4400" b="1" i="1" u="sng" dirty="0" smtClean="0">
                <a:solidFill>
                  <a:schemeClr val="accent1"/>
                </a:solidFill>
                <a:latin typeface="Andalus" panose="02020603050405020304" pitchFamily="18" charset="-78"/>
                <a:cs typeface="Andalus" panose="02020603050405020304" pitchFamily="18" charset="-78"/>
              </a:rPr>
              <a:t>Early Life</a:t>
            </a:r>
            <a:endParaRPr lang="ru-RU" sz="4400" b="1" i="1" u="sng" dirty="0">
              <a:solidFill>
                <a:schemeClr val="accent1"/>
              </a:solidFill>
              <a:cs typeface="Andalus" panose="02020603050405020304" pitchFamily="18" charset="-78"/>
            </a:endParaRPr>
          </a:p>
        </p:txBody>
      </p:sp>
      <p:sp>
        <p:nvSpPr>
          <p:cNvPr id="3" name="Прямоугольник 2"/>
          <p:cNvSpPr/>
          <p:nvPr/>
        </p:nvSpPr>
        <p:spPr>
          <a:xfrm>
            <a:off x="901992" y="1423080"/>
            <a:ext cx="6870070" cy="1200329"/>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George Washington was born on February 22, 1732, in Virginia. Washington's father died when George was 11 years old. </a:t>
            </a:r>
            <a:endParaRPr lang="ru-RU" sz="2400" i="1" dirty="0">
              <a:cs typeface="Andalus" panose="02020603050405020304" pitchFamily="18" charset="-78"/>
            </a:endParaRPr>
          </a:p>
        </p:txBody>
      </p:sp>
      <p:sp>
        <p:nvSpPr>
          <p:cNvPr id="4" name="Прямоугольник 3"/>
          <p:cNvSpPr/>
          <p:nvPr/>
        </p:nvSpPr>
        <p:spPr>
          <a:xfrm>
            <a:off x="1974040" y="2583975"/>
            <a:ext cx="4134465" cy="584775"/>
          </a:xfrm>
          <a:prstGeom prst="rect">
            <a:avLst/>
          </a:prstGeom>
        </p:spPr>
        <p:txBody>
          <a:bodyPr wrap="none">
            <a:spAutoFit/>
          </a:bodyPr>
          <a:lstStyle/>
          <a:p>
            <a:r>
              <a:rPr lang="de-DE" sz="3200" b="1" i="1" u="sng" dirty="0" smtClean="0">
                <a:solidFill>
                  <a:schemeClr val="accent1"/>
                </a:solidFill>
                <a:latin typeface="Andalus" panose="02020603050405020304" pitchFamily="18" charset="-78"/>
                <a:cs typeface="Andalus" panose="02020603050405020304" pitchFamily="18" charset="-78"/>
              </a:rPr>
              <a:t>French </a:t>
            </a:r>
            <a:r>
              <a:rPr lang="de-DE" sz="3200" b="1" i="1" u="sng" dirty="0" err="1" smtClean="0">
                <a:solidFill>
                  <a:schemeClr val="accent1"/>
                </a:solidFill>
                <a:latin typeface="Andalus" panose="02020603050405020304" pitchFamily="18" charset="-78"/>
                <a:cs typeface="Andalus" panose="02020603050405020304" pitchFamily="18" charset="-78"/>
              </a:rPr>
              <a:t>and</a:t>
            </a:r>
            <a:r>
              <a:rPr lang="de-DE" sz="3200" b="1" i="1" u="sng" dirty="0" smtClean="0">
                <a:solidFill>
                  <a:schemeClr val="accent1"/>
                </a:solidFill>
                <a:latin typeface="Andalus" panose="02020603050405020304" pitchFamily="18" charset="-78"/>
                <a:cs typeface="Andalus" panose="02020603050405020304" pitchFamily="18" charset="-78"/>
              </a:rPr>
              <a:t> Indian War</a:t>
            </a:r>
            <a:endParaRPr lang="ru-RU" sz="3200" b="1" i="1" u="sng" dirty="0">
              <a:solidFill>
                <a:schemeClr val="accent1"/>
              </a:solidFill>
              <a:cs typeface="Andalus" panose="02020603050405020304" pitchFamily="18" charset="-78"/>
            </a:endParaRPr>
          </a:p>
        </p:txBody>
      </p:sp>
      <p:sp>
        <p:nvSpPr>
          <p:cNvPr id="5" name="Прямоугольник 4"/>
          <p:cNvSpPr/>
          <p:nvPr/>
        </p:nvSpPr>
        <p:spPr>
          <a:xfrm>
            <a:off x="1458004" y="3544963"/>
            <a:ext cx="6588717" cy="1938992"/>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As a young man, Washington joined the Virginia militia. After many heroic battles, Washington became a colonel and the leader of Virginia's militia. The British eventually won the French and Indian War.</a:t>
            </a:r>
            <a:endParaRPr lang="ru-RU" sz="2400" i="1" dirty="0">
              <a:cs typeface="Andalus" panose="02020603050405020304" pitchFamily="18" charset="-78"/>
            </a:endParaRPr>
          </a:p>
        </p:txBody>
      </p:sp>
      <p:pic>
        <p:nvPicPr>
          <p:cNvPr id="8" name="Рисунок 7"/>
          <p:cNvPicPr>
            <a:picLocks noChangeAspect="1"/>
          </p:cNvPicPr>
          <p:nvPr/>
        </p:nvPicPr>
        <p:blipFill>
          <a:blip r:embed="rId2"/>
          <a:stretch>
            <a:fillRect/>
          </a:stretch>
        </p:blipFill>
        <p:spPr>
          <a:xfrm>
            <a:off x="7751298" y="0"/>
            <a:ext cx="2620562" cy="2584827"/>
          </a:xfrm>
          <a:prstGeom prst="rect">
            <a:avLst/>
          </a:prstGeom>
        </p:spPr>
      </p:pic>
      <p:pic>
        <p:nvPicPr>
          <p:cNvPr id="9" name="Рисунок 8"/>
          <p:cNvPicPr>
            <a:picLocks noChangeAspect="1"/>
          </p:cNvPicPr>
          <p:nvPr/>
        </p:nvPicPr>
        <p:blipFill>
          <a:blip r:embed="rId3"/>
          <a:stretch>
            <a:fillRect/>
          </a:stretch>
        </p:blipFill>
        <p:spPr>
          <a:xfrm>
            <a:off x="8602602" y="2323677"/>
            <a:ext cx="3329946" cy="4209051"/>
          </a:xfrm>
          <a:prstGeom prst="rect">
            <a:avLst/>
          </a:prstGeom>
        </p:spPr>
      </p:pic>
    </p:spTree>
    <p:extLst>
      <p:ext uri="{BB962C8B-B14F-4D97-AF65-F5344CB8AC3E}">
        <p14:creationId xmlns:p14="http://schemas.microsoft.com/office/powerpoint/2010/main" val="55845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125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75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6057" y="515201"/>
            <a:ext cx="1992853" cy="584775"/>
          </a:xfrm>
          <a:prstGeom prst="rect">
            <a:avLst/>
          </a:prstGeom>
        </p:spPr>
        <p:txBody>
          <a:bodyPr wrap="none">
            <a:spAutoFit/>
          </a:bodyPr>
          <a:lstStyle/>
          <a:p>
            <a:r>
              <a:rPr lang="de-DE" sz="3200" b="1" i="1" u="sng" dirty="0" err="1" smtClean="0">
                <a:solidFill>
                  <a:schemeClr val="accent1"/>
                </a:solidFill>
              </a:rPr>
              <a:t>Marriage</a:t>
            </a:r>
            <a:endParaRPr lang="ru-RU" sz="3200" b="1" i="1" u="sng" dirty="0">
              <a:solidFill>
                <a:schemeClr val="accent1"/>
              </a:solidFill>
            </a:endParaRPr>
          </a:p>
        </p:txBody>
      </p:sp>
      <p:sp>
        <p:nvSpPr>
          <p:cNvPr id="3" name="Прямоугольник 2"/>
          <p:cNvSpPr/>
          <p:nvPr/>
        </p:nvSpPr>
        <p:spPr>
          <a:xfrm>
            <a:off x="1036057" y="1099976"/>
            <a:ext cx="9964879" cy="1200329"/>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Washington married Martha </a:t>
            </a:r>
            <a:r>
              <a:rPr lang="en-US" sz="2400" i="1" dirty="0" err="1" smtClean="0">
                <a:latin typeface="Andalus" panose="02020603050405020304" pitchFamily="18" charset="-78"/>
                <a:cs typeface="Andalus" panose="02020603050405020304" pitchFamily="18" charset="-78"/>
              </a:rPr>
              <a:t>Custis</a:t>
            </a:r>
            <a:r>
              <a:rPr lang="en-US" sz="2400" i="1" dirty="0" smtClean="0">
                <a:latin typeface="Andalus" panose="02020603050405020304" pitchFamily="18" charset="-78"/>
                <a:cs typeface="Andalus" panose="02020603050405020304" pitchFamily="18" charset="-78"/>
              </a:rPr>
              <a:t> in 1759. Martha was a rich widow who had two children, Martha  and John. Their home in Virginia was called Mt. Vernon. George and Martha did not have children together.</a:t>
            </a:r>
            <a:endParaRPr lang="ru-RU" sz="2400" i="1" dirty="0">
              <a:cs typeface="Andalus" panose="02020603050405020304" pitchFamily="18" charset="-78"/>
            </a:endParaRPr>
          </a:p>
        </p:txBody>
      </p:sp>
      <p:pic>
        <p:nvPicPr>
          <p:cNvPr id="4" name="Рисунок 3"/>
          <p:cNvPicPr>
            <a:picLocks noChangeAspect="1"/>
          </p:cNvPicPr>
          <p:nvPr/>
        </p:nvPicPr>
        <p:blipFill>
          <a:blip r:embed="rId2"/>
          <a:stretch>
            <a:fillRect/>
          </a:stretch>
        </p:blipFill>
        <p:spPr>
          <a:xfrm>
            <a:off x="7888243" y="2300305"/>
            <a:ext cx="4303757" cy="3772960"/>
          </a:xfrm>
          <a:prstGeom prst="rect">
            <a:avLst/>
          </a:prstGeom>
        </p:spPr>
      </p:pic>
      <p:pic>
        <p:nvPicPr>
          <p:cNvPr id="5" name="Рисунок 4"/>
          <p:cNvPicPr>
            <a:picLocks noChangeAspect="1"/>
          </p:cNvPicPr>
          <p:nvPr/>
        </p:nvPicPr>
        <p:blipFill>
          <a:blip r:embed="rId3"/>
          <a:stretch>
            <a:fillRect/>
          </a:stretch>
        </p:blipFill>
        <p:spPr>
          <a:xfrm>
            <a:off x="188479" y="2300305"/>
            <a:ext cx="5426194" cy="4047407"/>
          </a:xfrm>
          <a:prstGeom prst="rect">
            <a:avLst/>
          </a:prstGeom>
        </p:spPr>
      </p:pic>
      <p:pic>
        <p:nvPicPr>
          <p:cNvPr id="6" name="Рисунок 5"/>
          <p:cNvPicPr>
            <a:picLocks noChangeAspect="1"/>
          </p:cNvPicPr>
          <p:nvPr/>
        </p:nvPicPr>
        <p:blipFill>
          <a:blip r:embed="rId4"/>
          <a:stretch>
            <a:fillRect/>
          </a:stretch>
        </p:blipFill>
        <p:spPr>
          <a:xfrm>
            <a:off x="5187529" y="2936593"/>
            <a:ext cx="2700714" cy="3844546"/>
          </a:xfrm>
          <a:prstGeom prst="rect">
            <a:avLst/>
          </a:prstGeom>
        </p:spPr>
      </p:pic>
    </p:spTree>
    <p:extLst>
      <p:ext uri="{BB962C8B-B14F-4D97-AF65-F5344CB8AC3E}">
        <p14:creationId xmlns:p14="http://schemas.microsoft.com/office/powerpoint/2010/main" val="1004624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7">
                                          <p:stCondLst>
                                            <p:cond delay="0"/>
                                          </p:stCondLst>
                                        </p:cTn>
                                        <p:tgtEl>
                                          <p:spTgt spid="2"/>
                                        </p:tgtEl>
                                      </p:cBhvr>
                                    </p:animEffect>
                                    <p:anim calcmode="lin" valueType="num">
                                      <p:cBhvr>
                                        <p:cTn id="8" dur="159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2"/>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2"/>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2"/>
                                        </p:tgtEl>
                                        <p:attrNameLst>
                                          <p:attrName>ppt_y</p:attrName>
                                        </p:attrNameLst>
                                      </p:cBhvr>
                                      <p:tavLst>
                                        <p:tav tm="0" fmla="#ppt_y-sin(pi*$)/81">
                                          <p:val>
                                            <p:fltVal val="0"/>
                                          </p:val>
                                        </p:tav>
                                        <p:tav tm="100000">
                                          <p:val>
                                            <p:fltVal val="1"/>
                                          </p:val>
                                        </p:tav>
                                      </p:tavLst>
                                    </p:anim>
                                    <p:animScale>
                                      <p:cBhvr>
                                        <p:cTn id="13" dur="23">
                                          <p:stCondLst>
                                            <p:cond delay="569"/>
                                          </p:stCondLst>
                                        </p:cTn>
                                        <p:tgtEl>
                                          <p:spTgt spid="2"/>
                                        </p:tgtEl>
                                      </p:cBhvr>
                                      <p:to x="100000" y="60000"/>
                                    </p:animScale>
                                    <p:animScale>
                                      <p:cBhvr>
                                        <p:cTn id="14" dur="145" decel="50000">
                                          <p:stCondLst>
                                            <p:cond delay="592"/>
                                          </p:stCondLst>
                                        </p:cTn>
                                        <p:tgtEl>
                                          <p:spTgt spid="2"/>
                                        </p:tgtEl>
                                      </p:cBhvr>
                                      <p:to x="100000" y="100000"/>
                                    </p:animScale>
                                    <p:animScale>
                                      <p:cBhvr>
                                        <p:cTn id="15" dur="23">
                                          <p:stCondLst>
                                            <p:cond delay="1148"/>
                                          </p:stCondLst>
                                        </p:cTn>
                                        <p:tgtEl>
                                          <p:spTgt spid="2"/>
                                        </p:tgtEl>
                                      </p:cBhvr>
                                      <p:to x="100000" y="80000"/>
                                    </p:animScale>
                                    <p:animScale>
                                      <p:cBhvr>
                                        <p:cTn id="16" dur="145" decel="50000">
                                          <p:stCondLst>
                                            <p:cond delay="1171"/>
                                          </p:stCondLst>
                                        </p:cTn>
                                        <p:tgtEl>
                                          <p:spTgt spid="2"/>
                                        </p:tgtEl>
                                      </p:cBhvr>
                                      <p:to x="100000" y="100000"/>
                                    </p:animScale>
                                    <p:animScale>
                                      <p:cBhvr>
                                        <p:cTn id="17" dur="23">
                                          <p:stCondLst>
                                            <p:cond delay="1437"/>
                                          </p:stCondLst>
                                        </p:cTn>
                                        <p:tgtEl>
                                          <p:spTgt spid="2"/>
                                        </p:tgtEl>
                                      </p:cBhvr>
                                      <p:to x="100000" y="90000"/>
                                    </p:animScale>
                                    <p:animScale>
                                      <p:cBhvr>
                                        <p:cTn id="18" dur="145" decel="50000">
                                          <p:stCondLst>
                                            <p:cond delay="1459"/>
                                          </p:stCondLst>
                                        </p:cTn>
                                        <p:tgtEl>
                                          <p:spTgt spid="2"/>
                                        </p:tgtEl>
                                      </p:cBhvr>
                                      <p:to x="100000" y="100000"/>
                                    </p:animScale>
                                    <p:animScale>
                                      <p:cBhvr>
                                        <p:cTn id="19" dur="23">
                                          <p:stCondLst>
                                            <p:cond delay="1582"/>
                                          </p:stCondLst>
                                        </p:cTn>
                                        <p:tgtEl>
                                          <p:spTgt spid="2"/>
                                        </p:tgtEl>
                                      </p:cBhvr>
                                      <p:to x="100000" y="95000"/>
                                    </p:animScale>
                                    <p:animScale>
                                      <p:cBhvr>
                                        <p:cTn id="20" dur="145" decel="50000">
                                          <p:stCondLst>
                                            <p:cond delay="1605"/>
                                          </p:stCondLst>
                                        </p:cTn>
                                        <p:tgtEl>
                                          <p:spTgt spid="2"/>
                                        </p:tgtEl>
                                      </p:cBhvr>
                                      <p:to x="100000" y="100000"/>
                                    </p:animScale>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250"/>
                            </p:stCondLst>
                            <p:childTnLst>
                              <p:par>
                                <p:cTn id="26" presetID="2" presetClass="entr" presetSubtype="4" fill="hold" nodeType="afterEffect">
                                  <p:stCondLst>
                                    <p:cond delay="15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4250"/>
                            </p:stCondLst>
                            <p:childTnLst>
                              <p:par>
                                <p:cTn id="31" presetID="6" presetClass="emph" presetSubtype="0" fill="hold" nodeType="afterEffect">
                                  <p:stCondLst>
                                    <p:cond delay="0"/>
                                  </p:stCondLst>
                                  <p:childTnLst>
                                    <p:animScale>
                                      <p:cBhvr>
                                        <p:cTn id="32" dur="2000" fill="hold"/>
                                        <p:tgtEl>
                                          <p:spTgt spid="6"/>
                                        </p:tgtEl>
                                      </p:cBhvr>
                                      <p:by x="150000" y="150000"/>
                                    </p:animScale>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5472" y="651259"/>
            <a:ext cx="3208955" cy="584775"/>
          </a:xfrm>
          <a:prstGeom prst="rect">
            <a:avLst/>
          </a:prstGeom>
        </p:spPr>
        <p:txBody>
          <a:bodyPr wrap="none">
            <a:spAutoFit/>
          </a:bodyPr>
          <a:lstStyle/>
          <a:p>
            <a:r>
              <a:rPr lang="de-DE" sz="3200" b="1" i="1" u="sng" dirty="0" smtClean="0">
                <a:solidFill>
                  <a:schemeClr val="accent1"/>
                </a:solidFill>
              </a:rPr>
              <a:t>A Start in Politics</a:t>
            </a:r>
            <a:endParaRPr lang="ru-RU" sz="3200" b="1" i="1" u="sng" dirty="0">
              <a:solidFill>
                <a:schemeClr val="accent1"/>
              </a:solidFill>
            </a:endParaRPr>
          </a:p>
        </p:txBody>
      </p:sp>
      <p:sp>
        <p:nvSpPr>
          <p:cNvPr id="3" name="Прямоугольник 2"/>
          <p:cNvSpPr/>
          <p:nvPr/>
        </p:nvSpPr>
        <p:spPr>
          <a:xfrm>
            <a:off x="3925472" y="1236034"/>
            <a:ext cx="5620923" cy="1200329"/>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In 1758, Washington was elected to the House of Burgesses in Virginia (the local governing body of Virginia).</a:t>
            </a:r>
            <a:endParaRPr lang="ru-RU" sz="2400" i="1" dirty="0">
              <a:cs typeface="Andalus" panose="02020603050405020304" pitchFamily="18" charset="-78"/>
            </a:endParaRPr>
          </a:p>
        </p:txBody>
      </p:sp>
      <p:pic>
        <p:nvPicPr>
          <p:cNvPr id="4" name="Рисунок 3"/>
          <p:cNvPicPr>
            <a:picLocks noChangeAspect="1"/>
          </p:cNvPicPr>
          <p:nvPr/>
        </p:nvPicPr>
        <p:blipFill>
          <a:blip r:embed="rId2"/>
          <a:stretch>
            <a:fillRect/>
          </a:stretch>
        </p:blipFill>
        <p:spPr>
          <a:xfrm>
            <a:off x="1065071" y="3337418"/>
            <a:ext cx="2488157" cy="2488157"/>
          </a:xfrm>
          <a:prstGeom prst="rect">
            <a:avLst/>
          </a:prstGeom>
        </p:spPr>
      </p:pic>
      <p:sp>
        <p:nvSpPr>
          <p:cNvPr id="5" name="Прямоугольник 4"/>
          <p:cNvSpPr/>
          <p:nvPr/>
        </p:nvSpPr>
        <p:spPr>
          <a:xfrm>
            <a:off x="3925472" y="2420454"/>
            <a:ext cx="3395417" cy="584775"/>
          </a:xfrm>
          <a:prstGeom prst="rect">
            <a:avLst/>
          </a:prstGeom>
        </p:spPr>
        <p:txBody>
          <a:bodyPr wrap="none">
            <a:spAutoFit/>
          </a:bodyPr>
          <a:lstStyle/>
          <a:p>
            <a:r>
              <a:rPr lang="de-DE" sz="3200" b="1" i="1" u="sng" dirty="0" err="1" smtClean="0">
                <a:solidFill>
                  <a:schemeClr val="accent1"/>
                </a:solidFill>
              </a:rPr>
              <a:t>Revolutionary</a:t>
            </a:r>
            <a:r>
              <a:rPr lang="de-DE" sz="3200" b="1" i="1" u="sng" dirty="0" smtClean="0">
                <a:solidFill>
                  <a:schemeClr val="accent1"/>
                </a:solidFill>
              </a:rPr>
              <a:t> War</a:t>
            </a:r>
            <a:endParaRPr lang="ru-RU" sz="3200" b="1" i="1" u="sng" dirty="0">
              <a:solidFill>
                <a:schemeClr val="accent1"/>
              </a:solidFill>
            </a:endParaRPr>
          </a:p>
        </p:txBody>
      </p:sp>
      <p:sp>
        <p:nvSpPr>
          <p:cNvPr id="6" name="Прямоугольник 5"/>
          <p:cNvSpPr/>
          <p:nvPr/>
        </p:nvSpPr>
        <p:spPr>
          <a:xfrm>
            <a:off x="3925472" y="3147919"/>
            <a:ext cx="7194848" cy="2677656"/>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In 1775, Washington was chosen as the Commander in Chief of the Colonial Army. In 1776, the Colonists declared their independence from the British. </a:t>
            </a:r>
          </a:p>
          <a:p>
            <a:r>
              <a:rPr lang="en-US" sz="2400" i="1" dirty="0" smtClean="0">
                <a:latin typeface="Andalus" panose="02020603050405020304" pitchFamily="18" charset="-78"/>
                <a:cs typeface="Andalus" panose="02020603050405020304" pitchFamily="18" charset="-78"/>
              </a:rPr>
              <a:t>Due to the brilliant planning of George Washington and some help from the French late in the War, the British were defeated in 1781 after many bloody battles. The Americans were now independent of the British.</a:t>
            </a:r>
            <a:endParaRPr lang="en-US" sz="2400" i="1" dirty="0">
              <a:latin typeface="Andalus" panose="02020603050405020304" pitchFamily="18" charset="-78"/>
              <a:cs typeface="Andalus" panose="02020603050405020304" pitchFamily="18" charset="-78"/>
            </a:endParaRPr>
          </a:p>
        </p:txBody>
      </p:sp>
      <p:pic>
        <p:nvPicPr>
          <p:cNvPr id="7" name="Рисунок 6"/>
          <p:cNvPicPr>
            <a:picLocks noChangeAspect="1"/>
          </p:cNvPicPr>
          <p:nvPr/>
        </p:nvPicPr>
        <p:blipFill>
          <a:blip r:embed="rId3"/>
          <a:stretch>
            <a:fillRect/>
          </a:stretch>
        </p:blipFill>
        <p:spPr>
          <a:xfrm>
            <a:off x="9546395" y="237878"/>
            <a:ext cx="2440463" cy="2767351"/>
          </a:xfrm>
          <a:prstGeom prst="rect">
            <a:avLst/>
          </a:prstGeom>
        </p:spPr>
      </p:pic>
      <p:pic>
        <p:nvPicPr>
          <p:cNvPr id="8" name="Рисунок 7"/>
          <p:cNvPicPr>
            <a:picLocks noChangeAspect="1"/>
          </p:cNvPicPr>
          <p:nvPr/>
        </p:nvPicPr>
        <p:blipFill>
          <a:blip r:embed="rId4"/>
          <a:stretch>
            <a:fillRect/>
          </a:stretch>
        </p:blipFill>
        <p:spPr>
          <a:xfrm>
            <a:off x="336355" y="491319"/>
            <a:ext cx="3216873" cy="2303281"/>
          </a:xfrm>
          <a:prstGeom prst="rect">
            <a:avLst/>
          </a:prstGeom>
        </p:spPr>
      </p:pic>
    </p:spTree>
    <p:extLst>
      <p:ext uri="{BB962C8B-B14F-4D97-AF65-F5344CB8AC3E}">
        <p14:creationId xmlns:p14="http://schemas.microsoft.com/office/powerpoint/2010/main" val="198565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14" presetClass="entr" presetSubtype="10" fill="hold" grpId="0" nodeType="after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750"/>
                                        <p:tgtEl>
                                          <p:spTgt spid="5"/>
                                        </p:tgtEl>
                                      </p:cBhvr>
                                    </p:animEffect>
                                  </p:childTnLst>
                                </p:cTn>
                              </p:par>
                            </p:childTnLst>
                          </p:cTn>
                        </p:par>
                        <p:par>
                          <p:cTn id="26" fill="hold">
                            <p:stCondLst>
                              <p:cond delay="3000"/>
                            </p:stCondLst>
                            <p:childTnLst>
                              <p:par>
                                <p:cTn id="27" presetID="6"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75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9818" y="623964"/>
            <a:ext cx="3785845" cy="584775"/>
          </a:xfrm>
          <a:prstGeom prst="rect">
            <a:avLst/>
          </a:prstGeom>
        </p:spPr>
        <p:txBody>
          <a:bodyPr wrap="none">
            <a:spAutoFit/>
          </a:bodyPr>
          <a:lstStyle/>
          <a:p>
            <a:r>
              <a:rPr lang="de-DE" sz="3200" b="1" i="1" u="sng" dirty="0" smtClean="0">
                <a:solidFill>
                  <a:schemeClr val="accent1"/>
                </a:solidFill>
              </a:rPr>
              <a:t>The US </a:t>
            </a:r>
            <a:r>
              <a:rPr lang="de-DE" sz="3200" b="1" i="1" u="sng" dirty="0" err="1" smtClean="0">
                <a:solidFill>
                  <a:schemeClr val="accent1"/>
                </a:solidFill>
              </a:rPr>
              <a:t>Constitution</a:t>
            </a:r>
            <a:endParaRPr lang="ru-RU" sz="3200" b="1" i="1" u="sng" dirty="0">
              <a:solidFill>
                <a:schemeClr val="accent1"/>
              </a:solidFill>
            </a:endParaRPr>
          </a:p>
        </p:txBody>
      </p:sp>
      <p:sp>
        <p:nvSpPr>
          <p:cNvPr id="3" name="Прямоугольник 2"/>
          <p:cNvSpPr/>
          <p:nvPr/>
        </p:nvSpPr>
        <p:spPr>
          <a:xfrm>
            <a:off x="795830" y="1208739"/>
            <a:ext cx="7219666" cy="4154984"/>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In 1787  Washington presided over the Constitutional Convention in Philadelphia, Pennsylvania, during which the US Constitution was written.</a:t>
            </a:r>
          </a:p>
          <a:p>
            <a:r>
              <a:rPr lang="en-US" sz="2400" i="1" dirty="0" smtClean="0">
                <a:latin typeface="Andalus" panose="02020603050405020304" pitchFamily="18" charset="-78"/>
                <a:cs typeface="Andalus" panose="02020603050405020304" pitchFamily="18" charset="-78"/>
              </a:rPr>
              <a:t>The US Constitution outlined a representative government with checks and balances among three branches of government : the Executive (the President), the Legislative Branch (law makers), and the Judicial Branch (judges and courts). The Constitution was ratified in 1788 -- it went into effect in 1789. The next step was to set up this new, revolutionary form of government.</a:t>
            </a:r>
            <a:endParaRPr lang="en-US" sz="2400" i="1" dirty="0">
              <a:latin typeface="Andalus" panose="02020603050405020304" pitchFamily="18" charset="-78"/>
              <a:cs typeface="Andalus" panose="02020603050405020304" pitchFamily="18" charset="-78"/>
            </a:endParaRPr>
          </a:p>
        </p:txBody>
      </p:sp>
      <p:pic>
        <p:nvPicPr>
          <p:cNvPr id="4" name="Рисунок 3"/>
          <p:cNvPicPr>
            <a:picLocks noChangeAspect="1"/>
          </p:cNvPicPr>
          <p:nvPr/>
        </p:nvPicPr>
        <p:blipFill>
          <a:blip r:embed="rId2"/>
          <a:stretch>
            <a:fillRect/>
          </a:stretch>
        </p:blipFill>
        <p:spPr>
          <a:xfrm>
            <a:off x="7900348" y="3780431"/>
            <a:ext cx="4136582" cy="2710715"/>
          </a:xfrm>
          <a:prstGeom prst="rect">
            <a:avLst/>
          </a:prstGeom>
        </p:spPr>
      </p:pic>
      <p:pic>
        <p:nvPicPr>
          <p:cNvPr id="6" name="Рисунок 5"/>
          <p:cNvPicPr>
            <a:picLocks noChangeAspect="1"/>
          </p:cNvPicPr>
          <p:nvPr/>
        </p:nvPicPr>
        <p:blipFill>
          <a:blip r:embed="rId3"/>
          <a:stretch>
            <a:fillRect/>
          </a:stretch>
        </p:blipFill>
        <p:spPr>
          <a:xfrm>
            <a:off x="8015496" y="81316"/>
            <a:ext cx="3229429" cy="2082928"/>
          </a:xfrm>
          <a:prstGeom prst="rect">
            <a:avLst/>
          </a:prstGeom>
        </p:spPr>
      </p:pic>
      <p:pic>
        <p:nvPicPr>
          <p:cNvPr id="5" name="Рисунок 4"/>
          <p:cNvPicPr>
            <a:picLocks noChangeAspect="1"/>
          </p:cNvPicPr>
          <p:nvPr/>
        </p:nvPicPr>
        <p:blipFill>
          <a:blip r:embed="rId4"/>
          <a:stretch>
            <a:fillRect/>
          </a:stretch>
        </p:blipFill>
        <p:spPr>
          <a:xfrm>
            <a:off x="9449857" y="1555773"/>
            <a:ext cx="2587073" cy="2587073"/>
          </a:xfrm>
          <a:prstGeom prst="rect">
            <a:avLst/>
          </a:prstGeom>
        </p:spPr>
      </p:pic>
    </p:spTree>
    <p:extLst>
      <p:ext uri="{BB962C8B-B14F-4D97-AF65-F5344CB8AC3E}">
        <p14:creationId xmlns:p14="http://schemas.microsoft.com/office/powerpoint/2010/main" val="78400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750"/>
                                        <p:tgtEl>
                                          <p:spTgt spid="6"/>
                                        </p:tgtEl>
                                      </p:cBhvr>
                                    </p:animEffect>
                                  </p:childTnLst>
                                </p:cTn>
                              </p:par>
                              <p:par>
                                <p:cTn id="15" presetID="22" presetClass="entr" presetSubtype="4"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2250"/>
                                        <p:tgtEl>
                                          <p:spTgt spid="5"/>
                                        </p:tgtEl>
                                      </p:cBhvr>
                                    </p:animEffect>
                                  </p:childTnLst>
                                </p:cTn>
                              </p:par>
                              <p:par>
                                <p:cTn id="18" presetID="21" presetClass="entr" presetSubtype="1" fill="hold" nodeType="withEffect">
                                  <p:stCondLst>
                                    <p:cond delay="75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8103" y="583021"/>
            <a:ext cx="3340979" cy="584775"/>
          </a:xfrm>
          <a:prstGeom prst="rect">
            <a:avLst/>
          </a:prstGeom>
        </p:spPr>
        <p:txBody>
          <a:bodyPr wrap="none">
            <a:spAutoFit/>
          </a:bodyPr>
          <a:lstStyle/>
          <a:p>
            <a:r>
              <a:rPr lang="de-DE" sz="3200" b="1" i="1" u="sng" dirty="0" err="1" smtClean="0">
                <a:solidFill>
                  <a:schemeClr val="accent1"/>
                </a:solidFill>
                <a:latin typeface="Andalus" panose="02020603050405020304" pitchFamily="18" charset="-78"/>
                <a:cs typeface="Andalus" panose="02020603050405020304" pitchFamily="18" charset="-78"/>
              </a:rPr>
              <a:t>President</a:t>
            </a:r>
            <a:r>
              <a:rPr lang="de-DE" sz="3200" b="1" i="1" u="sng" dirty="0" smtClean="0">
                <a:solidFill>
                  <a:schemeClr val="accent1"/>
                </a:solidFill>
                <a:latin typeface="Andalus" panose="02020603050405020304" pitchFamily="18" charset="-78"/>
                <a:cs typeface="Andalus" panose="02020603050405020304" pitchFamily="18" charset="-78"/>
              </a:rPr>
              <a:t> </a:t>
            </a:r>
            <a:r>
              <a:rPr lang="de-DE" sz="3200" b="1" i="1" u="sng" dirty="0" err="1" smtClean="0">
                <a:solidFill>
                  <a:schemeClr val="accent1"/>
                </a:solidFill>
                <a:latin typeface="Andalus" panose="02020603050405020304" pitchFamily="18" charset="-78"/>
                <a:cs typeface="Andalus" panose="02020603050405020304" pitchFamily="18" charset="-78"/>
              </a:rPr>
              <a:t>of</a:t>
            </a:r>
            <a:r>
              <a:rPr lang="de-DE" sz="3200" b="1" i="1" u="sng" dirty="0" smtClean="0">
                <a:solidFill>
                  <a:schemeClr val="accent1"/>
                </a:solidFill>
                <a:latin typeface="Andalus" panose="02020603050405020304" pitchFamily="18" charset="-78"/>
                <a:cs typeface="Andalus" panose="02020603050405020304" pitchFamily="18" charset="-78"/>
              </a:rPr>
              <a:t> </a:t>
            </a:r>
            <a:r>
              <a:rPr lang="de-DE" sz="3200" b="1" i="1" u="sng" dirty="0" err="1" smtClean="0">
                <a:solidFill>
                  <a:schemeClr val="accent1"/>
                </a:solidFill>
                <a:latin typeface="Andalus" panose="02020603050405020304" pitchFamily="18" charset="-78"/>
                <a:cs typeface="Andalus" panose="02020603050405020304" pitchFamily="18" charset="-78"/>
              </a:rPr>
              <a:t>the</a:t>
            </a:r>
            <a:r>
              <a:rPr lang="de-DE" sz="3200" b="1" i="1" u="sng" dirty="0" smtClean="0">
                <a:solidFill>
                  <a:schemeClr val="accent1"/>
                </a:solidFill>
                <a:latin typeface="Andalus" panose="02020603050405020304" pitchFamily="18" charset="-78"/>
                <a:cs typeface="Andalus" panose="02020603050405020304" pitchFamily="18" charset="-78"/>
              </a:rPr>
              <a:t> US</a:t>
            </a:r>
            <a:endParaRPr lang="ru-RU" sz="3200" b="1" i="1" u="sng" dirty="0">
              <a:solidFill>
                <a:schemeClr val="accent1"/>
              </a:solidFill>
              <a:cs typeface="Andalus" panose="02020603050405020304" pitchFamily="18" charset="-78"/>
            </a:endParaRPr>
          </a:p>
        </p:txBody>
      </p:sp>
      <p:sp>
        <p:nvSpPr>
          <p:cNvPr id="3" name="Прямоугольник 2"/>
          <p:cNvSpPr/>
          <p:nvPr/>
        </p:nvSpPr>
        <p:spPr>
          <a:xfrm>
            <a:off x="864357" y="1167796"/>
            <a:ext cx="8225051" cy="4524315"/>
          </a:xfrm>
          <a:prstGeom prst="rect">
            <a:avLst/>
          </a:prstGeom>
        </p:spPr>
        <p:txBody>
          <a:bodyPr wrap="square">
            <a:spAutoFit/>
          </a:bodyPr>
          <a:lstStyle/>
          <a:p>
            <a:r>
              <a:rPr lang="en-US" sz="2400" i="1" dirty="0" smtClean="0">
                <a:latin typeface="Andalus" panose="02020603050405020304" pitchFamily="18" charset="-78"/>
                <a:cs typeface="Andalus" panose="02020603050405020304" pitchFamily="18" charset="-78"/>
              </a:rPr>
              <a:t>Washington was unanimously elected President of the United States of America by electors in early 1789 and again in 1792. John Adams was his vice-president. Washington's first inauguration took place in New York. Washington's second inauguration took place in Philadelphia, Pennsylvania. Washington refused a third Presidential term, saying in his farewell speech that a longer rule would give one man too much power.</a:t>
            </a:r>
          </a:p>
          <a:p>
            <a:r>
              <a:rPr lang="en-US" sz="2400" i="1" dirty="0" smtClean="0">
                <a:latin typeface="Andalus" panose="02020603050405020304" pitchFamily="18" charset="-78"/>
                <a:cs typeface="Andalus" panose="02020603050405020304" pitchFamily="18" charset="-78"/>
              </a:rPr>
              <a:t>Washington died on December 14, 1799. After his death, the nation's capital was moved from Philadelphia to a location on the border of Virginia and Maryland near Washington's home, and was named Washington, District of Columbia in his honor.</a:t>
            </a:r>
            <a:endParaRPr lang="en-US" sz="2400" i="1" dirty="0">
              <a:latin typeface="Andalus" panose="02020603050405020304" pitchFamily="18" charset="-78"/>
              <a:cs typeface="Andalus" panose="02020603050405020304" pitchFamily="18" charset="-78"/>
            </a:endParaRPr>
          </a:p>
        </p:txBody>
      </p:sp>
      <p:pic>
        <p:nvPicPr>
          <p:cNvPr id="5" name="Рисунок 4"/>
          <p:cNvPicPr>
            <a:picLocks noChangeAspect="1"/>
          </p:cNvPicPr>
          <p:nvPr/>
        </p:nvPicPr>
        <p:blipFill>
          <a:blip r:embed="rId2"/>
          <a:stretch>
            <a:fillRect/>
          </a:stretch>
        </p:blipFill>
        <p:spPr>
          <a:xfrm>
            <a:off x="9305662" y="2369093"/>
            <a:ext cx="2650575" cy="3650564"/>
          </a:xfrm>
          <a:prstGeom prst="rect">
            <a:avLst/>
          </a:prstGeom>
        </p:spPr>
      </p:pic>
    </p:spTree>
    <p:extLst>
      <p:ext uri="{BB962C8B-B14F-4D97-AF65-F5344CB8AC3E}">
        <p14:creationId xmlns:p14="http://schemas.microsoft.com/office/powerpoint/2010/main" val="354545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6" presetClass="emph" presetSubtype="0" fill="hold" nodeType="afterEffect">
                                  <p:stCondLst>
                                    <p:cond delay="1250"/>
                                  </p:stCondLst>
                                  <p:childTnLst>
                                    <p:animScale>
                                      <p:cBhvr>
                                        <p:cTn id="1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7625" y="1661194"/>
            <a:ext cx="9217588" cy="769441"/>
          </a:xfrm>
          <a:prstGeom prst="rect">
            <a:avLst/>
          </a:prstGeom>
        </p:spPr>
        <p:txBody>
          <a:bodyPr wrap="none">
            <a:spAutoFit/>
          </a:bodyPr>
          <a:lstStyle/>
          <a:p>
            <a:r>
              <a:rPr lang="en-US" sz="4400" i="1" dirty="0" smtClean="0">
                <a:latin typeface="Algerian" panose="04020705040A02060702" pitchFamily="82" charset="0"/>
              </a:rPr>
              <a:t>Thank you for your attention!</a:t>
            </a:r>
            <a:endParaRPr lang="ru-RU" sz="4400" i="1" dirty="0"/>
          </a:p>
        </p:txBody>
      </p:sp>
      <p:sp>
        <p:nvSpPr>
          <p:cNvPr id="3" name="Прямоугольник 2"/>
          <p:cNvSpPr/>
          <p:nvPr/>
        </p:nvSpPr>
        <p:spPr>
          <a:xfrm>
            <a:off x="8184674" y="4622758"/>
            <a:ext cx="3497810" cy="923330"/>
          </a:xfrm>
          <a:prstGeom prst="rect">
            <a:avLst/>
          </a:prstGeom>
        </p:spPr>
        <p:txBody>
          <a:bodyPr wrap="square">
            <a:spAutoFit/>
          </a:bodyPr>
          <a:lstStyle/>
          <a:p>
            <a:r>
              <a:rPr lang="de-DE" dirty="0" smtClean="0"/>
              <a:t>Made </a:t>
            </a:r>
            <a:r>
              <a:rPr lang="de-DE" dirty="0" err="1" smtClean="0"/>
              <a:t>by</a:t>
            </a:r>
            <a:r>
              <a:rPr lang="de-DE" dirty="0" smtClean="0"/>
              <a:t> Natasha </a:t>
            </a:r>
            <a:r>
              <a:rPr lang="de-DE" dirty="0" err="1" smtClean="0"/>
              <a:t>Akoieva</a:t>
            </a:r>
            <a:endParaRPr lang="de-DE" dirty="0" smtClean="0"/>
          </a:p>
          <a:p>
            <a:r>
              <a:rPr lang="de-DE" dirty="0" smtClean="0"/>
              <a:t>Form 11-A</a:t>
            </a:r>
          </a:p>
          <a:p>
            <a:r>
              <a:rPr lang="de-DE" dirty="0" smtClean="0"/>
              <a:t>2013 </a:t>
            </a:r>
            <a:endParaRPr lang="ru-RU" dirty="0"/>
          </a:p>
        </p:txBody>
      </p:sp>
    </p:spTree>
    <p:extLst>
      <p:ext uri="{BB962C8B-B14F-4D97-AF65-F5344CB8AC3E}">
        <p14:creationId xmlns:p14="http://schemas.microsoft.com/office/powerpoint/2010/main" val="56899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435">
                                          <p:stCondLst>
                                            <p:cond delay="0"/>
                                          </p:stCondLst>
                                        </p:cTn>
                                        <p:tgtEl>
                                          <p:spTgt spid="2"/>
                                        </p:tgtEl>
                                      </p:cBhvr>
                                    </p:animEffect>
                                    <p:anim calcmode="lin" valueType="num">
                                      <p:cBhvr>
                                        <p:cTn id="13"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8" dur="20">
                                          <p:stCondLst>
                                            <p:cond delay="487"/>
                                          </p:stCondLst>
                                        </p:cTn>
                                        <p:tgtEl>
                                          <p:spTgt spid="2"/>
                                        </p:tgtEl>
                                      </p:cBhvr>
                                      <p:to x="100000" y="60000"/>
                                    </p:animScale>
                                    <p:animScale>
                                      <p:cBhvr>
                                        <p:cTn id="19" dur="124" decel="50000">
                                          <p:stCondLst>
                                            <p:cond delay="507"/>
                                          </p:stCondLst>
                                        </p:cTn>
                                        <p:tgtEl>
                                          <p:spTgt spid="2"/>
                                        </p:tgtEl>
                                      </p:cBhvr>
                                      <p:to x="100000" y="100000"/>
                                    </p:animScale>
                                    <p:animScale>
                                      <p:cBhvr>
                                        <p:cTn id="20" dur="20">
                                          <p:stCondLst>
                                            <p:cond delay="984"/>
                                          </p:stCondLst>
                                        </p:cTn>
                                        <p:tgtEl>
                                          <p:spTgt spid="2"/>
                                        </p:tgtEl>
                                      </p:cBhvr>
                                      <p:to x="100000" y="80000"/>
                                    </p:animScale>
                                    <p:animScale>
                                      <p:cBhvr>
                                        <p:cTn id="21" dur="124" decel="50000">
                                          <p:stCondLst>
                                            <p:cond delay="1004"/>
                                          </p:stCondLst>
                                        </p:cTn>
                                        <p:tgtEl>
                                          <p:spTgt spid="2"/>
                                        </p:tgtEl>
                                      </p:cBhvr>
                                      <p:to x="100000" y="100000"/>
                                    </p:animScale>
                                    <p:animScale>
                                      <p:cBhvr>
                                        <p:cTn id="22" dur="20">
                                          <p:stCondLst>
                                            <p:cond delay="1231"/>
                                          </p:stCondLst>
                                        </p:cTn>
                                        <p:tgtEl>
                                          <p:spTgt spid="2"/>
                                        </p:tgtEl>
                                      </p:cBhvr>
                                      <p:to x="100000" y="90000"/>
                                    </p:animScale>
                                    <p:animScale>
                                      <p:cBhvr>
                                        <p:cTn id="23" dur="124" decel="50000">
                                          <p:stCondLst>
                                            <p:cond delay="1251"/>
                                          </p:stCondLst>
                                        </p:cTn>
                                        <p:tgtEl>
                                          <p:spTgt spid="2"/>
                                        </p:tgtEl>
                                      </p:cBhvr>
                                      <p:to x="100000" y="100000"/>
                                    </p:animScale>
                                    <p:animScale>
                                      <p:cBhvr>
                                        <p:cTn id="24" dur="20">
                                          <p:stCondLst>
                                            <p:cond delay="1356"/>
                                          </p:stCondLst>
                                        </p:cTn>
                                        <p:tgtEl>
                                          <p:spTgt spid="2"/>
                                        </p:tgtEl>
                                      </p:cBhvr>
                                      <p:to x="100000" y="95000"/>
                                    </p:animScale>
                                    <p:animScale>
                                      <p:cBhvr>
                                        <p:cTn id="25" dur="124" decel="50000">
                                          <p:stCondLst>
                                            <p:cond delay="137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154</TotalTime>
  <Words>471</Words>
  <Application>Microsoft Office PowerPoint</Application>
  <PresentationFormat>Широкоэкранный</PresentationFormat>
  <Paragraphs>24</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Algerian</vt:lpstr>
      <vt:lpstr>Andalus</vt:lpstr>
      <vt:lpstr>Arial</vt:lpstr>
      <vt:lpstr>Garamond</vt:lpstr>
      <vt:lpstr>Натуральные материалы</vt:lpstr>
      <vt:lpstr>George Washington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Washington </dc:title>
  <dc:creator>NaTka</dc:creator>
  <cp:lastModifiedBy>NaTka</cp:lastModifiedBy>
  <cp:revision>16</cp:revision>
  <dcterms:created xsi:type="dcterms:W3CDTF">2013-10-15T15:32:47Z</dcterms:created>
  <dcterms:modified xsi:type="dcterms:W3CDTF">2014-06-04T11:45:49Z</dcterms:modified>
</cp:coreProperties>
</file>