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7"/>
  </p:notesMasterIdLst>
  <p:handoutMasterIdLst>
    <p:handoutMasterId r:id="rId68"/>
  </p:handoutMasterIdLst>
  <p:sldIdLst>
    <p:sldId id="256" r:id="rId3"/>
    <p:sldId id="257" r:id="rId4"/>
    <p:sldId id="262" r:id="rId5"/>
    <p:sldId id="261" r:id="rId6"/>
    <p:sldId id="258" r:id="rId7"/>
    <p:sldId id="266" r:id="rId8"/>
    <p:sldId id="259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83" r:id="rId25"/>
    <p:sldId id="284" r:id="rId26"/>
    <p:sldId id="285" r:id="rId27"/>
    <p:sldId id="279" r:id="rId28"/>
    <p:sldId id="286" r:id="rId29"/>
    <p:sldId id="287" r:id="rId30"/>
    <p:sldId id="288" r:id="rId31"/>
    <p:sldId id="280" r:id="rId32"/>
    <p:sldId id="281" r:id="rId33"/>
    <p:sldId id="282" r:id="rId34"/>
    <p:sldId id="289" r:id="rId35"/>
    <p:sldId id="291" r:id="rId36"/>
    <p:sldId id="292" r:id="rId37"/>
    <p:sldId id="293" r:id="rId38"/>
    <p:sldId id="299" r:id="rId39"/>
    <p:sldId id="302" r:id="rId40"/>
    <p:sldId id="301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297" r:id="rId51"/>
    <p:sldId id="295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4" r:id="rId62"/>
    <p:sldId id="325" r:id="rId63"/>
    <p:sldId id="327" r:id="rId64"/>
    <p:sldId id="326" r:id="rId65"/>
    <p:sldId id="26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525" autoAdjust="0"/>
  </p:normalViewPr>
  <p:slideViewPr>
    <p:cSldViewPr>
      <p:cViewPr>
        <p:scale>
          <a:sx n="70" d="100"/>
          <a:sy n="70" d="100"/>
        </p:scale>
        <p:origin x="-1572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20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dirty="0" smtClean="0">
              <a:solidFill>
                <a:schemeClr val="tx1"/>
              </a:solidFill>
            </a:rPr>
            <a:t>Як </a:t>
          </a:r>
          <a:r>
            <a:rPr lang="ru-RU" sz="4000" dirty="0" err="1" smtClean="0">
              <a:solidFill>
                <a:schemeClr val="tx1"/>
              </a:solidFill>
            </a:rPr>
            <a:t>характеризують</a:t>
          </a:r>
          <a:r>
            <a:rPr lang="ru-RU" sz="4000" dirty="0" smtClean="0">
              <a:solidFill>
                <a:schemeClr val="tx1"/>
              </a:solidFill>
            </a:rPr>
            <a:t> </a:t>
          </a:r>
          <a:r>
            <a:rPr lang="ru-RU" sz="4000" dirty="0" err="1" smtClean="0">
              <a:solidFill>
                <a:schemeClr val="tx1"/>
              </a:solidFill>
            </a:rPr>
            <a:t>розвиток</a:t>
          </a:r>
          <a:r>
            <a:rPr lang="ru-RU" sz="4000" dirty="0" smtClean="0">
              <a:solidFill>
                <a:schemeClr val="tx1"/>
              </a:solidFill>
            </a:rPr>
            <a:t> </a:t>
          </a:r>
          <a:r>
            <a:rPr lang="ru-RU" sz="4000" dirty="0" err="1" smtClean="0">
              <a:solidFill>
                <a:schemeClr val="tx1"/>
              </a:solidFill>
            </a:rPr>
            <a:t>української</a:t>
          </a:r>
          <a:r>
            <a:rPr lang="ru-RU" sz="4000" dirty="0" smtClean="0">
              <a:solidFill>
                <a:schemeClr val="tx1"/>
              </a:solidFill>
            </a:rPr>
            <a:t> </a:t>
          </a:r>
          <a:r>
            <a:rPr lang="ru-RU" sz="4000" dirty="0" err="1" smtClean="0">
              <a:solidFill>
                <a:schemeClr val="tx1"/>
              </a:solidFill>
            </a:rPr>
            <a:t>культури</a:t>
          </a:r>
          <a:r>
            <a:rPr lang="ru-RU" sz="4000" dirty="0" smtClean="0">
              <a:solidFill>
                <a:schemeClr val="tx1"/>
              </a:solidFill>
            </a:rPr>
            <a:t> </a:t>
          </a:r>
          <a:r>
            <a:rPr lang="en-US" sz="4000" dirty="0" smtClean="0">
              <a:solidFill>
                <a:schemeClr val="tx1"/>
              </a:solidFill>
            </a:rPr>
            <a:t>XX </a:t>
          </a:r>
          <a:r>
            <a:rPr lang="ru-RU" sz="4000" dirty="0" err="1" smtClean="0">
              <a:solidFill>
                <a:schemeClr val="tx1"/>
              </a:solidFill>
            </a:rPr>
            <a:t>ст</a:t>
          </a:r>
          <a:r>
            <a:rPr lang="ru-RU" sz="4000" dirty="0" smtClean="0">
              <a:solidFill>
                <a:schemeClr val="tx1"/>
              </a:solidFill>
            </a:rPr>
            <a:t>?</a:t>
          </a:r>
          <a:endParaRPr lang="ru-RU" sz="4000" dirty="0" smtClean="0"/>
        </a:p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dirty="0"/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Розвиток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української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культури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XX </a:t>
          </a:r>
          <a:r>
            <a:rPr lang="ru-RU" dirty="0" smtClean="0">
              <a:solidFill>
                <a:schemeClr val="tx1"/>
              </a:solidFill>
            </a:rPr>
            <a:t>ст. </a:t>
          </a:r>
          <a:r>
            <a:rPr lang="ru-RU" dirty="0" err="1" smtClean="0">
              <a:solidFill>
                <a:schemeClr val="tx1"/>
              </a:solidFill>
            </a:rPr>
            <a:t>можна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характеризувати</a:t>
          </a:r>
          <a:r>
            <a:rPr lang="ru-RU" dirty="0" smtClean="0">
              <a:solidFill>
                <a:schemeClr val="tx1"/>
              </a:solidFill>
            </a:rPr>
            <a:t> як </a:t>
          </a:r>
          <a:r>
            <a:rPr lang="ru-RU" dirty="0" err="1" smtClean="0">
              <a:solidFill>
                <a:schemeClr val="tx1"/>
              </a:solidFill>
            </a:rPr>
            <a:t>період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її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національно</a:t>
          </a:r>
          <a:r>
            <a:rPr lang="ru-RU" dirty="0" smtClean="0">
              <a:solidFill>
                <a:schemeClr val="tx1"/>
              </a:solidFill>
            </a:rPr>
            <a:t>-державного </a:t>
          </a:r>
          <a:r>
            <a:rPr lang="ru-RU" dirty="0" err="1" smtClean="0">
              <a:solidFill>
                <a:schemeClr val="tx1"/>
              </a:solidFill>
            </a:rPr>
            <a:t>відродження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43993AD1-6A47-4EE0-8A62-D57017B9F8BD}" type="presOf" srcId="{0A5EE109-B3D9-4B71-A53A-D7B5A885891C}" destId="{2D8671C0-2214-489A-8358-213E4EF48C6C}" srcOrd="1" destOrd="0" presId="urn:microsoft.com/office/officeart/2005/8/layout/orgChart1"/>
    <dgm:cxn modelId="{2C434644-7212-49B6-B42B-C5A94FB72A4C}" type="presOf" srcId="{0A5EE109-B3D9-4B71-A53A-D7B5A885891C}" destId="{5C2ACBD8-BCA0-4F1B-9364-6DCF9298C75A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2F758150-F0A7-442D-86C2-F102614A8DCA}" type="presOf" srcId="{16FCC60F-A401-4FD8-B9D9-08EEE2518F86}" destId="{08F5FCA4-3247-41EE-84B0-DAC4135703C0}" srcOrd="0" destOrd="0" presId="urn:microsoft.com/office/officeart/2005/8/layout/orgChart1"/>
    <dgm:cxn modelId="{BCDD7B54-3C34-4CB6-BFF3-293C6C38ED85}" type="presOf" srcId="{DF551DE4-9F8E-40E7-A560-56A0F39A241B}" destId="{FBE1F3AE-F4BE-4351-AD01-0824EB12BEB4}" srcOrd="0" destOrd="0" presId="urn:microsoft.com/office/officeart/2005/8/layout/orgChart1"/>
    <dgm:cxn modelId="{7AD53A94-E7D1-4B54-9D70-B0B7604DF05C}" type="presOf" srcId="{37278388-BD53-4C7F-8658-C9C5DE99433A}" destId="{2E0A5921-1122-4EEC-8914-967E89BF7637}" srcOrd="0" destOrd="0" presId="urn:microsoft.com/office/officeart/2005/8/layout/orgChart1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3946115E-1AA9-42D9-BB4E-6FEB4236ABC9}" type="presOf" srcId="{37278388-BD53-4C7F-8658-C9C5DE99433A}" destId="{9B008000-C3CF-4AAD-BDF4-F98630F36755}" srcOrd="1" destOrd="0" presId="urn:microsoft.com/office/officeart/2005/8/layout/orgChart1"/>
    <dgm:cxn modelId="{616097B1-27C9-4667-B75B-21DE3DD06F2F}" type="presParOf" srcId="{FBE1F3AE-F4BE-4351-AD01-0824EB12BEB4}" destId="{E43DB3FA-B9CB-4089-97B4-DE48805FF22C}" srcOrd="0" destOrd="0" presId="urn:microsoft.com/office/officeart/2005/8/layout/orgChart1"/>
    <dgm:cxn modelId="{4F51BB98-0452-45EF-9195-D078AB6C5B18}" type="presParOf" srcId="{E43DB3FA-B9CB-4089-97B4-DE48805FF22C}" destId="{9F589018-8CD4-464A-A075-7F068DA1A87F}" srcOrd="0" destOrd="0" presId="urn:microsoft.com/office/officeart/2005/8/layout/orgChart1"/>
    <dgm:cxn modelId="{899027B4-9237-42B4-96AE-D8540B65A1A9}" type="presParOf" srcId="{9F589018-8CD4-464A-A075-7F068DA1A87F}" destId="{5C2ACBD8-BCA0-4F1B-9364-6DCF9298C75A}" srcOrd="0" destOrd="0" presId="urn:microsoft.com/office/officeart/2005/8/layout/orgChart1"/>
    <dgm:cxn modelId="{0DB9B4E4-AD4A-427A-A961-C5409D7FB844}" type="presParOf" srcId="{9F589018-8CD4-464A-A075-7F068DA1A87F}" destId="{2D8671C0-2214-489A-8358-213E4EF48C6C}" srcOrd="1" destOrd="0" presId="urn:microsoft.com/office/officeart/2005/8/layout/orgChart1"/>
    <dgm:cxn modelId="{7C7FBF1B-B24C-4EAF-B7ED-084912833F76}" type="presParOf" srcId="{E43DB3FA-B9CB-4089-97B4-DE48805FF22C}" destId="{CF78964A-9F1C-4D33-8BCA-EEE3EB2AC42E}" srcOrd="1" destOrd="0" presId="urn:microsoft.com/office/officeart/2005/8/layout/orgChart1"/>
    <dgm:cxn modelId="{ADD91BBB-B973-44EB-905F-D6E022A14698}" type="presParOf" srcId="{CF78964A-9F1C-4D33-8BCA-EEE3EB2AC42E}" destId="{08F5FCA4-3247-41EE-84B0-DAC4135703C0}" srcOrd="0" destOrd="0" presId="urn:microsoft.com/office/officeart/2005/8/layout/orgChart1"/>
    <dgm:cxn modelId="{0892704E-4DF3-42CC-B239-2E398C321FED}" type="presParOf" srcId="{CF78964A-9F1C-4D33-8BCA-EEE3EB2AC42E}" destId="{2140C953-AC85-476C-ADA6-E850439B8FFE}" srcOrd="1" destOrd="0" presId="urn:microsoft.com/office/officeart/2005/8/layout/orgChart1"/>
    <dgm:cxn modelId="{0CD85830-9126-4A2F-917D-C3BAE881AA11}" type="presParOf" srcId="{2140C953-AC85-476C-ADA6-E850439B8FFE}" destId="{8EAED5F7-3425-4754-88B1-8028B0E3CCB6}" srcOrd="0" destOrd="0" presId="urn:microsoft.com/office/officeart/2005/8/layout/orgChart1"/>
    <dgm:cxn modelId="{FD18BFEC-C288-4DB7-8164-86AF726A1CF2}" type="presParOf" srcId="{8EAED5F7-3425-4754-88B1-8028B0E3CCB6}" destId="{2E0A5921-1122-4EEC-8914-967E89BF7637}" srcOrd="0" destOrd="0" presId="urn:microsoft.com/office/officeart/2005/8/layout/orgChart1"/>
    <dgm:cxn modelId="{C083C678-20EC-498F-9DC7-C2E6646DC488}" type="presParOf" srcId="{8EAED5F7-3425-4754-88B1-8028B0E3CCB6}" destId="{9B008000-C3CF-4AAD-BDF4-F98630F36755}" srcOrd="1" destOrd="0" presId="urn:microsoft.com/office/officeart/2005/8/layout/orgChart1"/>
    <dgm:cxn modelId="{72EF00B7-61D8-4CD7-BEB4-1F3BEA383DDD}" type="presParOf" srcId="{2140C953-AC85-476C-ADA6-E850439B8FFE}" destId="{66E2D8A0-05C0-4EBE-93C0-5360CB4E84EF}" srcOrd="1" destOrd="0" presId="urn:microsoft.com/office/officeart/2005/8/layout/orgChart1"/>
    <dgm:cxn modelId="{ECC5B845-218B-4B6C-A90F-8AF3EEA67B85}" type="presParOf" srcId="{2140C953-AC85-476C-ADA6-E850439B8FFE}" destId="{8F51F266-368E-447B-836A-F93866CAFEC6}" srcOrd="2" destOrd="0" presId="urn:microsoft.com/office/officeart/2005/8/layout/orgChart1"/>
    <dgm:cxn modelId="{ECCC450F-621A-4EED-A40F-510A8C58B38D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dirty="0" smtClean="0">
              <a:solidFill>
                <a:schemeClr val="tx1"/>
              </a:solidFill>
            </a:rPr>
            <a:t>Назвіть центр </a:t>
          </a:r>
          <a:r>
            <a:rPr lang="uk-UA" sz="3600" dirty="0" err="1" smtClean="0">
              <a:solidFill>
                <a:schemeClr val="tx1"/>
              </a:solidFill>
            </a:rPr>
            <a:t>авангардського</a:t>
          </a:r>
          <a:r>
            <a:rPr lang="uk-UA" sz="3600" dirty="0" smtClean="0">
              <a:solidFill>
                <a:schemeClr val="tx1"/>
              </a:solidFill>
            </a:rPr>
            <a:t> мистецтва</a:t>
          </a:r>
          <a:endParaRPr lang="ru-RU" sz="36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Справжнім</a:t>
          </a:r>
          <a:r>
            <a:rPr lang="ru-RU" dirty="0" smtClean="0">
              <a:solidFill>
                <a:schemeClr val="tx1"/>
              </a:solidFill>
            </a:rPr>
            <a:t> центром авангардного </a:t>
          </a:r>
          <a:r>
            <a:rPr lang="ru-RU" dirty="0" err="1" smtClean="0">
              <a:solidFill>
                <a:schemeClr val="tx1"/>
              </a:solidFill>
            </a:rPr>
            <a:t>мистецтва</a:t>
          </a:r>
          <a:r>
            <a:rPr lang="ru-RU" dirty="0" smtClean="0">
              <a:solidFill>
                <a:schemeClr val="tx1"/>
              </a:solidFill>
            </a:rPr>
            <a:t> став </a:t>
          </a:r>
          <a:r>
            <a:rPr lang="ru-RU" dirty="0" err="1" smtClean="0">
              <a:solidFill>
                <a:schemeClr val="tx1"/>
              </a:solidFill>
            </a:rPr>
            <a:t>Київський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художній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інститут</a:t>
          </a:r>
          <a:r>
            <a:rPr lang="ru-RU" dirty="0" smtClean="0">
              <a:solidFill>
                <a:schemeClr val="tx1"/>
              </a:solidFill>
            </a:rPr>
            <a:t>. 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0AFEFB80-D4BF-45E4-87A1-5A97E97A06EA}" type="presOf" srcId="{37278388-BD53-4C7F-8658-C9C5DE99433A}" destId="{9B008000-C3CF-4AAD-BDF4-F98630F36755}" srcOrd="1" destOrd="0" presId="urn:microsoft.com/office/officeart/2005/8/layout/orgChart1"/>
    <dgm:cxn modelId="{57CFC3B2-E891-4042-A80E-9C481F1E1FBE}" type="presOf" srcId="{37278388-BD53-4C7F-8658-C9C5DE99433A}" destId="{2E0A5921-1122-4EEC-8914-967E89BF7637}" srcOrd="0" destOrd="0" presId="urn:microsoft.com/office/officeart/2005/8/layout/orgChart1"/>
    <dgm:cxn modelId="{B72FE23B-D5D0-45A3-8B8D-79761B162ED5}" type="presOf" srcId="{0A5EE109-B3D9-4B71-A53A-D7B5A885891C}" destId="{2D8671C0-2214-489A-8358-213E4EF48C6C}" srcOrd="1" destOrd="0" presId="urn:microsoft.com/office/officeart/2005/8/layout/orgChart1"/>
    <dgm:cxn modelId="{4ED1DB46-0F88-471D-BA73-39C2C5506C6D}" type="presOf" srcId="{DF551DE4-9F8E-40E7-A560-56A0F39A241B}" destId="{FBE1F3AE-F4BE-4351-AD01-0824EB12BEB4}" srcOrd="0" destOrd="0" presId="urn:microsoft.com/office/officeart/2005/8/layout/orgChart1"/>
    <dgm:cxn modelId="{6D175EA9-1FE7-425B-A54B-B63AA49C8CE8}" type="presOf" srcId="{16FCC60F-A401-4FD8-B9D9-08EEE2518F86}" destId="{08F5FCA4-3247-41EE-84B0-DAC4135703C0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8803EBA4-2D99-4A65-8551-BBCD871E6206}" type="presOf" srcId="{0A5EE109-B3D9-4B71-A53A-D7B5A885891C}" destId="{5C2ACBD8-BCA0-4F1B-9364-6DCF9298C75A}" srcOrd="0" destOrd="0" presId="urn:microsoft.com/office/officeart/2005/8/layout/orgChart1"/>
    <dgm:cxn modelId="{6671BC5F-C8F6-448B-A3D3-705BFF50CEA1}" type="presParOf" srcId="{FBE1F3AE-F4BE-4351-AD01-0824EB12BEB4}" destId="{E43DB3FA-B9CB-4089-97B4-DE48805FF22C}" srcOrd="0" destOrd="0" presId="urn:microsoft.com/office/officeart/2005/8/layout/orgChart1"/>
    <dgm:cxn modelId="{37FF2088-F643-46C4-BF64-82F55D8A1E04}" type="presParOf" srcId="{E43DB3FA-B9CB-4089-97B4-DE48805FF22C}" destId="{9F589018-8CD4-464A-A075-7F068DA1A87F}" srcOrd="0" destOrd="0" presId="urn:microsoft.com/office/officeart/2005/8/layout/orgChart1"/>
    <dgm:cxn modelId="{860CA0CC-BC41-418C-B280-A1601F12986A}" type="presParOf" srcId="{9F589018-8CD4-464A-A075-7F068DA1A87F}" destId="{5C2ACBD8-BCA0-4F1B-9364-6DCF9298C75A}" srcOrd="0" destOrd="0" presId="urn:microsoft.com/office/officeart/2005/8/layout/orgChart1"/>
    <dgm:cxn modelId="{0AD41E51-DA33-47C8-9CAA-FF1E6A5BDD5E}" type="presParOf" srcId="{9F589018-8CD4-464A-A075-7F068DA1A87F}" destId="{2D8671C0-2214-489A-8358-213E4EF48C6C}" srcOrd="1" destOrd="0" presId="urn:microsoft.com/office/officeart/2005/8/layout/orgChart1"/>
    <dgm:cxn modelId="{54C21929-9CC1-4B2B-889C-90404E4D62BD}" type="presParOf" srcId="{E43DB3FA-B9CB-4089-97B4-DE48805FF22C}" destId="{CF78964A-9F1C-4D33-8BCA-EEE3EB2AC42E}" srcOrd="1" destOrd="0" presId="urn:microsoft.com/office/officeart/2005/8/layout/orgChart1"/>
    <dgm:cxn modelId="{6F571DB4-F522-4471-884F-77FE11832E70}" type="presParOf" srcId="{CF78964A-9F1C-4D33-8BCA-EEE3EB2AC42E}" destId="{08F5FCA4-3247-41EE-84B0-DAC4135703C0}" srcOrd="0" destOrd="0" presId="urn:microsoft.com/office/officeart/2005/8/layout/orgChart1"/>
    <dgm:cxn modelId="{E05ABE07-EC47-48A1-9E86-BDFF8A95F41F}" type="presParOf" srcId="{CF78964A-9F1C-4D33-8BCA-EEE3EB2AC42E}" destId="{2140C953-AC85-476C-ADA6-E850439B8FFE}" srcOrd="1" destOrd="0" presId="urn:microsoft.com/office/officeart/2005/8/layout/orgChart1"/>
    <dgm:cxn modelId="{F977B48E-906E-4AFD-9AC8-AE665BF24237}" type="presParOf" srcId="{2140C953-AC85-476C-ADA6-E850439B8FFE}" destId="{8EAED5F7-3425-4754-88B1-8028B0E3CCB6}" srcOrd="0" destOrd="0" presId="urn:microsoft.com/office/officeart/2005/8/layout/orgChart1"/>
    <dgm:cxn modelId="{EFE5BA51-6B45-40B3-94E0-917C895697CA}" type="presParOf" srcId="{8EAED5F7-3425-4754-88B1-8028B0E3CCB6}" destId="{2E0A5921-1122-4EEC-8914-967E89BF7637}" srcOrd="0" destOrd="0" presId="urn:microsoft.com/office/officeart/2005/8/layout/orgChart1"/>
    <dgm:cxn modelId="{0C30E586-9D48-4371-9D6E-AF6633A29E35}" type="presParOf" srcId="{8EAED5F7-3425-4754-88B1-8028B0E3CCB6}" destId="{9B008000-C3CF-4AAD-BDF4-F98630F36755}" srcOrd="1" destOrd="0" presId="urn:microsoft.com/office/officeart/2005/8/layout/orgChart1"/>
    <dgm:cxn modelId="{5D6B5D6E-77EC-476D-A191-B47428B0D907}" type="presParOf" srcId="{2140C953-AC85-476C-ADA6-E850439B8FFE}" destId="{66E2D8A0-05C0-4EBE-93C0-5360CB4E84EF}" srcOrd="1" destOrd="0" presId="urn:microsoft.com/office/officeart/2005/8/layout/orgChart1"/>
    <dgm:cxn modelId="{1E9A579F-4907-4940-BC09-30D716795710}" type="presParOf" srcId="{2140C953-AC85-476C-ADA6-E850439B8FFE}" destId="{8F51F266-368E-447B-836A-F93866CAFEC6}" srcOrd="2" destOrd="0" presId="urn:microsoft.com/office/officeart/2005/8/layout/orgChart1"/>
    <dgm:cxn modelId="{F1A25584-CDC2-42FD-8A76-BD5414E03709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dirty="0" smtClean="0">
              <a:solidFill>
                <a:schemeClr val="tx1"/>
              </a:solidFill>
            </a:rPr>
            <a:t>Що таке авангардизм?</a:t>
          </a:r>
          <a:endParaRPr lang="ru-RU" sz="40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Авангардизм– </a:t>
          </a:r>
          <a:r>
            <a:rPr lang="ru-RU" dirty="0" err="1" smtClean="0">
              <a:solidFill>
                <a:schemeClr val="tx1"/>
              </a:solidFill>
            </a:rPr>
            <a:t>умовний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термін</a:t>
          </a:r>
          <a:r>
            <a:rPr lang="ru-RU" dirty="0" smtClean="0">
              <a:solidFill>
                <a:schemeClr val="tx1"/>
              </a:solidFill>
            </a:rPr>
            <a:t>, на </a:t>
          </a:r>
          <a:r>
            <a:rPr lang="ru-RU" dirty="0" err="1" smtClean="0">
              <a:solidFill>
                <a:schemeClr val="tx1"/>
              </a:solidFill>
            </a:rPr>
            <a:t>означення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загальних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новаторських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напрямів</a:t>
          </a:r>
          <a:r>
            <a:rPr lang="ru-RU" dirty="0" smtClean="0">
              <a:solidFill>
                <a:schemeClr val="tx1"/>
              </a:solidFill>
            </a:rPr>
            <a:t> у </a:t>
          </a:r>
          <a:r>
            <a:rPr lang="ru-RU" dirty="0" err="1" smtClean="0">
              <a:solidFill>
                <a:schemeClr val="tx1"/>
              </a:solidFill>
            </a:rPr>
            <a:t>художній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культурі</a:t>
          </a:r>
          <a:r>
            <a:rPr lang="ru-RU" dirty="0" smtClean="0">
              <a:solidFill>
                <a:schemeClr val="tx1"/>
              </a:solidFill>
            </a:rPr>
            <a:t> 20 ст., для </a:t>
          </a:r>
          <a:r>
            <a:rPr lang="ru-RU" dirty="0" err="1" smtClean="0">
              <a:solidFill>
                <a:schemeClr val="tx1"/>
              </a:solidFill>
            </a:rPr>
            <a:t>яких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характерні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прагнення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докорінно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оновити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художню</a:t>
          </a:r>
          <a:r>
            <a:rPr lang="ru-RU" dirty="0" smtClean="0">
              <a:solidFill>
                <a:schemeClr val="tx1"/>
              </a:solidFill>
            </a:rPr>
            <a:t> практику, </a:t>
          </a:r>
          <a:r>
            <a:rPr lang="ru-RU" dirty="0" err="1" smtClean="0">
              <a:solidFill>
                <a:schemeClr val="tx1"/>
              </a:solidFill>
            </a:rPr>
            <a:t>пошук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нових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незвичних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засобів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вираження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форми</a:t>
          </a:r>
          <a:r>
            <a:rPr lang="ru-RU" dirty="0" smtClean="0">
              <a:solidFill>
                <a:schemeClr val="tx1"/>
              </a:solidFill>
            </a:rPr>
            <a:t> і </a:t>
          </a:r>
          <a:r>
            <a:rPr lang="ru-RU" dirty="0" err="1" smtClean="0">
              <a:solidFill>
                <a:schemeClr val="tx1"/>
              </a:solidFill>
            </a:rPr>
            <a:t>змісту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творів</a:t>
          </a:r>
          <a:r>
            <a:rPr lang="ru-RU" dirty="0" smtClean="0">
              <a:solidFill>
                <a:schemeClr val="tx1"/>
              </a:solidFill>
            </a:rPr>
            <a:t>. </a:t>
          </a:r>
          <a:endParaRPr lang="ru-RU" dirty="0">
            <a:solidFill>
              <a:schemeClr val="tx1"/>
            </a:solidFill>
          </a:endParaRPr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154B2B56-0334-4E73-A9FF-44FB0FF5F156}" type="presOf" srcId="{16FCC60F-A401-4FD8-B9D9-08EEE2518F86}" destId="{08F5FCA4-3247-41EE-84B0-DAC4135703C0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87088741-DDA5-46AB-9CCB-8A9186F1932D}" type="presOf" srcId="{DF551DE4-9F8E-40E7-A560-56A0F39A241B}" destId="{FBE1F3AE-F4BE-4351-AD01-0824EB12BEB4}" srcOrd="0" destOrd="0" presId="urn:microsoft.com/office/officeart/2005/8/layout/orgChart1"/>
    <dgm:cxn modelId="{93C78D1D-1EC8-4403-9DAD-932AA04D801E}" type="presOf" srcId="{0A5EE109-B3D9-4B71-A53A-D7B5A885891C}" destId="{2D8671C0-2214-489A-8358-213E4EF48C6C}" srcOrd="1" destOrd="0" presId="urn:microsoft.com/office/officeart/2005/8/layout/orgChart1"/>
    <dgm:cxn modelId="{3A7A38F5-7355-422F-9370-07A9EE236825}" type="presOf" srcId="{37278388-BD53-4C7F-8658-C9C5DE99433A}" destId="{9B008000-C3CF-4AAD-BDF4-F98630F36755}" srcOrd="1" destOrd="0" presId="urn:microsoft.com/office/officeart/2005/8/layout/orgChart1"/>
    <dgm:cxn modelId="{0A22E36A-E1BD-4451-B869-B2F88929D9B8}" type="presOf" srcId="{37278388-BD53-4C7F-8658-C9C5DE99433A}" destId="{2E0A5921-1122-4EEC-8914-967E89BF7637}" srcOrd="0" destOrd="0" presId="urn:microsoft.com/office/officeart/2005/8/layout/orgChart1"/>
    <dgm:cxn modelId="{789813ED-7227-404C-AAD7-F4700A74FBB2}" type="presOf" srcId="{0A5EE109-B3D9-4B71-A53A-D7B5A885891C}" destId="{5C2ACBD8-BCA0-4F1B-9364-6DCF9298C75A}" srcOrd="0" destOrd="0" presId="urn:microsoft.com/office/officeart/2005/8/layout/orgChart1"/>
    <dgm:cxn modelId="{00D32A73-3FB0-4107-B321-D132C1335E3A}" type="presParOf" srcId="{FBE1F3AE-F4BE-4351-AD01-0824EB12BEB4}" destId="{E43DB3FA-B9CB-4089-97B4-DE48805FF22C}" srcOrd="0" destOrd="0" presId="urn:microsoft.com/office/officeart/2005/8/layout/orgChart1"/>
    <dgm:cxn modelId="{71AA3523-9A0E-4E20-856E-985DC5CC5F77}" type="presParOf" srcId="{E43DB3FA-B9CB-4089-97B4-DE48805FF22C}" destId="{9F589018-8CD4-464A-A075-7F068DA1A87F}" srcOrd="0" destOrd="0" presId="urn:microsoft.com/office/officeart/2005/8/layout/orgChart1"/>
    <dgm:cxn modelId="{F2B03E1E-0F1C-400C-B171-E33814BF0551}" type="presParOf" srcId="{9F589018-8CD4-464A-A075-7F068DA1A87F}" destId="{5C2ACBD8-BCA0-4F1B-9364-6DCF9298C75A}" srcOrd="0" destOrd="0" presId="urn:microsoft.com/office/officeart/2005/8/layout/orgChart1"/>
    <dgm:cxn modelId="{B1E553E2-94BB-4AF0-8164-928FF390CBB5}" type="presParOf" srcId="{9F589018-8CD4-464A-A075-7F068DA1A87F}" destId="{2D8671C0-2214-489A-8358-213E4EF48C6C}" srcOrd="1" destOrd="0" presId="urn:microsoft.com/office/officeart/2005/8/layout/orgChart1"/>
    <dgm:cxn modelId="{20572D3C-7005-40A0-A0A7-06FA4CBE587B}" type="presParOf" srcId="{E43DB3FA-B9CB-4089-97B4-DE48805FF22C}" destId="{CF78964A-9F1C-4D33-8BCA-EEE3EB2AC42E}" srcOrd="1" destOrd="0" presId="urn:microsoft.com/office/officeart/2005/8/layout/orgChart1"/>
    <dgm:cxn modelId="{9418F7D0-0A27-4F39-A80C-C5C6870D0127}" type="presParOf" srcId="{CF78964A-9F1C-4D33-8BCA-EEE3EB2AC42E}" destId="{08F5FCA4-3247-41EE-84B0-DAC4135703C0}" srcOrd="0" destOrd="0" presId="urn:microsoft.com/office/officeart/2005/8/layout/orgChart1"/>
    <dgm:cxn modelId="{CDB55F60-613A-4B0E-9D7A-B65A0C505AA8}" type="presParOf" srcId="{CF78964A-9F1C-4D33-8BCA-EEE3EB2AC42E}" destId="{2140C953-AC85-476C-ADA6-E850439B8FFE}" srcOrd="1" destOrd="0" presId="urn:microsoft.com/office/officeart/2005/8/layout/orgChart1"/>
    <dgm:cxn modelId="{419AD671-F7E3-4327-B0D0-FE3C001C5D08}" type="presParOf" srcId="{2140C953-AC85-476C-ADA6-E850439B8FFE}" destId="{8EAED5F7-3425-4754-88B1-8028B0E3CCB6}" srcOrd="0" destOrd="0" presId="urn:microsoft.com/office/officeart/2005/8/layout/orgChart1"/>
    <dgm:cxn modelId="{2A7617D9-705E-4CC2-A5EA-03A5CBCB524A}" type="presParOf" srcId="{8EAED5F7-3425-4754-88B1-8028B0E3CCB6}" destId="{2E0A5921-1122-4EEC-8914-967E89BF7637}" srcOrd="0" destOrd="0" presId="urn:microsoft.com/office/officeart/2005/8/layout/orgChart1"/>
    <dgm:cxn modelId="{C8A0F248-C2DD-4B95-828F-EFB27818C7A8}" type="presParOf" srcId="{8EAED5F7-3425-4754-88B1-8028B0E3CCB6}" destId="{9B008000-C3CF-4AAD-BDF4-F98630F36755}" srcOrd="1" destOrd="0" presId="urn:microsoft.com/office/officeart/2005/8/layout/orgChart1"/>
    <dgm:cxn modelId="{5EB6BB68-DA99-4F9B-B1F1-433312760149}" type="presParOf" srcId="{2140C953-AC85-476C-ADA6-E850439B8FFE}" destId="{66E2D8A0-05C0-4EBE-93C0-5360CB4E84EF}" srcOrd="1" destOrd="0" presId="urn:microsoft.com/office/officeart/2005/8/layout/orgChart1"/>
    <dgm:cxn modelId="{75512D64-DEFD-413F-AF1F-E01246A7414D}" type="presParOf" srcId="{2140C953-AC85-476C-ADA6-E850439B8FFE}" destId="{8F51F266-368E-447B-836A-F93866CAFEC6}" srcOrd="2" destOrd="0" presId="urn:microsoft.com/office/officeart/2005/8/layout/orgChart1"/>
    <dgm:cxn modelId="{DE1D92E8-427E-4448-BBA3-545FF7E3E7F6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dirty="0" smtClean="0">
              <a:solidFill>
                <a:schemeClr val="tx1"/>
              </a:solidFill>
            </a:rPr>
            <a:t>Хто очолював </a:t>
          </a:r>
          <a:r>
            <a:rPr lang="ru-RU" sz="3200" dirty="0" err="1" smtClean="0">
              <a:solidFill>
                <a:schemeClr val="tx1"/>
              </a:solidFill>
            </a:rPr>
            <a:t>літературно-мистецьку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групу</a:t>
          </a:r>
          <a:r>
            <a:rPr lang="ru-RU" sz="3200" dirty="0" smtClean="0">
              <a:solidFill>
                <a:schemeClr val="tx1"/>
              </a:solidFill>
            </a:rPr>
            <a:t> «Авангард»?</a:t>
          </a:r>
          <a:endParaRPr lang="ru-RU" sz="3200" dirty="0"/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Літературно-мистецьку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групу</a:t>
          </a:r>
          <a:r>
            <a:rPr lang="ru-RU" dirty="0" smtClean="0">
              <a:solidFill>
                <a:schemeClr val="tx1"/>
              </a:solidFill>
            </a:rPr>
            <a:t> «Авангард» </a:t>
          </a:r>
          <a:r>
            <a:rPr lang="ru-RU" dirty="0" err="1" smtClean="0">
              <a:solidFill>
                <a:schemeClr val="tx1"/>
              </a:solidFill>
            </a:rPr>
            <a:t>очолював</a:t>
          </a:r>
          <a:r>
            <a:rPr lang="ru-RU" dirty="0" smtClean="0">
              <a:solidFill>
                <a:schemeClr val="tx1"/>
              </a:solidFill>
            </a:rPr>
            <a:t> В. </a:t>
          </a:r>
          <a:r>
            <a:rPr lang="ru-RU" dirty="0" err="1" smtClean="0">
              <a:solidFill>
                <a:schemeClr val="tx1"/>
              </a:solidFill>
            </a:rPr>
            <a:t>Поліщук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8C338921-5860-4BFC-89A4-16163FF08FB0}" type="presOf" srcId="{37278388-BD53-4C7F-8658-C9C5DE99433A}" destId="{9B008000-C3CF-4AAD-BDF4-F98630F36755}" srcOrd="1" destOrd="0" presId="urn:microsoft.com/office/officeart/2005/8/layout/orgChart1"/>
    <dgm:cxn modelId="{0B626921-BD50-477B-9E48-F46AD633C397}" type="presOf" srcId="{0A5EE109-B3D9-4B71-A53A-D7B5A885891C}" destId="{5C2ACBD8-BCA0-4F1B-9364-6DCF9298C75A}" srcOrd="0" destOrd="0" presId="urn:microsoft.com/office/officeart/2005/8/layout/orgChart1"/>
    <dgm:cxn modelId="{89863406-8115-4668-AAEA-51A0C03D6257}" type="presOf" srcId="{37278388-BD53-4C7F-8658-C9C5DE99433A}" destId="{2E0A5921-1122-4EEC-8914-967E89BF7637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4A23E6D1-2B4A-48C8-AE2C-063200AD58B9}" type="presOf" srcId="{DF551DE4-9F8E-40E7-A560-56A0F39A241B}" destId="{FBE1F3AE-F4BE-4351-AD01-0824EB12BEB4}" srcOrd="0" destOrd="0" presId="urn:microsoft.com/office/officeart/2005/8/layout/orgChart1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F86A6059-51EF-47D0-A862-DDAD6AC0AEC3}" type="presOf" srcId="{16FCC60F-A401-4FD8-B9D9-08EEE2518F86}" destId="{08F5FCA4-3247-41EE-84B0-DAC4135703C0}" srcOrd="0" destOrd="0" presId="urn:microsoft.com/office/officeart/2005/8/layout/orgChart1"/>
    <dgm:cxn modelId="{21D62747-224B-45F8-BF86-A2FB0A4D208D}" type="presOf" srcId="{0A5EE109-B3D9-4B71-A53A-D7B5A885891C}" destId="{2D8671C0-2214-489A-8358-213E4EF48C6C}" srcOrd="1" destOrd="0" presId="urn:microsoft.com/office/officeart/2005/8/layout/orgChart1"/>
    <dgm:cxn modelId="{00DA6846-6146-49C3-A133-8BF0D97BAAAB}" type="presParOf" srcId="{FBE1F3AE-F4BE-4351-AD01-0824EB12BEB4}" destId="{E43DB3FA-B9CB-4089-97B4-DE48805FF22C}" srcOrd="0" destOrd="0" presId="urn:microsoft.com/office/officeart/2005/8/layout/orgChart1"/>
    <dgm:cxn modelId="{6A418078-FEF5-4413-810D-DD4F1A1CB370}" type="presParOf" srcId="{E43DB3FA-B9CB-4089-97B4-DE48805FF22C}" destId="{9F589018-8CD4-464A-A075-7F068DA1A87F}" srcOrd="0" destOrd="0" presId="urn:microsoft.com/office/officeart/2005/8/layout/orgChart1"/>
    <dgm:cxn modelId="{1F8C713E-FDC0-4088-8A69-DCF44A8B5A7D}" type="presParOf" srcId="{9F589018-8CD4-464A-A075-7F068DA1A87F}" destId="{5C2ACBD8-BCA0-4F1B-9364-6DCF9298C75A}" srcOrd="0" destOrd="0" presId="urn:microsoft.com/office/officeart/2005/8/layout/orgChart1"/>
    <dgm:cxn modelId="{CE794935-DC84-40B3-8A6D-3B14F73C296C}" type="presParOf" srcId="{9F589018-8CD4-464A-A075-7F068DA1A87F}" destId="{2D8671C0-2214-489A-8358-213E4EF48C6C}" srcOrd="1" destOrd="0" presId="urn:microsoft.com/office/officeart/2005/8/layout/orgChart1"/>
    <dgm:cxn modelId="{0A271BC1-4F8B-4B2D-8D09-53CBB8DA29BD}" type="presParOf" srcId="{E43DB3FA-B9CB-4089-97B4-DE48805FF22C}" destId="{CF78964A-9F1C-4D33-8BCA-EEE3EB2AC42E}" srcOrd="1" destOrd="0" presId="urn:microsoft.com/office/officeart/2005/8/layout/orgChart1"/>
    <dgm:cxn modelId="{A143CE94-AB54-45A9-9930-31D2AB7CE64E}" type="presParOf" srcId="{CF78964A-9F1C-4D33-8BCA-EEE3EB2AC42E}" destId="{08F5FCA4-3247-41EE-84B0-DAC4135703C0}" srcOrd="0" destOrd="0" presId="urn:microsoft.com/office/officeart/2005/8/layout/orgChart1"/>
    <dgm:cxn modelId="{ED91EEF3-38B1-4E4E-B0DD-C6B757DF5177}" type="presParOf" srcId="{CF78964A-9F1C-4D33-8BCA-EEE3EB2AC42E}" destId="{2140C953-AC85-476C-ADA6-E850439B8FFE}" srcOrd="1" destOrd="0" presId="urn:microsoft.com/office/officeart/2005/8/layout/orgChart1"/>
    <dgm:cxn modelId="{A72BF317-418F-4E6C-960A-1BDED6202AEE}" type="presParOf" srcId="{2140C953-AC85-476C-ADA6-E850439B8FFE}" destId="{8EAED5F7-3425-4754-88B1-8028B0E3CCB6}" srcOrd="0" destOrd="0" presId="urn:microsoft.com/office/officeart/2005/8/layout/orgChart1"/>
    <dgm:cxn modelId="{F5AC376C-7B7A-4674-AD9A-8C62C9B2192C}" type="presParOf" srcId="{8EAED5F7-3425-4754-88B1-8028B0E3CCB6}" destId="{2E0A5921-1122-4EEC-8914-967E89BF7637}" srcOrd="0" destOrd="0" presId="urn:microsoft.com/office/officeart/2005/8/layout/orgChart1"/>
    <dgm:cxn modelId="{D5A1A220-696B-4870-A5D1-870BCC95D347}" type="presParOf" srcId="{8EAED5F7-3425-4754-88B1-8028B0E3CCB6}" destId="{9B008000-C3CF-4AAD-BDF4-F98630F36755}" srcOrd="1" destOrd="0" presId="urn:microsoft.com/office/officeart/2005/8/layout/orgChart1"/>
    <dgm:cxn modelId="{0D36E8DB-8535-4532-BB66-02C056A8B1C8}" type="presParOf" srcId="{2140C953-AC85-476C-ADA6-E850439B8FFE}" destId="{66E2D8A0-05C0-4EBE-93C0-5360CB4E84EF}" srcOrd="1" destOrd="0" presId="urn:microsoft.com/office/officeart/2005/8/layout/orgChart1"/>
    <dgm:cxn modelId="{E948AA18-5868-46EC-B53C-B11AE089A94C}" type="presParOf" srcId="{2140C953-AC85-476C-ADA6-E850439B8FFE}" destId="{8F51F266-368E-447B-836A-F93866CAFEC6}" srcOrd="2" destOrd="0" presId="urn:microsoft.com/office/officeart/2005/8/layout/orgChart1"/>
    <dgm:cxn modelId="{BE3DB1A1-AA5E-44A5-8A69-17E0137C058D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dirty="0" smtClean="0">
              <a:solidFill>
                <a:schemeClr val="tx1"/>
              </a:solidFill>
            </a:rPr>
            <a:t>Відомо що велася активна боротьба з </a:t>
          </a:r>
          <a:r>
            <a:rPr lang="ru-RU" sz="2800" dirty="0" err="1" smtClean="0">
              <a:solidFill>
                <a:schemeClr val="tx1"/>
              </a:solidFill>
            </a:rPr>
            <a:t>неписьменностю</a:t>
          </a:r>
          <a:r>
            <a:rPr lang="ru-RU" sz="2800" dirty="0" smtClean="0">
              <a:solidFill>
                <a:schemeClr val="tx1"/>
              </a:solidFill>
            </a:rPr>
            <a:t> </a:t>
          </a:r>
          <a:r>
            <a:rPr lang="ru-RU" sz="2800" dirty="0" err="1" smtClean="0">
              <a:solidFill>
                <a:schemeClr val="tx1"/>
              </a:solidFill>
            </a:rPr>
            <a:t>населення</a:t>
          </a:r>
          <a:r>
            <a:rPr lang="uk-UA" sz="2800" dirty="0" smtClean="0">
              <a:solidFill>
                <a:schemeClr val="tx1"/>
              </a:solidFill>
            </a:rPr>
            <a:t>.</a:t>
          </a:r>
        </a:p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dirty="0" smtClean="0">
              <a:solidFill>
                <a:schemeClr val="tx1"/>
              </a:solidFill>
            </a:rPr>
            <a:t>Скільки було відкрито шкіл ?</a:t>
          </a:r>
          <a:endParaRPr lang="ru-RU" sz="28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 err="1" smtClean="0">
              <a:solidFill>
                <a:schemeClr val="tx1"/>
              </a:solidFill>
            </a:rPr>
            <a:t>Протягом</a:t>
          </a:r>
          <a:r>
            <a:rPr lang="ru-RU" sz="3200" dirty="0" smtClean="0">
              <a:solidFill>
                <a:schemeClr val="tx1"/>
              </a:solidFill>
            </a:rPr>
            <a:t> 1917—1918 </a:t>
          </a:r>
          <a:r>
            <a:rPr lang="ru-RU" sz="3200" dirty="0" err="1" smtClean="0">
              <a:solidFill>
                <a:schemeClr val="tx1"/>
              </a:solidFill>
            </a:rPr>
            <a:t>навчального</a:t>
          </a:r>
          <a:r>
            <a:rPr lang="ru-RU" sz="3200" dirty="0" smtClean="0">
              <a:solidFill>
                <a:schemeClr val="tx1"/>
              </a:solidFill>
            </a:rPr>
            <a:t> року в </a:t>
          </a:r>
          <a:r>
            <a:rPr lang="ru-RU" sz="3200" dirty="0" err="1" smtClean="0">
              <a:solidFill>
                <a:schemeClr val="tx1"/>
              </a:solidFill>
            </a:rPr>
            <a:t>Україні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відкрилося</a:t>
          </a:r>
          <a:r>
            <a:rPr lang="ru-RU" sz="3200" dirty="0" smtClean="0">
              <a:solidFill>
                <a:schemeClr val="tx1"/>
              </a:solidFill>
            </a:rPr>
            <a:t> 30 </a:t>
          </a:r>
          <a:r>
            <a:rPr lang="ru-RU" sz="3200" dirty="0" err="1" smtClean="0">
              <a:solidFill>
                <a:schemeClr val="tx1"/>
              </a:solidFill>
            </a:rPr>
            <a:t>українських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шкіл</a:t>
          </a:r>
          <a:endParaRPr lang="ru-RU" sz="3200" dirty="0" smtClean="0">
            <a:solidFill>
              <a:schemeClr val="tx1"/>
            </a:solidFill>
          </a:endParaRPr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159B1820-72F1-4F50-A463-6AED3485E35E}" type="presOf" srcId="{0A5EE109-B3D9-4B71-A53A-D7B5A885891C}" destId="{2D8671C0-2214-489A-8358-213E4EF48C6C}" srcOrd="1" destOrd="0" presId="urn:microsoft.com/office/officeart/2005/8/layout/orgChart1"/>
    <dgm:cxn modelId="{CF818958-33CE-4F91-AB38-E55266069362}" type="presOf" srcId="{DF551DE4-9F8E-40E7-A560-56A0F39A241B}" destId="{FBE1F3AE-F4BE-4351-AD01-0824EB12BEB4}" srcOrd="0" destOrd="0" presId="urn:microsoft.com/office/officeart/2005/8/layout/orgChart1"/>
    <dgm:cxn modelId="{7B3688E7-35CC-4321-98FC-9C5E4E848008}" type="presOf" srcId="{0A5EE109-B3D9-4B71-A53A-D7B5A885891C}" destId="{5C2ACBD8-BCA0-4F1B-9364-6DCF9298C75A}" srcOrd="0" destOrd="0" presId="urn:microsoft.com/office/officeart/2005/8/layout/orgChart1"/>
    <dgm:cxn modelId="{2FEDB514-618C-470C-B578-80B464E16A5F}" type="presOf" srcId="{37278388-BD53-4C7F-8658-C9C5DE99433A}" destId="{2E0A5921-1122-4EEC-8914-967E89BF7637}" srcOrd="0" destOrd="0" presId="urn:microsoft.com/office/officeart/2005/8/layout/orgChart1"/>
    <dgm:cxn modelId="{90B4D86A-6AF9-4898-9CD1-FBBD4828D815}" type="presOf" srcId="{37278388-BD53-4C7F-8658-C9C5DE99433A}" destId="{9B008000-C3CF-4AAD-BDF4-F98630F36755}" srcOrd="1" destOrd="0" presId="urn:microsoft.com/office/officeart/2005/8/layout/orgChart1"/>
    <dgm:cxn modelId="{F6DC2DF9-141E-4B9E-94E2-2CEA42A320E7}" type="presOf" srcId="{16FCC60F-A401-4FD8-B9D9-08EEE2518F86}" destId="{08F5FCA4-3247-41EE-84B0-DAC4135703C0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8E413B6C-75AF-4354-BFD8-F8E595822EE1}" type="presParOf" srcId="{FBE1F3AE-F4BE-4351-AD01-0824EB12BEB4}" destId="{E43DB3FA-B9CB-4089-97B4-DE48805FF22C}" srcOrd="0" destOrd="0" presId="urn:microsoft.com/office/officeart/2005/8/layout/orgChart1"/>
    <dgm:cxn modelId="{504A839D-5BF9-4B88-996C-10F733E508B2}" type="presParOf" srcId="{E43DB3FA-B9CB-4089-97B4-DE48805FF22C}" destId="{9F589018-8CD4-464A-A075-7F068DA1A87F}" srcOrd="0" destOrd="0" presId="urn:microsoft.com/office/officeart/2005/8/layout/orgChart1"/>
    <dgm:cxn modelId="{5264F623-9C4B-44B3-A6AA-AFF436578B66}" type="presParOf" srcId="{9F589018-8CD4-464A-A075-7F068DA1A87F}" destId="{5C2ACBD8-BCA0-4F1B-9364-6DCF9298C75A}" srcOrd="0" destOrd="0" presId="urn:microsoft.com/office/officeart/2005/8/layout/orgChart1"/>
    <dgm:cxn modelId="{336BA312-AA75-4475-A217-E8F4AF9ADECC}" type="presParOf" srcId="{9F589018-8CD4-464A-A075-7F068DA1A87F}" destId="{2D8671C0-2214-489A-8358-213E4EF48C6C}" srcOrd="1" destOrd="0" presId="urn:microsoft.com/office/officeart/2005/8/layout/orgChart1"/>
    <dgm:cxn modelId="{07C6196C-D5EB-43FF-AF2B-715275BDDED7}" type="presParOf" srcId="{E43DB3FA-B9CB-4089-97B4-DE48805FF22C}" destId="{CF78964A-9F1C-4D33-8BCA-EEE3EB2AC42E}" srcOrd="1" destOrd="0" presId="urn:microsoft.com/office/officeart/2005/8/layout/orgChart1"/>
    <dgm:cxn modelId="{11E7F213-45B5-4A03-BFDC-F3E6FD78ED72}" type="presParOf" srcId="{CF78964A-9F1C-4D33-8BCA-EEE3EB2AC42E}" destId="{08F5FCA4-3247-41EE-84B0-DAC4135703C0}" srcOrd="0" destOrd="0" presId="urn:microsoft.com/office/officeart/2005/8/layout/orgChart1"/>
    <dgm:cxn modelId="{1EF85BFF-3522-4DAF-AFB9-A32F4858FCFB}" type="presParOf" srcId="{CF78964A-9F1C-4D33-8BCA-EEE3EB2AC42E}" destId="{2140C953-AC85-476C-ADA6-E850439B8FFE}" srcOrd="1" destOrd="0" presId="urn:microsoft.com/office/officeart/2005/8/layout/orgChart1"/>
    <dgm:cxn modelId="{0AB988A0-BE33-449C-9C16-B49036D7387C}" type="presParOf" srcId="{2140C953-AC85-476C-ADA6-E850439B8FFE}" destId="{8EAED5F7-3425-4754-88B1-8028B0E3CCB6}" srcOrd="0" destOrd="0" presId="urn:microsoft.com/office/officeart/2005/8/layout/orgChart1"/>
    <dgm:cxn modelId="{22400499-BE1A-47F5-AB3D-5093D64679A6}" type="presParOf" srcId="{8EAED5F7-3425-4754-88B1-8028B0E3CCB6}" destId="{2E0A5921-1122-4EEC-8914-967E89BF7637}" srcOrd="0" destOrd="0" presId="urn:microsoft.com/office/officeart/2005/8/layout/orgChart1"/>
    <dgm:cxn modelId="{B82787E0-E240-4F81-801B-F61A9891D7EB}" type="presParOf" srcId="{8EAED5F7-3425-4754-88B1-8028B0E3CCB6}" destId="{9B008000-C3CF-4AAD-BDF4-F98630F36755}" srcOrd="1" destOrd="0" presId="urn:microsoft.com/office/officeart/2005/8/layout/orgChart1"/>
    <dgm:cxn modelId="{09EAB56D-1EF7-406E-AD6D-9BB835C76812}" type="presParOf" srcId="{2140C953-AC85-476C-ADA6-E850439B8FFE}" destId="{66E2D8A0-05C0-4EBE-93C0-5360CB4E84EF}" srcOrd="1" destOrd="0" presId="urn:microsoft.com/office/officeart/2005/8/layout/orgChart1"/>
    <dgm:cxn modelId="{0A3276CD-4B2C-4E17-845C-81CB0F9C220A}" type="presParOf" srcId="{2140C953-AC85-476C-ADA6-E850439B8FFE}" destId="{8F51F266-368E-447B-836A-F93866CAFEC6}" srcOrd="2" destOrd="0" presId="urn:microsoft.com/office/officeart/2005/8/layout/orgChart1"/>
    <dgm:cxn modelId="{DC78A72F-87DC-45C5-9CCB-7019CCBC0A70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dirty="0" smtClean="0">
              <a:solidFill>
                <a:schemeClr val="tx1"/>
              </a:solidFill>
            </a:rPr>
            <a:t>Назвіть </a:t>
          </a:r>
          <a:r>
            <a:rPr lang="uk-UA" sz="4400" dirty="0" err="1" smtClean="0">
              <a:solidFill>
                <a:schemeClr val="tx1"/>
              </a:solidFill>
            </a:rPr>
            <a:t>обов</a:t>
          </a:r>
          <a:r>
            <a:rPr lang="en-US" sz="4400" dirty="0" smtClean="0">
              <a:solidFill>
                <a:schemeClr val="tx1"/>
              </a:solidFill>
            </a:rPr>
            <a:t>’</a:t>
          </a:r>
          <a:r>
            <a:rPr lang="uk-UA" sz="4400" dirty="0" err="1" smtClean="0">
              <a:solidFill>
                <a:schemeClr val="tx1"/>
              </a:solidFill>
            </a:rPr>
            <a:t>язкові</a:t>
          </a:r>
          <a:r>
            <a:rPr lang="uk-UA" sz="4400" dirty="0" smtClean="0">
              <a:solidFill>
                <a:schemeClr val="tx1"/>
              </a:solidFill>
            </a:rPr>
            <a:t> для вивчення в школах та гімназіях предмети.</a:t>
          </a:r>
          <a:endParaRPr lang="ru-RU" sz="44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Вивчення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української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мови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літератури</a:t>
          </a:r>
          <a:r>
            <a:rPr lang="ru-RU" dirty="0" smtClean="0">
              <a:solidFill>
                <a:schemeClr val="tx1"/>
              </a:solidFill>
            </a:rPr>
            <a:t> та </a:t>
          </a:r>
          <a:r>
            <a:rPr lang="ru-RU" dirty="0" err="1" smtClean="0">
              <a:solidFill>
                <a:schemeClr val="tx1"/>
              </a:solidFill>
            </a:rPr>
            <a:t>історії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було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обов'язковим</a:t>
          </a:r>
          <a:r>
            <a:rPr lang="ru-RU" dirty="0" smtClean="0">
              <a:solidFill>
                <a:schemeClr val="tx1"/>
              </a:solidFill>
            </a:rPr>
            <a:t> у </a:t>
          </a:r>
          <a:r>
            <a:rPr lang="ru-RU" dirty="0" err="1" smtClean="0">
              <a:solidFill>
                <a:schemeClr val="tx1"/>
              </a:solidFill>
            </a:rPr>
            <a:t>всіх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середніх</a:t>
          </a:r>
          <a:r>
            <a:rPr lang="ru-RU" dirty="0" smtClean="0">
              <a:solidFill>
                <a:schemeClr val="tx1"/>
              </a:solidFill>
            </a:rPr>
            <a:t> школах і </a:t>
          </a:r>
          <a:r>
            <a:rPr lang="ru-RU" dirty="0" err="1" smtClean="0">
              <a:solidFill>
                <a:schemeClr val="tx1"/>
              </a:solidFill>
            </a:rPr>
            <a:t>гімназіях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567B5959-E907-4D76-B32F-2C4467832FDF}" type="presOf" srcId="{DF551DE4-9F8E-40E7-A560-56A0F39A241B}" destId="{FBE1F3AE-F4BE-4351-AD01-0824EB12BEB4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0C4B8176-F559-43BD-B119-6741F943D8BE}" type="presOf" srcId="{0A5EE109-B3D9-4B71-A53A-D7B5A885891C}" destId="{2D8671C0-2214-489A-8358-213E4EF48C6C}" srcOrd="1" destOrd="0" presId="urn:microsoft.com/office/officeart/2005/8/layout/orgChart1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6C13350F-3619-49D7-A337-DE5FC7236A06}" type="presOf" srcId="{16FCC60F-A401-4FD8-B9D9-08EEE2518F86}" destId="{08F5FCA4-3247-41EE-84B0-DAC4135703C0}" srcOrd="0" destOrd="0" presId="urn:microsoft.com/office/officeart/2005/8/layout/orgChart1"/>
    <dgm:cxn modelId="{1E68B378-306A-4BDB-9364-F68288A76551}" type="presOf" srcId="{37278388-BD53-4C7F-8658-C9C5DE99433A}" destId="{2E0A5921-1122-4EEC-8914-967E89BF7637}" srcOrd="0" destOrd="0" presId="urn:microsoft.com/office/officeart/2005/8/layout/orgChart1"/>
    <dgm:cxn modelId="{64E7A1E1-FF40-4A5A-89FE-DA039858AF45}" type="presOf" srcId="{0A5EE109-B3D9-4B71-A53A-D7B5A885891C}" destId="{5C2ACBD8-BCA0-4F1B-9364-6DCF9298C75A}" srcOrd="0" destOrd="0" presId="urn:microsoft.com/office/officeart/2005/8/layout/orgChart1"/>
    <dgm:cxn modelId="{5C3C3857-B3A7-42D1-87D0-723D62F8A829}" type="presOf" srcId="{37278388-BD53-4C7F-8658-C9C5DE99433A}" destId="{9B008000-C3CF-4AAD-BDF4-F98630F36755}" srcOrd="1" destOrd="0" presId="urn:microsoft.com/office/officeart/2005/8/layout/orgChart1"/>
    <dgm:cxn modelId="{31834283-3CBF-481A-A3A7-62A5E0816318}" type="presParOf" srcId="{FBE1F3AE-F4BE-4351-AD01-0824EB12BEB4}" destId="{E43DB3FA-B9CB-4089-97B4-DE48805FF22C}" srcOrd="0" destOrd="0" presId="urn:microsoft.com/office/officeart/2005/8/layout/orgChart1"/>
    <dgm:cxn modelId="{B01CF250-6716-47A4-9F97-A5D6C3A1D7D2}" type="presParOf" srcId="{E43DB3FA-B9CB-4089-97B4-DE48805FF22C}" destId="{9F589018-8CD4-464A-A075-7F068DA1A87F}" srcOrd="0" destOrd="0" presId="urn:microsoft.com/office/officeart/2005/8/layout/orgChart1"/>
    <dgm:cxn modelId="{47234D02-22FC-4CDE-81D7-1C905E18660A}" type="presParOf" srcId="{9F589018-8CD4-464A-A075-7F068DA1A87F}" destId="{5C2ACBD8-BCA0-4F1B-9364-6DCF9298C75A}" srcOrd="0" destOrd="0" presId="urn:microsoft.com/office/officeart/2005/8/layout/orgChart1"/>
    <dgm:cxn modelId="{9DA447AE-219E-4AFD-82C5-B3FF8C9DD98C}" type="presParOf" srcId="{9F589018-8CD4-464A-A075-7F068DA1A87F}" destId="{2D8671C0-2214-489A-8358-213E4EF48C6C}" srcOrd="1" destOrd="0" presId="urn:microsoft.com/office/officeart/2005/8/layout/orgChart1"/>
    <dgm:cxn modelId="{3C41C77A-6D9D-4E9F-AFC6-16AEAE6E322B}" type="presParOf" srcId="{E43DB3FA-B9CB-4089-97B4-DE48805FF22C}" destId="{CF78964A-9F1C-4D33-8BCA-EEE3EB2AC42E}" srcOrd="1" destOrd="0" presId="urn:microsoft.com/office/officeart/2005/8/layout/orgChart1"/>
    <dgm:cxn modelId="{C4D0C06A-05A4-417E-8763-73AD98B8D810}" type="presParOf" srcId="{CF78964A-9F1C-4D33-8BCA-EEE3EB2AC42E}" destId="{08F5FCA4-3247-41EE-84B0-DAC4135703C0}" srcOrd="0" destOrd="0" presId="urn:microsoft.com/office/officeart/2005/8/layout/orgChart1"/>
    <dgm:cxn modelId="{CDFEB14B-4448-49FA-A51D-C2E8EC408B9A}" type="presParOf" srcId="{CF78964A-9F1C-4D33-8BCA-EEE3EB2AC42E}" destId="{2140C953-AC85-476C-ADA6-E850439B8FFE}" srcOrd="1" destOrd="0" presId="urn:microsoft.com/office/officeart/2005/8/layout/orgChart1"/>
    <dgm:cxn modelId="{44D5BEF6-5763-448B-A6AC-60A00E9029BA}" type="presParOf" srcId="{2140C953-AC85-476C-ADA6-E850439B8FFE}" destId="{8EAED5F7-3425-4754-88B1-8028B0E3CCB6}" srcOrd="0" destOrd="0" presId="urn:microsoft.com/office/officeart/2005/8/layout/orgChart1"/>
    <dgm:cxn modelId="{915A6657-F9C0-4F99-89D6-32FF75141023}" type="presParOf" srcId="{8EAED5F7-3425-4754-88B1-8028B0E3CCB6}" destId="{2E0A5921-1122-4EEC-8914-967E89BF7637}" srcOrd="0" destOrd="0" presId="urn:microsoft.com/office/officeart/2005/8/layout/orgChart1"/>
    <dgm:cxn modelId="{397D8E6C-BFBF-4443-9C0E-1398B14ACBC3}" type="presParOf" srcId="{8EAED5F7-3425-4754-88B1-8028B0E3CCB6}" destId="{9B008000-C3CF-4AAD-BDF4-F98630F36755}" srcOrd="1" destOrd="0" presId="urn:microsoft.com/office/officeart/2005/8/layout/orgChart1"/>
    <dgm:cxn modelId="{81365992-3814-426F-A7E0-683E01D15402}" type="presParOf" srcId="{2140C953-AC85-476C-ADA6-E850439B8FFE}" destId="{66E2D8A0-05C0-4EBE-93C0-5360CB4E84EF}" srcOrd="1" destOrd="0" presId="urn:microsoft.com/office/officeart/2005/8/layout/orgChart1"/>
    <dgm:cxn modelId="{D6ED8F51-B491-41F2-A17F-8351CEBEBE0E}" type="presParOf" srcId="{2140C953-AC85-476C-ADA6-E850439B8FFE}" destId="{8F51F266-368E-447B-836A-F93866CAFEC6}" srcOrd="2" destOrd="0" presId="urn:microsoft.com/office/officeart/2005/8/layout/orgChart1"/>
    <dgm:cxn modelId="{8CEB7FCF-F45D-4990-8BFF-267AD8584EB4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dirty="0" smtClean="0">
              <a:solidFill>
                <a:schemeClr val="tx1"/>
              </a:solidFill>
            </a:rPr>
            <a:t>Назвіть  два </a:t>
          </a:r>
          <a:r>
            <a:rPr lang="uk-UA" sz="4400" dirty="0" err="1" smtClean="0">
              <a:solidFill>
                <a:schemeClr val="tx1"/>
              </a:solidFill>
            </a:rPr>
            <a:t>аспекта</a:t>
          </a:r>
          <a:r>
            <a:rPr lang="uk-UA" sz="4400" dirty="0" smtClean="0">
              <a:solidFill>
                <a:schemeClr val="tx1"/>
              </a:solidFill>
            </a:rPr>
            <a:t> проведення політики українізації</a:t>
          </a:r>
          <a:endParaRPr lang="ru-RU" sz="44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Проведення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політики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українізації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враховувало</a:t>
          </a:r>
          <a:r>
            <a:rPr lang="ru-RU" dirty="0" smtClean="0">
              <a:solidFill>
                <a:schemeClr val="tx1"/>
              </a:solidFill>
            </a:rPr>
            <a:t> два </a:t>
          </a:r>
          <a:r>
            <a:rPr lang="ru-RU" dirty="0" err="1" smtClean="0">
              <a:solidFill>
                <a:schemeClr val="tx1"/>
              </a:solidFill>
            </a:rPr>
            <a:t>аспекти</a:t>
          </a:r>
          <a:r>
            <a:rPr lang="ru-RU" dirty="0" smtClean="0">
              <a:solidFill>
                <a:schemeClr val="tx1"/>
              </a:solidFill>
            </a:rPr>
            <a:t>:</a:t>
          </a:r>
        </a:p>
        <a:p>
          <a:r>
            <a:rPr lang="ru-RU" dirty="0" smtClean="0">
              <a:solidFill>
                <a:schemeClr val="tx1"/>
              </a:solidFill>
            </a:rPr>
            <a:t>1)</a:t>
          </a:r>
          <a:r>
            <a:rPr lang="ru-RU" dirty="0" err="1" smtClean="0">
              <a:solidFill>
                <a:schemeClr val="tx1"/>
              </a:solidFill>
            </a:rPr>
            <a:t>українізація</a:t>
          </a:r>
          <a:r>
            <a:rPr lang="ru-RU" dirty="0" smtClean="0">
              <a:solidFill>
                <a:schemeClr val="tx1"/>
              </a:solidFill>
            </a:rPr>
            <a:t> як </a:t>
          </a:r>
          <a:r>
            <a:rPr lang="ru-RU" dirty="0" err="1" smtClean="0">
              <a:solidFill>
                <a:schemeClr val="tx1"/>
              </a:solidFill>
            </a:rPr>
            <a:t>така</a:t>
          </a:r>
          <a:r>
            <a:rPr lang="ru-RU" dirty="0" smtClean="0">
              <a:solidFill>
                <a:schemeClr val="tx1"/>
              </a:solidFill>
            </a:rPr>
            <a:t>;</a:t>
          </a:r>
        </a:p>
        <a:p>
          <a:r>
            <a:rPr lang="ru-RU" dirty="0" smtClean="0">
              <a:solidFill>
                <a:schemeClr val="tx1"/>
              </a:solidFill>
            </a:rPr>
            <a:t>2)</a:t>
          </a:r>
          <a:r>
            <a:rPr lang="ru-RU" dirty="0" err="1" smtClean="0">
              <a:solidFill>
                <a:schemeClr val="tx1"/>
              </a:solidFill>
            </a:rPr>
            <a:t>створення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необхіднихумов</a:t>
          </a:r>
          <a:r>
            <a:rPr lang="ru-RU" dirty="0" smtClean="0">
              <a:solidFill>
                <a:schemeClr val="tx1"/>
              </a:solidFill>
            </a:rPr>
            <a:t> для </a:t>
          </a:r>
          <a:r>
            <a:rPr lang="ru-RU" dirty="0" err="1" smtClean="0">
              <a:solidFill>
                <a:schemeClr val="tx1"/>
              </a:solidFill>
            </a:rPr>
            <a:t>всебічного</a:t>
          </a:r>
          <a:r>
            <a:rPr lang="ru-RU" dirty="0" smtClean="0">
              <a:solidFill>
                <a:schemeClr val="tx1"/>
              </a:solidFill>
            </a:rPr>
            <a:t> культурного і духовного </a:t>
          </a:r>
          <a:r>
            <a:rPr lang="ru-RU" dirty="0" err="1" smtClean="0">
              <a:solidFill>
                <a:schemeClr val="tx1"/>
              </a:solidFill>
            </a:rPr>
            <a:t>розвитку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національних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меншин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132D2C69-D0B2-4586-9824-F05D38797BBA}" type="presOf" srcId="{37278388-BD53-4C7F-8658-C9C5DE99433A}" destId="{9B008000-C3CF-4AAD-BDF4-F98630F36755}" srcOrd="1" destOrd="0" presId="urn:microsoft.com/office/officeart/2005/8/layout/orgChart1"/>
    <dgm:cxn modelId="{65616873-5B4B-4510-B2B8-1DB3818C619E}" type="presOf" srcId="{DF551DE4-9F8E-40E7-A560-56A0F39A241B}" destId="{FBE1F3AE-F4BE-4351-AD01-0824EB12BEB4}" srcOrd="0" destOrd="0" presId="urn:microsoft.com/office/officeart/2005/8/layout/orgChart1"/>
    <dgm:cxn modelId="{F5C3DFD5-02CE-45E1-9B70-722F2EB93510}" type="presOf" srcId="{0A5EE109-B3D9-4B71-A53A-D7B5A885891C}" destId="{2D8671C0-2214-489A-8358-213E4EF48C6C}" srcOrd="1" destOrd="0" presId="urn:microsoft.com/office/officeart/2005/8/layout/orgChart1"/>
    <dgm:cxn modelId="{A435B490-1F75-42BF-9475-886D4DF0413B}" type="presOf" srcId="{16FCC60F-A401-4FD8-B9D9-08EEE2518F86}" destId="{08F5FCA4-3247-41EE-84B0-DAC4135703C0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A8EEED4D-3352-4395-BB7B-C259A0C72AF0}" type="presOf" srcId="{0A5EE109-B3D9-4B71-A53A-D7B5A885891C}" destId="{5C2ACBD8-BCA0-4F1B-9364-6DCF9298C75A}" srcOrd="0" destOrd="0" presId="urn:microsoft.com/office/officeart/2005/8/layout/orgChart1"/>
    <dgm:cxn modelId="{E62AAA96-D44F-4327-8B8A-7BCBAAAC2E26}" type="presOf" srcId="{37278388-BD53-4C7F-8658-C9C5DE99433A}" destId="{2E0A5921-1122-4EEC-8914-967E89BF7637}" srcOrd="0" destOrd="0" presId="urn:microsoft.com/office/officeart/2005/8/layout/orgChart1"/>
    <dgm:cxn modelId="{245EFE97-ADAE-4DCB-A51A-C5DD38266C92}" type="presParOf" srcId="{FBE1F3AE-F4BE-4351-AD01-0824EB12BEB4}" destId="{E43DB3FA-B9CB-4089-97B4-DE48805FF22C}" srcOrd="0" destOrd="0" presId="urn:microsoft.com/office/officeart/2005/8/layout/orgChart1"/>
    <dgm:cxn modelId="{A31EA79C-439B-43E7-A12B-12169AA54F85}" type="presParOf" srcId="{E43DB3FA-B9CB-4089-97B4-DE48805FF22C}" destId="{9F589018-8CD4-464A-A075-7F068DA1A87F}" srcOrd="0" destOrd="0" presId="urn:microsoft.com/office/officeart/2005/8/layout/orgChart1"/>
    <dgm:cxn modelId="{F3143303-59EB-4E41-B2DA-0AAA71D86B88}" type="presParOf" srcId="{9F589018-8CD4-464A-A075-7F068DA1A87F}" destId="{5C2ACBD8-BCA0-4F1B-9364-6DCF9298C75A}" srcOrd="0" destOrd="0" presId="urn:microsoft.com/office/officeart/2005/8/layout/orgChart1"/>
    <dgm:cxn modelId="{DCAA5ABF-B222-4E57-8FCF-4EDF97B8DCB8}" type="presParOf" srcId="{9F589018-8CD4-464A-A075-7F068DA1A87F}" destId="{2D8671C0-2214-489A-8358-213E4EF48C6C}" srcOrd="1" destOrd="0" presId="urn:microsoft.com/office/officeart/2005/8/layout/orgChart1"/>
    <dgm:cxn modelId="{1FD43B8A-A15C-4B7E-9D91-C413B11FF4B4}" type="presParOf" srcId="{E43DB3FA-B9CB-4089-97B4-DE48805FF22C}" destId="{CF78964A-9F1C-4D33-8BCA-EEE3EB2AC42E}" srcOrd="1" destOrd="0" presId="urn:microsoft.com/office/officeart/2005/8/layout/orgChart1"/>
    <dgm:cxn modelId="{6F3D889D-33BA-4DEA-815A-4D7D8844B156}" type="presParOf" srcId="{CF78964A-9F1C-4D33-8BCA-EEE3EB2AC42E}" destId="{08F5FCA4-3247-41EE-84B0-DAC4135703C0}" srcOrd="0" destOrd="0" presId="urn:microsoft.com/office/officeart/2005/8/layout/orgChart1"/>
    <dgm:cxn modelId="{8AF0F532-3171-4B16-B4F7-86A00AD79E04}" type="presParOf" srcId="{CF78964A-9F1C-4D33-8BCA-EEE3EB2AC42E}" destId="{2140C953-AC85-476C-ADA6-E850439B8FFE}" srcOrd="1" destOrd="0" presId="urn:microsoft.com/office/officeart/2005/8/layout/orgChart1"/>
    <dgm:cxn modelId="{B79E6B34-2482-4788-8FFD-E091D1B4317D}" type="presParOf" srcId="{2140C953-AC85-476C-ADA6-E850439B8FFE}" destId="{8EAED5F7-3425-4754-88B1-8028B0E3CCB6}" srcOrd="0" destOrd="0" presId="urn:microsoft.com/office/officeart/2005/8/layout/orgChart1"/>
    <dgm:cxn modelId="{76544C30-F0D7-4AC6-9F74-D80EC6466F11}" type="presParOf" srcId="{8EAED5F7-3425-4754-88B1-8028B0E3CCB6}" destId="{2E0A5921-1122-4EEC-8914-967E89BF7637}" srcOrd="0" destOrd="0" presId="urn:microsoft.com/office/officeart/2005/8/layout/orgChart1"/>
    <dgm:cxn modelId="{825383AB-C62E-45D3-92D4-AABD0357AEBC}" type="presParOf" srcId="{8EAED5F7-3425-4754-88B1-8028B0E3CCB6}" destId="{9B008000-C3CF-4AAD-BDF4-F98630F36755}" srcOrd="1" destOrd="0" presId="urn:microsoft.com/office/officeart/2005/8/layout/orgChart1"/>
    <dgm:cxn modelId="{CA4D7CB0-D66B-456C-B1BB-A1290B873D6D}" type="presParOf" srcId="{2140C953-AC85-476C-ADA6-E850439B8FFE}" destId="{66E2D8A0-05C0-4EBE-93C0-5360CB4E84EF}" srcOrd="1" destOrd="0" presId="urn:microsoft.com/office/officeart/2005/8/layout/orgChart1"/>
    <dgm:cxn modelId="{246F46C5-3B3E-4FD9-8743-2A7302ECFF54}" type="presParOf" srcId="{2140C953-AC85-476C-ADA6-E850439B8FFE}" destId="{8F51F266-368E-447B-836A-F93866CAFEC6}" srcOrd="2" destOrd="0" presId="urn:microsoft.com/office/officeart/2005/8/layout/orgChart1"/>
    <dgm:cxn modelId="{FA906042-00CD-4495-9023-0AB91727C448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dirty="0" smtClean="0">
              <a:solidFill>
                <a:schemeClr val="tx1"/>
              </a:solidFill>
            </a:rPr>
            <a:t>Для кого друга половина 20-х років стала піковою?</a:t>
          </a:r>
          <a:endParaRPr lang="ru-RU" sz="44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Друга половина 20-х </a:t>
          </a:r>
          <a:r>
            <a:rPr lang="ru-RU" dirty="0" err="1" smtClean="0">
              <a:solidFill>
                <a:schemeClr val="tx1"/>
              </a:solidFill>
            </a:rPr>
            <a:t>років</a:t>
          </a:r>
          <a:r>
            <a:rPr lang="ru-RU" dirty="0" smtClean="0">
              <a:solidFill>
                <a:schemeClr val="tx1"/>
              </a:solidFill>
            </a:rPr>
            <a:t> стала </a:t>
          </a:r>
          <a:r>
            <a:rPr lang="ru-RU" dirty="0" err="1" smtClean="0">
              <a:solidFill>
                <a:schemeClr val="tx1"/>
              </a:solidFill>
            </a:rPr>
            <a:t>піком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популярності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визначного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українського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живописця-монументаліста</a:t>
          </a:r>
          <a:r>
            <a:rPr lang="ru-RU" dirty="0" smtClean="0">
              <a:solidFill>
                <a:schemeClr val="tx1"/>
              </a:solidFill>
            </a:rPr>
            <a:t> М.Л. Бойчука.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51112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CF6F0C70-95DE-45F2-A432-7265DB833871}" type="presOf" srcId="{DF551DE4-9F8E-40E7-A560-56A0F39A241B}" destId="{FBE1F3AE-F4BE-4351-AD01-0824EB12BEB4}" srcOrd="0" destOrd="0" presId="urn:microsoft.com/office/officeart/2005/8/layout/orgChart1"/>
    <dgm:cxn modelId="{EBA39BF6-7CD3-4DD5-8DEF-C6B645A23CBB}" type="presOf" srcId="{0A5EE109-B3D9-4B71-A53A-D7B5A885891C}" destId="{5C2ACBD8-BCA0-4F1B-9364-6DCF9298C75A}" srcOrd="0" destOrd="0" presId="urn:microsoft.com/office/officeart/2005/8/layout/orgChart1"/>
    <dgm:cxn modelId="{0179148E-7B30-481B-94DF-5549560153DB}" type="presOf" srcId="{16FCC60F-A401-4FD8-B9D9-08EEE2518F86}" destId="{08F5FCA4-3247-41EE-84B0-DAC4135703C0}" srcOrd="0" destOrd="0" presId="urn:microsoft.com/office/officeart/2005/8/layout/orgChart1"/>
    <dgm:cxn modelId="{8A0515DE-E85E-4BFF-A8B0-8E86984B9E00}" type="presOf" srcId="{37278388-BD53-4C7F-8658-C9C5DE99433A}" destId="{9B008000-C3CF-4AAD-BDF4-F98630F36755}" srcOrd="1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16B41C06-A984-4D4B-B5D7-CBE27CE14EEE}" type="presOf" srcId="{37278388-BD53-4C7F-8658-C9C5DE99433A}" destId="{2E0A5921-1122-4EEC-8914-967E89BF7637}" srcOrd="0" destOrd="0" presId="urn:microsoft.com/office/officeart/2005/8/layout/orgChart1"/>
    <dgm:cxn modelId="{17C147FE-2F23-4C00-AAD0-9466E0DD58F7}" type="presOf" srcId="{0A5EE109-B3D9-4B71-A53A-D7B5A885891C}" destId="{2D8671C0-2214-489A-8358-213E4EF48C6C}" srcOrd="1" destOrd="0" presId="urn:microsoft.com/office/officeart/2005/8/layout/orgChart1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0A42E685-B6D5-49F3-85CC-DC60C0DCB296}" type="presParOf" srcId="{FBE1F3AE-F4BE-4351-AD01-0824EB12BEB4}" destId="{E43DB3FA-B9CB-4089-97B4-DE48805FF22C}" srcOrd="0" destOrd="0" presId="urn:microsoft.com/office/officeart/2005/8/layout/orgChart1"/>
    <dgm:cxn modelId="{F2F23AF3-033E-43FD-B52C-81D56C59FEAC}" type="presParOf" srcId="{E43DB3FA-B9CB-4089-97B4-DE48805FF22C}" destId="{9F589018-8CD4-464A-A075-7F068DA1A87F}" srcOrd="0" destOrd="0" presId="urn:microsoft.com/office/officeart/2005/8/layout/orgChart1"/>
    <dgm:cxn modelId="{7CA6B2CC-5169-4D1F-9E97-CFB0C10F094E}" type="presParOf" srcId="{9F589018-8CD4-464A-A075-7F068DA1A87F}" destId="{5C2ACBD8-BCA0-4F1B-9364-6DCF9298C75A}" srcOrd="0" destOrd="0" presId="urn:microsoft.com/office/officeart/2005/8/layout/orgChart1"/>
    <dgm:cxn modelId="{99B86209-6CA7-4C7A-B0A7-F50E02CDDAEE}" type="presParOf" srcId="{9F589018-8CD4-464A-A075-7F068DA1A87F}" destId="{2D8671C0-2214-489A-8358-213E4EF48C6C}" srcOrd="1" destOrd="0" presId="urn:microsoft.com/office/officeart/2005/8/layout/orgChart1"/>
    <dgm:cxn modelId="{A4607140-E904-456E-B231-CA36F0DAB453}" type="presParOf" srcId="{E43DB3FA-B9CB-4089-97B4-DE48805FF22C}" destId="{CF78964A-9F1C-4D33-8BCA-EEE3EB2AC42E}" srcOrd="1" destOrd="0" presId="urn:microsoft.com/office/officeart/2005/8/layout/orgChart1"/>
    <dgm:cxn modelId="{1D46EEF1-43E7-4ABE-9250-4CE1D2CF9E48}" type="presParOf" srcId="{CF78964A-9F1C-4D33-8BCA-EEE3EB2AC42E}" destId="{08F5FCA4-3247-41EE-84B0-DAC4135703C0}" srcOrd="0" destOrd="0" presId="urn:microsoft.com/office/officeart/2005/8/layout/orgChart1"/>
    <dgm:cxn modelId="{A5229B2A-FD41-449B-B40D-CBBA24322221}" type="presParOf" srcId="{CF78964A-9F1C-4D33-8BCA-EEE3EB2AC42E}" destId="{2140C953-AC85-476C-ADA6-E850439B8FFE}" srcOrd="1" destOrd="0" presId="urn:microsoft.com/office/officeart/2005/8/layout/orgChart1"/>
    <dgm:cxn modelId="{D29DC457-5039-45BC-B850-76747C695E98}" type="presParOf" srcId="{2140C953-AC85-476C-ADA6-E850439B8FFE}" destId="{8EAED5F7-3425-4754-88B1-8028B0E3CCB6}" srcOrd="0" destOrd="0" presId="urn:microsoft.com/office/officeart/2005/8/layout/orgChart1"/>
    <dgm:cxn modelId="{A7068E1F-8B3F-489A-888A-D92A842AA0D6}" type="presParOf" srcId="{8EAED5F7-3425-4754-88B1-8028B0E3CCB6}" destId="{2E0A5921-1122-4EEC-8914-967E89BF7637}" srcOrd="0" destOrd="0" presId="urn:microsoft.com/office/officeart/2005/8/layout/orgChart1"/>
    <dgm:cxn modelId="{5F75CBFC-41F1-46ED-AEDD-E383EF13576D}" type="presParOf" srcId="{8EAED5F7-3425-4754-88B1-8028B0E3CCB6}" destId="{9B008000-C3CF-4AAD-BDF4-F98630F36755}" srcOrd="1" destOrd="0" presId="urn:microsoft.com/office/officeart/2005/8/layout/orgChart1"/>
    <dgm:cxn modelId="{0DC3169E-4BEE-49D2-A1B8-B984820E7E44}" type="presParOf" srcId="{2140C953-AC85-476C-ADA6-E850439B8FFE}" destId="{66E2D8A0-05C0-4EBE-93C0-5360CB4E84EF}" srcOrd="1" destOrd="0" presId="urn:microsoft.com/office/officeart/2005/8/layout/orgChart1"/>
    <dgm:cxn modelId="{DA7A6C1C-BAF9-4468-BF80-5C0A4BB59500}" type="presParOf" srcId="{2140C953-AC85-476C-ADA6-E850439B8FFE}" destId="{8F51F266-368E-447B-836A-F93866CAFEC6}" srcOrd="2" destOrd="0" presId="urn:microsoft.com/office/officeart/2005/8/layout/orgChart1"/>
    <dgm:cxn modelId="{BDBD984D-318C-46A5-82F2-236B73E578F1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dirty="0" smtClean="0">
              <a:solidFill>
                <a:schemeClr val="tx1"/>
              </a:solidFill>
            </a:rPr>
            <a:t>Про </a:t>
          </a:r>
          <a:r>
            <a:rPr lang="ru-RU" sz="3200" dirty="0" err="1" smtClean="0">
              <a:solidFill>
                <a:schemeClr val="tx1"/>
              </a:solidFill>
            </a:rPr>
            <a:t>що</a:t>
          </a:r>
          <a:r>
            <a:rPr lang="ru-RU" sz="3200" dirty="0" smtClean="0">
              <a:solidFill>
                <a:schemeClr val="tx1"/>
              </a:solidFill>
            </a:rPr>
            <a:t>  </a:t>
          </a:r>
          <a:r>
            <a:rPr lang="ru-RU" sz="3200" dirty="0" err="1" smtClean="0">
              <a:solidFill>
                <a:schemeClr val="tx1"/>
              </a:solidFill>
            </a:rPr>
            <a:t>свідчать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такі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дані</a:t>
          </a:r>
          <a:r>
            <a:rPr lang="ru-RU" sz="3200" dirty="0" smtClean="0">
              <a:solidFill>
                <a:schemeClr val="tx1"/>
              </a:solidFill>
            </a:rPr>
            <a:t>: у 1930 р. </a:t>
          </a:r>
          <a:r>
            <a:rPr lang="ru-RU" sz="3200" dirty="0" err="1" smtClean="0">
              <a:solidFill>
                <a:schemeClr val="tx1"/>
              </a:solidFill>
            </a:rPr>
            <a:t>друкувалося</a:t>
          </a:r>
          <a:r>
            <a:rPr lang="ru-RU" sz="3200" dirty="0" smtClean="0">
              <a:solidFill>
                <a:schemeClr val="tx1"/>
              </a:solidFill>
            </a:rPr>
            <a:t> 259 </a:t>
          </a:r>
          <a:r>
            <a:rPr lang="ru-RU" sz="3200" dirty="0" err="1" smtClean="0">
              <a:solidFill>
                <a:schemeClr val="tx1"/>
              </a:solidFill>
            </a:rPr>
            <a:t>українських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письменників</a:t>
          </a:r>
          <a:r>
            <a:rPr lang="ru-RU" sz="3200" dirty="0" smtClean="0">
              <a:solidFill>
                <a:schemeClr val="tx1"/>
              </a:solidFill>
            </a:rPr>
            <a:t>, </a:t>
          </a:r>
          <a:r>
            <a:rPr lang="ru-RU" sz="3200" dirty="0" err="1" smtClean="0">
              <a:solidFill>
                <a:schemeClr val="tx1"/>
              </a:solidFill>
            </a:rPr>
            <a:t>після</a:t>
          </a:r>
          <a:r>
            <a:rPr lang="ru-RU" sz="3200" dirty="0" smtClean="0">
              <a:solidFill>
                <a:schemeClr val="tx1"/>
              </a:solidFill>
            </a:rPr>
            <a:t> 1938 р. — </a:t>
          </a:r>
          <a:r>
            <a:rPr lang="ru-RU" sz="3200" dirty="0" err="1" smtClean="0">
              <a:solidFill>
                <a:schemeClr val="tx1"/>
              </a:solidFill>
            </a:rPr>
            <a:t>лише</a:t>
          </a:r>
          <a:r>
            <a:rPr lang="ru-RU" sz="3200" dirty="0" smtClean="0">
              <a:solidFill>
                <a:schemeClr val="tx1"/>
              </a:solidFill>
            </a:rPr>
            <a:t> 36 з них. </a:t>
          </a:r>
          <a:r>
            <a:rPr lang="uk-UA" sz="3200" dirty="0" smtClean="0"/>
            <a:t> </a:t>
          </a:r>
          <a:endParaRPr lang="ru-RU" sz="3200" dirty="0"/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 </a:t>
          </a:r>
          <a:r>
            <a:rPr lang="ru-RU" dirty="0" err="1" smtClean="0">
              <a:solidFill>
                <a:schemeClr val="tx1"/>
              </a:solidFill>
            </a:rPr>
            <a:t>утиски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української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культури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8221" custScaleY="83392" custLinFactNeighborX="899" custLinFactNeighborY="5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1157" custLinFactNeighborY="-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F340AF71-F2C1-4CFC-89E9-488E7255F286}" type="presOf" srcId="{16FCC60F-A401-4FD8-B9D9-08EEE2518F86}" destId="{08F5FCA4-3247-41EE-84B0-DAC4135703C0}" srcOrd="0" destOrd="0" presId="urn:microsoft.com/office/officeart/2005/8/layout/orgChart1"/>
    <dgm:cxn modelId="{C51F43DE-9A67-45D2-A45D-BC6B9A67FAA3}" type="presOf" srcId="{0A5EE109-B3D9-4B71-A53A-D7B5A885891C}" destId="{5C2ACBD8-BCA0-4F1B-9364-6DCF9298C75A}" srcOrd="0" destOrd="0" presId="urn:microsoft.com/office/officeart/2005/8/layout/orgChart1"/>
    <dgm:cxn modelId="{6DB17F00-A0E7-48EC-B419-8AC39035A2C5}" type="presOf" srcId="{37278388-BD53-4C7F-8658-C9C5DE99433A}" destId="{2E0A5921-1122-4EEC-8914-967E89BF7637}" srcOrd="0" destOrd="0" presId="urn:microsoft.com/office/officeart/2005/8/layout/orgChart1"/>
    <dgm:cxn modelId="{DB33AE99-1086-4EF9-A7A8-29F812DC9981}" type="presOf" srcId="{0A5EE109-B3D9-4B71-A53A-D7B5A885891C}" destId="{2D8671C0-2214-489A-8358-213E4EF48C6C}" srcOrd="1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29974133-0897-4402-8ED5-120A29726385}" type="presOf" srcId="{DF551DE4-9F8E-40E7-A560-56A0F39A241B}" destId="{FBE1F3AE-F4BE-4351-AD01-0824EB12BEB4}" srcOrd="0" destOrd="0" presId="urn:microsoft.com/office/officeart/2005/8/layout/orgChart1"/>
    <dgm:cxn modelId="{05DFC35B-C471-4322-A4FD-53F8EDE661B0}" type="presOf" srcId="{37278388-BD53-4C7F-8658-C9C5DE99433A}" destId="{9B008000-C3CF-4AAD-BDF4-F98630F36755}" srcOrd="1" destOrd="0" presId="urn:microsoft.com/office/officeart/2005/8/layout/orgChart1"/>
    <dgm:cxn modelId="{FBEF8D61-B89F-4135-BBB8-00707ED5AF05}" type="presParOf" srcId="{FBE1F3AE-F4BE-4351-AD01-0824EB12BEB4}" destId="{E43DB3FA-B9CB-4089-97B4-DE48805FF22C}" srcOrd="0" destOrd="0" presId="urn:microsoft.com/office/officeart/2005/8/layout/orgChart1"/>
    <dgm:cxn modelId="{181AD710-D4CB-47E5-B9A1-5AE93F49B35C}" type="presParOf" srcId="{E43DB3FA-B9CB-4089-97B4-DE48805FF22C}" destId="{9F589018-8CD4-464A-A075-7F068DA1A87F}" srcOrd="0" destOrd="0" presId="urn:microsoft.com/office/officeart/2005/8/layout/orgChart1"/>
    <dgm:cxn modelId="{BBB65AF0-0708-4589-90A3-3C3D6B7A9816}" type="presParOf" srcId="{9F589018-8CD4-464A-A075-7F068DA1A87F}" destId="{5C2ACBD8-BCA0-4F1B-9364-6DCF9298C75A}" srcOrd="0" destOrd="0" presId="urn:microsoft.com/office/officeart/2005/8/layout/orgChart1"/>
    <dgm:cxn modelId="{6BD03525-1614-4538-BDC0-4AA64DA95306}" type="presParOf" srcId="{9F589018-8CD4-464A-A075-7F068DA1A87F}" destId="{2D8671C0-2214-489A-8358-213E4EF48C6C}" srcOrd="1" destOrd="0" presId="urn:microsoft.com/office/officeart/2005/8/layout/orgChart1"/>
    <dgm:cxn modelId="{F0633297-6833-4BD9-AF08-3A628C0F3091}" type="presParOf" srcId="{E43DB3FA-B9CB-4089-97B4-DE48805FF22C}" destId="{CF78964A-9F1C-4D33-8BCA-EEE3EB2AC42E}" srcOrd="1" destOrd="0" presId="urn:microsoft.com/office/officeart/2005/8/layout/orgChart1"/>
    <dgm:cxn modelId="{68A47C1B-EB92-46CD-8880-C5976F09A8B6}" type="presParOf" srcId="{CF78964A-9F1C-4D33-8BCA-EEE3EB2AC42E}" destId="{08F5FCA4-3247-41EE-84B0-DAC4135703C0}" srcOrd="0" destOrd="0" presId="urn:microsoft.com/office/officeart/2005/8/layout/orgChart1"/>
    <dgm:cxn modelId="{F71AE9A7-BA2E-4F4F-B3B2-81A5A389E7BD}" type="presParOf" srcId="{CF78964A-9F1C-4D33-8BCA-EEE3EB2AC42E}" destId="{2140C953-AC85-476C-ADA6-E850439B8FFE}" srcOrd="1" destOrd="0" presId="urn:microsoft.com/office/officeart/2005/8/layout/orgChart1"/>
    <dgm:cxn modelId="{C1F1A661-323C-4E9E-83C9-02D0D5F1CD0E}" type="presParOf" srcId="{2140C953-AC85-476C-ADA6-E850439B8FFE}" destId="{8EAED5F7-3425-4754-88B1-8028B0E3CCB6}" srcOrd="0" destOrd="0" presId="urn:microsoft.com/office/officeart/2005/8/layout/orgChart1"/>
    <dgm:cxn modelId="{A76EA479-FF13-4CED-9726-23844F04A36C}" type="presParOf" srcId="{8EAED5F7-3425-4754-88B1-8028B0E3CCB6}" destId="{2E0A5921-1122-4EEC-8914-967E89BF7637}" srcOrd="0" destOrd="0" presId="urn:microsoft.com/office/officeart/2005/8/layout/orgChart1"/>
    <dgm:cxn modelId="{A3977938-1AAA-4D09-925D-3430CC328A9D}" type="presParOf" srcId="{8EAED5F7-3425-4754-88B1-8028B0E3CCB6}" destId="{9B008000-C3CF-4AAD-BDF4-F98630F36755}" srcOrd="1" destOrd="0" presId="urn:microsoft.com/office/officeart/2005/8/layout/orgChart1"/>
    <dgm:cxn modelId="{F476CCB6-DB57-4C04-A621-BCF775376482}" type="presParOf" srcId="{2140C953-AC85-476C-ADA6-E850439B8FFE}" destId="{66E2D8A0-05C0-4EBE-93C0-5360CB4E84EF}" srcOrd="1" destOrd="0" presId="urn:microsoft.com/office/officeart/2005/8/layout/orgChart1"/>
    <dgm:cxn modelId="{C4A30C5B-ADB1-4BDA-95FD-C96DF3E5E048}" type="presParOf" srcId="{2140C953-AC85-476C-ADA6-E850439B8FFE}" destId="{8F51F266-368E-447B-836A-F93866CAFEC6}" srcOrd="2" destOrd="0" presId="urn:microsoft.com/office/officeart/2005/8/layout/orgChart1"/>
    <dgm:cxn modelId="{44FFC35C-C5CF-4ADA-AD9C-00BCB8999C29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dirty="0" err="1" smtClean="0">
              <a:solidFill>
                <a:schemeClr val="tx1"/>
              </a:solidFill>
            </a:rPr>
            <a:t>Який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новий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напрямок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диктував</a:t>
          </a:r>
          <a:r>
            <a:rPr lang="ru-RU" sz="2400" dirty="0" smtClean="0">
              <a:solidFill>
                <a:schemeClr val="tx1"/>
              </a:solidFill>
            </a:rPr>
            <a:t> художникам і </a:t>
          </a:r>
          <a:r>
            <a:rPr lang="ru-RU" sz="2400" dirty="0" err="1" smtClean="0">
              <a:solidFill>
                <a:schemeClr val="tx1"/>
              </a:solidFill>
            </a:rPr>
            <a:t>зміст</a:t>
          </a:r>
          <a:r>
            <a:rPr lang="ru-RU" sz="2400" dirty="0" smtClean="0">
              <a:solidFill>
                <a:schemeClr val="tx1"/>
              </a:solidFill>
            </a:rPr>
            <a:t>, і </a:t>
          </a:r>
          <a:r>
            <a:rPr lang="ru-RU" sz="2400" dirty="0" err="1" smtClean="0">
              <a:solidFill>
                <a:schemeClr val="tx1"/>
              </a:solidFill>
            </a:rPr>
            <a:t>структурні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принципи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твору</a:t>
          </a:r>
          <a:r>
            <a:rPr lang="ru-RU" sz="2400" dirty="0" smtClean="0">
              <a:solidFill>
                <a:schemeClr val="tx1"/>
              </a:solidFill>
            </a:rPr>
            <a:t> та </a:t>
          </a:r>
          <a:r>
            <a:rPr lang="ru-RU" sz="2400" dirty="0" err="1" smtClean="0">
              <a:solidFill>
                <a:schemeClr val="tx1"/>
              </a:solidFill>
            </a:rPr>
            <a:t>визнавався</a:t>
          </a:r>
          <a:r>
            <a:rPr lang="ru-RU" sz="2400" dirty="0" smtClean="0">
              <a:solidFill>
                <a:schemeClr val="tx1"/>
              </a:solidFill>
            </a:rPr>
            <a:t> раз і </a:t>
          </a:r>
          <a:r>
            <a:rPr lang="ru-RU" sz="2400" dirty="0" err="1" smtClean="0">
              <a:solidFill>
                <a:schemeClr val="tx1"/>
              </a:solidFill>
            </a:rPr>
            <a:t>назавжди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даним</a:t>
          </a:r>
          <a:r>
            <a:rPr lang="ru-RU" sz="2400" dirty="0" smtClean="0">
              <a:solidFill>
                <a:schemeClr val="tx1"/>
              </a:solidFill>
            </a:rPr>
            <a:t>, </a:t>
          </a:r>
          <a:r>
            <a:rPr lang="ru-RU" sz="2400" dirty="0" err="1" smtClean="0">
              <a:solidFill>
                <a:schemeClr val="tx1"/>
              </a:solidFill>
            </a:rPr>
            <a:t>єдино-вірним</a:t>
          </a:r>
          <a:r>
            <a:rPr lang="ru-RU" sz="2400" dirty="0" smtClean="0">
              <a:solidFill>
                <a:schemeClr val="tx1"/>
              </a:solidFill>
            </a:rPr>
            <a:t> і </a:t>
          </a:r>
          <a:r>
            <a:rPr lang="ru-RU" sz="2400" dirty="0" err="1" smtClean="0">
              <a:solidFill>
                <a:schemeClr val="tx1"/>
              </a:solidFill>
            </a:rPr>
            <a:t>найбільш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досконалим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творчим</a:t>
          </a:r>
          <a:r>
            <a:rPr lang="ru-RU" sz="2400" dirty="0" smtClean="0">
              <a:solidFill>
                <a:schemeClr val="tx1"/>
              </a:solidFill>
            </a:rPr>
            <a:t> методом.</a:t>
          </a:r>
          <a:endParaRPr lang="ru-RU" sz="2400" dirty="0"/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Соціалістичний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реалізм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C5AB0B53-07D8-4091-AD4E-32A0E1F141AC}" type="presOf" srcId="{DF551DE4-9F8E-40E7-A560-56A0F39A241B}" destId="{FBE1F3AE-F4BE-4351-AD01-0824EB12BEB4}" srcOrd="0" destOrd="0" presId="urn:microsoft.com/office/officeart/2005/8/layout/orgChart1"/>
    <dgm:cxn modelId="{7F746535-FE63-48CE-9D63-B173881045A0}" type="presOf" srcId="{37278388-BD53-4C7F-8658-C9C5DE99433A}" destId="{2E0A5921-1122-4EEC-8914-967E89BF7637}" srcOrd="0" destOrd="0" presId="urn:microsoft.com/office/officeart/2005/8/layout/orgChart1"/>
    <dgm:cxn modelId="{A225576A-CD2F-401B-9BE8-52957D9882AD}" type="presOf" srcId="{37278388-BD53-4C7F-8658-C9C5DE99433A}" destId="{9B008000-C3CF-4AAD-BDF4-F98630F36755}" srcOrd="1" destOrd="0" presId="urn:microsoft.com/office/officeart/2005/8/layout/orgChart1"/>
    <dgm:cxn modelId="{CDA49E86-BC27-4FEA-922B-797EC78A5933}" type="presOf" srcId="{0A5EE109-B3D9-4B71-A53A-D7B5A885891C}" destId="{2D8671C0-2214-489A-8358-213E4EF48C6C}" srcOrd="1" destOrd="0" presId="urn:microsoft.com/office/officeart/2005/8/layout/orgChart1"/>
    <dgm:cxn modelId="{F79C8B24-84E8-430F-A1C4-3D72B642EB3E}" type="presOf" srcId="{0A5EE109-B3D9-4B71-A53A-D7B5A885891C}" destId="{5C2ACBD8-BCA0-4F1B-9364-6DCF9298C75A}" srcOrd="0" destOrd="0" presId="urn:microsoft.com/office/officeart/2005/8/layout/orgChart1"/>
    <dgm:cxn modelId="{664044DD-6C7D-433A-B4BD-ED270DF7EA65}" type="presOf" srcId="{16FCC60F-A401-4FD8-B9D9-08EEE2518F86}" destId="{08F5FCA4-3247-41EE-84B0-DAC4135703C0}" srcOrd="0" destOrd="0" presId="urn:microsoft.com/office/officeart/2005/8/layout/orgChart1"/>
    <dgm:cxn modelId="{850D833A-C72F-4780-B89D-45ED2176CBF4}" type="presParOf" srcId="{FBE1F3AE-F4BE-4351-AD01-0824EB12BEB4}" destId="{E43DB3FA-B9CB-4089-97B4-DE48805FF22C}" srcOrd="0" destOrd="0" presId="urn:microsoft.com/office/officeart/2005/8/layout/orgChart1"/>
    <dgm:cxn modelId="{87E3CDEF-3191-4473-8DB2-1468079DE4E9}" type="presParOf" srcId="{E43DB3FA-B9CB-4089-97B4-DE48805FF22C}" destId="{9F589018-8CD4-464A-A075-7F068DA1A87F}" srcOrd="0" destOrd="0" presId="urn:microsoft.com/office/officeart/2005/8/layout/orgChart1"/>
    <dgm:cxn modelId="{F3068C8D-21AC-4929-B8DB-6F3C7E875013}" type="presParOf" srcId="{9F589018-8CD4-464A-A075-7F068DA1A87F}" destId="{5C2ACBD8-BCA0-4F1B-9364-6DCF9298C75A}" srcOrd="0" destOrd="0" presId="urn:microsoft.com/office/officeart/2005/8/layout/orgChart1"/>
    <dgm:cxn modelId="{8D10D43E-285D-47BE-A88A-7F0D0285F022}" type="presParOf" srcId="{9F589018-8CD4-464A-A075-7F068DA1A87F}" destId="{2D8671C0-2214-489A-8358-213E4EF48C6C}" srcOrd="1" destOrd="0" presId="urn:microsoft.com/office/officeart/2005/8/layout/orgChart1"/>
    <dgm:cxn modelId="{27AB972E-8200-4449-A13F-50FA02841B03}" type="presParOf" srcId="{E43DB3FA-B9CB-4089-97B4-DE48805FF22C}" destId="{CF78964A-9F1C-4D33-8BCA-EEE3EB2AC42E}" srcOrd="1" destOrd="0" presId="urn:microsoft.com/office/officeart/2005/8/layout/orgChart1"/>
    <dgm:cxn modelId="{D490261E-F748-4218-ACBE-B1186968F33C}" type="presParOf" srcId="{CF78964A-9F1C-4D33-8BCA-EEE3EB2AC42E}" destId="{08F5FCA4-3247-41EE-84B0-DAC4135703C0}" srcOrd="0" destOrd="0" presId="urn:microsoft.com/office/officeart/2005/8/layout/orgChart1"/>
    <dgm:cxn modelId="{638D661B-298F-454E-A2F1-9F2D6AE86256}" type="presParOf" srcId="{CF78964A-9F1C-4D33-8BCA-EEE3EB2AC42E}" destId="{2140C953-AC85-476C-ADA6-E850439B8FFE}" srcOrd="1" destOrd="0" presId="urn:microsoft.com/office/officeart/2005/8/layout/orgChart1"/>
    <dgm:cxn modelId="{CCFEFE73-D4AC-49B7-BC85-569C53FD986A}" type="presParOf" srcId="{2140C953-AC85-476C-ADA6-E850439B8FFE}" destId="{8EAED5F7-3425-4754-88B1-8028B0E3CCB6}" srcOrd="0" destOrd="0" presId="urn:microsoft.com/office/officeart/2005/8/layout/orgChart1"/>
    <dgm:cxn modelId="{994BFB41-AC69-4074-A146-ADCE1A33951D}" type="presParOf" srcId="{8EAED5F7-3425-4754-88B1-8028B0E3CCB6}" destId="{2E0A5921-1122-4EEC-8914-967E89BF7637}" srcOrd="0" destOrd="0" presId="urn:microsoft.com/office/officeart/2005/8/layout/orgChart1"/>
    <dgm:cxn modelId="{6E9E397B-92C6-4DA3-A588-174D09CD8EC0}" type="presParOf" srcId="{8EAED5F7-3425-4754-88B1-8028B0E3CCB6}" destId="{9B008000-C3CF-4AAD-BDF4-F98630F36755}" srcOrd="1" destOrd="0" presId="urn:microsoft.com/office/officeart/2005/8/layout/orgChart1"/>
    <dgm:cxn modelId="{96FB55F1-4454-4938-9B5F-E25534E5A916}" type="presParOf" srcId="{2140C953-AC85-476C-ADA6-E850439B8FFE}" destId="{66E2D8A0-05C0-4EBE-93C0-5360CB4E84EF}" srcOrd="1" destOrd="0" presId="urn:microsoft.com/office/officeart/2005/8/layout/orgChart1"/>
    <dgm:cxn modelId="{F845D251-F221-4296-9E8C-BED8D9F2C905}" type="presParOf" srcId="{2140C953-AC85-476C-ADA6-E850439B8FFE}" destId="{8F51F266-368E-447B-836A-F93866CAFEC6}" srcOrd="2" destOrd="0" presId="urn:microsoft.com/office/officeart/2005/8/layout/orgChart1"/>
    <dgm:cxn modelId="{D482682C-642F-4EF6-8AED-654058A1D283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dirty="0" err="1" smtClean="0">
              <a:solidFill>
                <a:schemeClr val="tx1"/>
              </a:solidFill>
            </a:rPr>
            <a:t>Назвіть</a:t>
          </a:r>
          <a:r>
            <a:rPr lang="ru-RU" sz="3200" dirty="0" smtClean="0">
              <a:solidFill>
                <a:schemeClr val="tx1"/>
              </a:solidFill>
            </a:rPr>
            <a:t>  </a:t>
          </a:r>
          <a:r>
            <a:rPr lang="ru-RU" sz="3200" dirty="0" err="1" smtClean="0">
              <a:solidFill>
                <a:schemeClr val="tx1"/>
              </a:solidFill>
            </a:rPr>
            <a:t>громадських</a:t>
          </a:r>
          <a:r>
            <a:rPr lang="ru-RU" sz="3200" dirty="0" smtClean="0">
              <a:solidFill>
                <a:schemeClr val="tx1"/>
              </a:solidFill>
            </a:rPr>
            <a:t> </a:t>
          </a:r>
          <a:r>
            <a:rPr lang="ru-RU" sz="3200" dirty="0" err="1" smtClean="0">
              <a:solidFill>
                <a:schemeClr val="tx1"/>
              </a:solidFill>
            </a:rPr>
            <a:t>діячив</a:t>
          </a:r>
          <a:r>
            <a:rPr lang="ru-RU" sz="3200" dirty="0" smtClean="0">
              <a:solidFill>
                <a:schemeClr val="tx1"/>
              </a:solidFill>
            </a:rPr>
            <a:t>  40—50-х </a:t>
          </a:r>
          <a:r>
            <a:rPr lang="ru-RU" sz="3200" dirty="0" err="1" smtClean="0">
              <a:solidFill>
                <a:schemeClr val="tx1"/>
              </a:solidFill>
            </a:rPr>
            <a:t>років</a:t>
          </a:r>
          <a:endParaRPr lang="ru-RU" sz="3200" dirty="0"/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Плідно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працювати</a:t>
          </a:r>
          <a:r>
            <a:rPr lang="ru-RU" dirty="0" smtClean="0">
              <a:solidFill>
                <a:schemeClr val="tx1"/>
              </a:solidFill>
            </a:rPr>
            <a:t> в </a:t>
          </a:r>
          <a:r>
            <a:rPr lang="ru-RU" dirty="0" err="1" smtClean="0">
              <a:solidFill>
                <a:schemeClr val="tx1"/>
              </a:solidFill>
            </a:rPr>
            <a:t>цей</a:t>
          </a:r>
          <a:r>
            <a:rPr lang="ru-RU" dirty="0" smtClean="0">
              <a:solidFill>
                <a:schemeClr val="tx1"/>
              </a:solidFill>
            </a:rPr>
            <a:t> час </a:t>
          </a:r>
          <a:r>
            <a:rPr lang="ru-RU" dirty="0" err="1" smtClean="0">
              <a:solidFill>
                <a:schemeClr val="tx1"/>
              </a:solidFill>
            </a:rPr>
            <a:t>Олександр</a:t>
          </a:r>
          <a:r>
            <a:rPr lang="ru-RU" dirty="0" smtClean="0">
              <a:solidFill>
                <a:schemeClr val="tx1"/>
              </a:solidFill>
            </a:rPr>
            <a:t> Довженко, </a:t>
          </a:r>
          <a:r>
            <a:rPr lang="ru-RU" dirty="0" err="1" smtClean="0">
              <a:solidFill>
                <a:schemeClr val="tx1"/>
              </a:solidFill>
            </a:rPr>
            <a:t>Павло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Тичина</a:t>
          </a:r>
          <a:r>
            <a:rPr lang="ru-RU" dirty="0" smtClean="0">
              <a:solidFill>
                <a:schemeClr val="tx1"/>
              </a:solidFill>
            </a:rPr>
            <a:t>, Максим </a:t>
          </a:r>
          <a:r>
            <a:rPr lang="ru-RU" dirty="0" err="1" smtClean="0">
              <a:solidFill>
                <a:schemeClr val="tx1"/>
              </a:solidFill>
            </a:rPr>
            <a:t>Рильський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Юрій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Яновський</a:t>
          </a:r>
          <a:r>
            <a:rPr lang="ru-RU" dirty="0" smtClean="0">
              <a:solidFill>
                <a:schemeClr val="tx1"/>
              </a:solidFill>
            </a:rPr>
            <a:t>, Петро Панч, Натан </a:t>
          </a:r>
          <a:r>
            <a:rPr lang="ru-RU" dirty="0" err="1" smtClean="0">
              <a:solidFill>
                <a:schemeClr val="tx1"/>
              </a:solidFill>
            </a:rPr>
            <a:t>Рибак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Юрій</a:t>
          </a:r>
          <a:r>
            <a:rPr lang="ru-RU" dirty="0" smtClean="0">
              <a:solidFill>
                <a:schemeClr val="tx1"/>
              </a:solidFill>
            </a:rPr>
            <a:t> Смолич, </a:t>
          </a:r>
          <a:r>
            <a:rPr lang="ru-RU" dirty="0" err="1" smtClean="0">
              <a:solidFill>
                <a:schemeClr val="tx1"/>
              </a:solidFill>
            </a:rPr>
            <a:t>Володимир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Сосюра</a:t>
          </a:r>
          <a:r>
            <a:rPr lang="ru-RU" dirty="0" smtClean="0">
              <a:solidFill>
                <a:schemeClr val="tx1"/>
              </a:solidFill>
            </a:rPr>
            <a:t>, Остап Вишня, </a:t>
          </a:r>
          <a:r>
            <a:rPr lang="ru-RU" dirty="0" err="1" smtClean="0">
              <a:solidFill>
                <a:schemeClr val="tx1"/>
              </a:solidFill>
            </a:rPr>
            <a:t>Андрій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Малишко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Леонід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Первомайський</a:t>
          </a:r>
          <a:r>
            <a:rPr lang="ru-RU" dirty="0" smtClean="0">
              <a:solidFill>
                <a:schemeClr val="tx1"/>
              </a:solidFill>
            </a:rPr>
            <a:t>, Олесь Гончар.</a:t>
          </a:r>
          <a:endParaRPr lang="ru-RU" dirty="0"/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72F64CD1-9B06-492B-8532-230424568580}" type="presOf" srcId="{16FCC60F-A401-4FD8-B9D9-08EEE2518F86}" destId="{08F5FCA4-3247-41EE-84B0-DAC4135703C0}" srcOrd="0" destOrd="0" presId="urn:microsoft.com/office/officeart/2005/8/layout/orgChart1"/>
    <dgm:cxn modelId="{12046EE3-A9CF-4AC9-89F0-9BE6C7988305}" type="presOf" srcId="{0A5EE109-B3D9-4B71-A53A-D7B5A885891C}" destId="{5C2ACBD8-BCA0-4F1B-9364-6DCF9298C75A}" srcOrd="0" destOrd="0" presId="urn:microsoft.com/office/officeart/2005/8/layout/orgChart1"/>
    <dgm:cxn modelId="{C1A58581-D369-4724-8E42-E7A886C16D9A}" type="presOf" srcId="{37278388-BD53-4C7F-8658-C9C5DE99433A}" destId="{2E0A5921-1122-4EEC-8914-967E89BF7637}" srcOrd="0" destOrd="0" presId="urn:microsoft.com/office/officeart/2005/8/layout/orgChart1"/>
    <dgm:cxn modelId="{5C2433F0-845E-45BF-9C15-A263D7878FC7}" type="presOf" srcId="{0A5EE109-B3D9-4B71-A53A-D7B5A885891C}" destId="{2D8671C0-2214-489A-8358-213E4EF48C6C}" srcOrd="1" destOrd="0" presId="urn:microsoft.com/office/officeart/2005/8/layout/orgChart1"/>
    <dgm:cxn modelId="{01E71734-9C4F-46A0-A460-29C6E93AAADE}" type="presOf" srcId="{DF551DE4-9F8E-40E7-A560-56A0F39A241B}" destId="{FBE1F3AE-F4BE-4351-AD01-0824EB12BEB4}" srcOrd="0" destOrd="0" presId="urn:microsoft.com/office/officeart/2005/8/layout/orgChart1"/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8C1684F9-D8A0-444D-A9F8-8D0075906029}" type="presOf" srcId="{37278388-BD53-4C7F-8658-C9C5DE99433A}" destId="{9B008000-C3CF-4AAD-BDF4-F98630F36755}" srcOrd="1" destOrd="0" presId="urn:microsoft.com/office/officeart/2005/8/layout/orgChart1"/>
    <dgm:cxn modelId="{BDA8B613-5579-4304-AAE5-B54A5733A41E}" type="presParOf" srcId="{FBE1F3AE-F4BE-4351-AD01-0824EB12BEB4}" destId="{E43DB3FA-B9CB-4089-97B4-DE48805FF22C}" srcOrd="0" destOrd="0" presId="urn:microsoft.com/office/officeart/2005/8/layout/orgChart1"/>
    <dgm:cxn modelId="{D993A87B-C7CC-4D8B-B9CE-6287FD32F346}" type="presParOf" srcId="{E43DB3FA-B9CB-4089-97B4-DE48805FF22C}" destId="{9F589018-8CD4-464A-A075-7F068DA1A87F}" srcOrd="0" destOrd="0" presId="urn:microsoft.com/office/officeart/2005/8/layout/orgChart1"/>
    <dgm:cxn modelId="{091E64D4-32DC-4BDA-903B-F7A7BD1B863F}" type="presParOf" srcId="{9F589018-8CD4-464A-A075-7F068DA1A87F}" destId="{5C2ACBD8-BCA0-4F1B-9364-6DCF9298C75A}" srcOrd="0" destOrd="0" presId="urn:microsoft.com/office/officeart/2005/8/layout/orgChart1"/>
    <dgm:cxn modelId="{3F15315D-9CB1-41C6-934C-CB61BCB31FCD}" type="presParOf" srcId="{9F589018-8CD4-464A-A075-7F068DA1A87F}" destId="{2D8671C0-2214-489A-8358-213E4EF48C6C}" srcOrd="1" destOrd="0" presId="urn:microsoft.com/office/officeart/2005/8/layout/orgChart1"/>
    <dgm:cxn modelId="{25DC3ECE-E767-40FB-8714-D08956FE2D93}" type="presParOf" srcId="{E43DB3FA-B9CB-4089-97B4-DE48805FF22C}" destId="{CF78964A-9F1C-4D33-8BCA-EEE3EB2AC42E}" srcOrd="1" destOrd="0" presId="urn:microsoft.com/office/officeart/2005/8/layout/orgChart1"/>
    <dgm:cxn modelId="{C8E5C40C-A810-4D90-9D7F-79C1D15F91BB}" type="presParOf" srcId="{CF78964A-9F1C-4D33-8BCA-EEE3EB2AC42E}" destId="{08F5FCA4-3247-41EE-84B0-DAC4135703C0}" srcOrd="0" destOrd="0" presId="urn:microsoft.com/office/officeart/2005/8/layout/orgChart1"/>
    <dgm:cxn modelId="{31A791A6-776A-41D4-95FA-DC88D20650D5}" type="presParOf" srcId="{CF78964A-9F1C-4D33-8BCA-EEE3EB2AC42E}" destId="{2140C953-AC85-476C-ADA6-E850439B8FFE}" srcOrd="1" destOrd="0" presId="urn:microsoft.com/office/officeart/2005/8/layout/orgChart1"/>
    <dgm:cxn modelId="{4B5EB498-1087-406D-8F91-19B9BF85F4CF}" type="presParOf" srcId="{2140C953-AC85-476C-ADA6-E850439B8FFE}" destId="{8EAED5F7-3425-4754-88B1-8028B0E3CCB6}" srcOrd="0" destOrd="0" presId="urn:microsoft.com/office/officeart/2005/8/layout/orgChart1"/>
    <dgm:cxn modelId="{5E84968A-1096-4DE5-9B11-96DA4DA1E9DB}" type="presParOf" srcId="{8EAED5F7-3425-4754-88B1-8028B0E3CCB6}" destId="{2E0A5921-1122-4EEC-8914-967E89BF7637}" srcOrd="0" destOrd="0" presId="urn:microsoft.com/office/officeart/2005/8/layout/orgChart1"/>
    <dgm:cxn modelId="{FA946218-3851-4BA4-8A1E-07711C48EB48}" type="presParOf" srcId="{8EAED5F7-3425-4754-88B1-8028B0E3CCB6}" destId="{9B008000-C3CF-4AAD-BDF4-F98630F36755}" srcOrd="1" destOrd="0" presId="urn:microsoft.com/office/officeart/2005/8/layout/orgChart1"/>
    <dgm:cxn modelId="{22248CD2-4BA9-455B-BA58-F4255D11AC86}" type="presParOf" srcId="{2140C953-AC85-476C-ADA6-E850439B8FFE}" destId="{66E2D8A0-05C0-4EBE-93C0-5360CB4E84EF}" srcOrd="1" destOrd="0" presId="urn:microsoft.com/office/officeart/2005/8/layout/orgChart1"/>
    <dgm:cxn modelId="{4175D2C1-2B49-4C3A-BE27-1805FF6EFD63}" type="presParOf" srcId="{2140C953-AC85-476C-ADA6-E850439B8FFE}" destId="{8F51F266-368E-447B-836A-F93866CAFEC6}" srcOrd="2" destOrd="0" presId="urn:microsoft.com/office/officeart/2005/8/layout/orgChart1"/>
    <dgm:cxn modelId="{36B9ADB8-8660-4EB6-9500-47177386E8EF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551DE4-9F8E-40E7-A560-56A0F39A241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EE109-B3D9-4B71-A53A-D7B5A885891C}">
      <dgm:prSet phldrT="[Текст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dirty="0" smtClean="0">
              <a:solidFill>
                <a:schemeClr val="tx1"/>
              </a:solidFill>
            </a:rPr>
            <a:t>Що таке «відлига»?</a:t>
          </a:r>
          <a:endParaRPr lang="ru-RU" sz="3200" dirty="0">
            <a:solidFill>
              <a:schemeClr val="tx1"/>
            </a:solidFill>
          </a:endParaRPr>
        </a:p>
      </dgm:t>
    </dgm:pt>
    <dgm:pt modelId="{9466B079-6DD9-49B7-9EC3-C8509A38079C}" type="parTrans" cxnId="{9973E223-72CA-444F-988A-88E5FE939573}">
      <dgm:prSet/>
      <dgm:spPr/>
      <dgm:t>
        <a:bodyPr/>
        <a:lstStyle/>
        <a:p>
          <a:endParaRPr lang="ru-RU"/>
        </a:p>
      </dgm:t>
    </dgm:pt>
    <dgm:pt modelId="{F8A603D1-20C4-4F2E-B65B-AB8FDA2F8466}" type="sibTrans" cxnId="{9973E223-72CA-444F-988A-88E5FE939573}">
      <dgm:prSet/>
      <dgm:spPr/>
      <dgm:t>
        <a:bodyPr/>
        <a:lstStyle/>
        <a:p>
          <a:endParaRPr lang="ru-RU"/>
        </a:p>
      </dgm:t>
    </dgm:pt>
    <dgm:pt modelId="{37278388-BD53-4C7F-8658-C9C5DE99433A}">
      <dgm:prSet phldrT="[Текст]"/>
      <dgm:spPr/>
      <dgm:t>
        <a:bodyPr/>
        <a:lstStyle/>
        <a:p>
          <a:r>
            <a:rPr lang="vi-VN" b="0" dirty="0" smtClean="0">
              <a:solidFill>
                <a:schemeClr val="tx1"/>
              </a:solidFill>
            </a:rPr>
            <a:t>Відли́га — неофіційна назва періоду історії СРСР, що розпочався після смерті Й.Сталіна. Його характерними рисами були певний відхід від жорсткої Сталінської тоталітарної системи, спроби її реформування в напрямку лібералізації, відносна демократизація, гуманізація політичного та громадського життя.</a:t>
          </a:r>
          <a:endParaRPr lang="ru-RU" b="0" dirty="0">
            <a:solidFill>
              <a:schemeClr val="tx1"/>
            </a:solidFill>
          </a:endParaRPr>
        </a:p>
      </dgm:t>
    </dgm:pt>
    <dgm:pt modelId="{16FCC60F-A401-4FD8-B9D9-08EEE2518F86}" type="parTrans" cxnId="{A1CDC847-94E5-40C2-A07E-A9E84607F577}">
      <dgm:prSet/>
      <dgm:spPr/>
      <dgm:t>
        <a:bodyPr/>
        <a:lstStyle/>
        <a:p>
          <a:endParaRPr lang="ru-RU"/>
        </a:p>
      </dgm:t>
    </dgm:pt>
    <dgm:pt modelId="{96B090B2-C28A-4E07-BE2D-4C7C32CF5E7A}" type="sibTrans" cxnId="{A1CDC847-94E5-40C2-A07E-A9E84607F577}">
      <dgm:prSet/>
      <dgm:spPr/>
      <dgm:t>
        <a:bodyPr/>
        <a:lstStyle/>
        <a:p>
          <a:endParaRPr lang="ru-RU"/>
        </a:p>
      </dgm:t>
    </dgm:pt>
    <dgm:pt modelId="{FBE1F3AE-F4BE-4351-AD01-0824EB12BEB4}" type="pres">
      <dgm:prSet presAssocID="{DF551DE4-9F8E-40E7-A560-56A0F39A24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DB3FA-B9CB-4089-97B4-DE48805FF22C}" type="pres">
      <dgm:prSet presAssocID="{0A5EE109-B3D9-4B71-A53A-D7B5A885891C}" presName="hierRoot1" presStyleCnt="0">
        <dgm:presLayoutVars>
          <dgm:hierBranch val="init"/>
        </dgm:presLayoutVars>
      </dgm:prSet>
      <dgm:spPr/>
    </dgm:pt>
    <dgm:pt modelId="{9F589018-8CD4-464A-A075-7F068DA1A87F}" type="pres">
      <dgm:prSet presAssocID="{0A5EE109-B3D9-4B71-A53A-D7B5A885891C}" presName="rootComposite1" presStyleCnt="0"/>
      <dgm:spPr/>
    </dgm:pt>
    <dgm:pt modelId="{5C2ACBD8-BCA0-4F1B-9364-6DCF9298C75A}" type="pres">
      <dgm:prSet presAssocID="{0A5EE109-B3D9-4B71-A53A-D7B5A885891C}" presName="rootText1" presStyleLbl="node0" presStyleIdx="0" presStyleCnt="1" custScaleX="142905" custScaleY="81869" custLinFactNeighborX="435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8671C0-2214-489A-8358-213E4EF48C6C}" type="pres">
      <dgm:prSet presAssocID="{0A5EE109-B3D9-4B71-A53A-D7B5A88589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78964A-9F1C-4D33-8BCA-EEE3EB2AC42E}" type="pres">
      <dgm:prSet presAssocID="{0A5EE109-B3D9-4B71-A53A-D7B5A885891C}" presName="hierChild2" presStyleCnt="0"/>
      <dgm:spPr/>
    </dgm:pt>
    <dgm:pt modelId="{08F5FCA4-3247-41EE-84B0-DAC4135703C0}" type="pres">
      <dgm:prSet presAssocID="{16FCC60F-A401-4FD8-B9D9-08EEE2518F86}" presName="Name37" presStyleLbl="parChTrans1D2" presStyleIdx="0" presStyleCnt="1"/>
      <dgm:spPr/>
      <dgm:t>
        <a:bodyPr/>
        <a:lstStyle/>
        <a:p>
          <a:endParaRPr lang="ru-RU"/>
        </a:p>
      </dgm:t>
    </dgm:pt>
    <dgm:pt modelId="{2140C953-AC85-476C-ADA6-E850439B8FFE}" type="pres">
      <dgm:prSet presAssocID="{37278388-BD53-4C7F-8658-C9C5DE99433A}" presName="hierRoot2" presStyleCnt="0">
        <dgm:presLayoutVars>
          <dgm:hierBranch val="init"/>
        </dgm:presLayoutVars>
      </dgm:prSet>
      <dgm:spPr/>
    </dgm:pt>
    <dgm:pt modelId="{8EAED5F7-3425-4754-88B1-8028B0E3CCB6}" type="pres">
      <dgm:prSet presAssocID="{37278388-BD53-4C7F-8658-C9C5DE99433A}" presName="rootComposite" presStyleCnt="0"/>
      <dgm:spPr/>
    </dgm:pt>
    <dgm:pt modelId="{2E0A5921-1122-4EEC-8914-967E89BF7637}" type="pres">
      <dgm:prSet presAssocID="{37278388-BD53-4C7F-8658-C9C5DE99433A}" presName="rootText" presStyleLbl="node2" presStyleIdx="0" presStyleCnt="1" custScaleX="116684" custLinFactNeighborX="453" custLinFactNeighborY="-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08000-C3CF-4AAD-BDF4-F98630F36755}" type="pres">
      <dgm:prSet presAssocID="{37278388-BD53-4C7F-8658-C9C5DE99433A}" presName="rootConnector" presStyleLbl="node2" presStyleIdx="0" presStyleCnt="1"/>
      <dgm:spPr/>
      <dgm:t>
        <a:bodyPr/>
        <a:lstStyle/>
        <a:p>
          <a:endParaRPr lang="ru-RU"/>
        </a:p>
      </dgm:t>
    </dgm:pt>
    <dgm:pt modelId="{66E2D8A0-05C0-4EBE-93C0-5360CB4E84EF}" type="pres">
      <dgm:prSet presAssocID="{37278388-BD53-4C7F-8658-C9C5DE99433A}" presName="hierChild4" presStyleCnt="0"/>
      <dgm:spPr/>
    </dgm:pt>
    <dgm:pt modelId="{8F51F266-368E-447B-836A-F93866CAFEC6}" type="pres">
      <dgm:prSet presAssocID="{37278388-BD53-4C7F-8658-C9C5DE99433A}" presName="hierChild5" presStyleCnt="0"/>
      <dgm:spPr/>
    </dgm:pt>
    <dgm:pt modelId="{DDF93253-539D-4F90-9C06-DD9AFF8B86FE}" type="pres">
      <dgm:prSet presAssocID="{0A5EE109-B3D9-4B71-A53A-D7B5A885891C}" presName="hierChild3" presStyleCnt="0"/>
      <dgm:spPr/>
    </dgm:pt>
  </dgm:ptLst>
  <dgm:cxnLst>
    <dgm:cxn modelId="{A1CDC847-94E5-40C2-A07E-A9E84607F577}" srcId="{0A5EE109-B3D9-4B71-A53A-D7B5A885891C}" destId="{37278388-BD53-4C7F-8658-C9C5DE99433A}" srcOrd="0" destOrd="0" parTransId="{16FCC60F-A401-4FD8-B9D9-08EEE2518F86}" sibTransId="{96B090B2-C28A-4E07-BE2D-4C7C32CF5E7A}"/>
    <dgm:cxn modelId="{EB792299-9BE4-45CA-AE53-AD4F629F786F}" type="presOf" srcId="{37278388-BD53-4C7F-8658-C9C5DE99433A}" destId="{2E0A5921-1122-4EEC-8914-967E89BF7637}" srcOrd="0" destOrd="0" presId="urn:microsoft.com/office/officeart/2005/8/layout/orgChart1"/>
    <dgm:cxn modelId="{9973E223-72CA-444F-988A-88E5FE939573}" srcId="{DF551DE4-9F8E-40E7-A560-56A0F39A241B}" destId="{0A5EE109-B3D9-4B71-A53A-D7B5A885891C}" srcOrd="0" destOrd="0" parTransId="{9466B079-6DD9-49B7-9EC3-C8509A38079C}" sibTransId="{F8A603D1-20C4-4F2E-B65B-AB8FDA2F8466}"/>
    <dgm:cxn modelId="{CC4D5059-22D6-4219-BC04-354BA628E4AC}" type="presOf" srcId="{0A5EE109-B3D9-4B71-A53A-D7B5A885891C}" destId="{2D8671C0-2214-489A-8358-213E4EF48C6C}" srcOrd="1" destOrd="0" presId="urn:microsoft.com/office/officeart/2005/8/layout/orgChart1"/>
    <dgm:cxn modelId="{1BF57409-BEB5-46F5-9426-10B154BA43F7}" type="presOf" srcId="{37278388-BD53-4C7F-8658-C9C5DE99433A}" destId="{9B008000-C3CF-4AAD-BDF4-F98630F36755}" srcOrd="1" destOrd="0" presId="urn:microsoft.com/office/officeart/2005/8/layout/orgChart1"/>
    <dgm:cxn modelId="{04009691-DCD6-435D-9B8A-88AE981D72F9}" type="presOf" srcId="{16FCC60F-A401-4FD8-B9D9-08EEE2518F86}" destId="{08F5FCA4-3247-41EE-84B0-DAC4135703C0}" srcOrd="0" destOrd="0" presId="urn:microsoft.com/office/officeart/2005/8/layout/orgChart1"/>
    <dgm:cxn modelId="{0FFFB25F-91BC-4A06-AEE4-4E5353CEA863}" type="presOf" srcId="{DF551DE4-9F8E-40E7-A560-56A0F39A241B}" destId="{FBE1F3AE-F4BE-4351-AD01-0824EB12BEB4}" srcOrd="0" destOrd="0" presId="urn:microsoft.com/office/officeart/2005/8/layout/orgChart1"/>
    <dgm:cxn modelId="{657AB900-0641-4D97-9E98-1E1D63795A53}" type="presOf" srcId="{0A5EE109-B3D9-4B71-A53A-D7B5A885891C}" destId="{5C2ACBD8-BCA0-4F1B-9364-6DCF9298C75A}" srcOrd="0" destOrd="0" presId="urn:microsoft.com/office/officeart/2005/8/layout/orgChart1"/>
    <dgm:cxn modelId="{CC1FFDBD-C9FC-4E2C-926A-E588EFD26D7E}" type="presParOf" srcId="{FBE1F3AE-F4BE-4351-AD01-0824EB12BEB4}" destId="{E43DB3FA-B9CB-4089-97B4-DE48805FF22C}" srcOrd="0" destOrd="0" presId="urn:microsoft.com/office/officeart/2005/8/layout/orgChart1"/>
    <dgm:cxn modelId="{3B182B90-20C0-4805-9696-85DC49C7C6AB}" type="presParOf" srcId="{E43DB3FA-B9CB-4089-97B4-DE48805FF22C}" destId="{9F589018-8CD4-464A-A075-7F068DA1A87F}" srcOrd="0" destOrd="0" presId="urn:microsoft.com/office/officeart/2005/8/layout/orgChart1"/>
    <dgm:cxn modelId="{D2CE6FAF-78A8-4B59-AE85-5B9E19951768}" type="presParOf" srcId="{9F589018-8CD4-464A-A075-7F068DA1A87F}" destId="{5C2ACBD8-BCA0-4F1B-9364-6DCF9298C75A}" srcOrd="0" destOrd="0" presId="urn:microsoft.com/office/officeart/2005/8/layout/orgChart1"/>
    <dgm:cxn modelId="{9CA61F54-1503-43BB-856A-406B0C8B9CEF}" type="presParOf" srcId="{9F589018-8CD4-464A-A075-7F068DA1A87F}" destId="{2D8671C0-2214-489A-8358-213E4EF48C6C}" srcOrd="1" destOrd="0" presId="urn:microsoft.com/office/officeart/2005/8/layout/orgChart1"/>
    <dgm:cxn modelId="{D9478B55-1C4D-41E9-B917-35AAF54E4E70}" type="presParOf" srcId="{E43DB3FA-B9CB-4089-97B4-DE48805FF22C}" destId="{CF78964A-9F1C-4D33-8BCA-EEE3EB2AC42E}" srcOrd="1" destOrd="0" presId="urn:microsoft.com/office/officeart/2005/8/layout/orgChart1"/>
    <dgm:cxn modelId="{5569DC6B-1262-4C62-A946-76BB4A770566}" type="presParOf" srcId="{CF78964A-9F1C-4D33-8BCA-EEE3EB2AC42E}" destId="{08F5FCA4-3247-41EE-84B0-DAC4135703C0}" srcOrd="0" destOrd="0" presId="urn:microsoft.com/office/officeart/2005/8/layout/orgChart1"/>
    <dgm:cxn modelId="{57F0678B-5524-426C-A250-CDAE9143D5EA}" type="presParOf" srcId="{CF78964A-9F1C-4D33-8BCA-EEE3EB2AC42E}" destId="{2140C953-AC85-476C-ADA6-E850439B8FFE}" srcOrd="1" destOrd="0" presId="urn:microsoft.com/office/officeart/2005/8/layout/orgChart1"/>
    <dgm:cxn modelId="{667261D7-D973-4558-845E-040DCD87A7A4}" type="presParOf" srcId="{2140C953-AC85-476C-ADA6-E850439B8FFE}" destId="{8EAED5F7-3425-4754-88B1-8028B0E3CCB6}" srcOrd="0" destOrd="0" presId="urn:microsoft.com/office/officeart/2005/8/layout/orgChart1"/>
    <dgm:cxn modelId="{42656787-11F2-4808-BCC8-71A54629E279}" type="presParOf" srcId="{8EAED5F7-3425-4754-88B1-8028B0E3CCB6}" destId="{2E0A5921-1122-4EEC-8914-967E89BF7637}" srcOrd="0" destOrd="0" presId="urn:microsoft.com/office/officeart/2005/8/layout/orgChart1"/>
    <dgm:cxn modelId="{B315C466-698B-4D7F-A27C-90BD837A3DD2}" type="presParOf" srcId="{8EAED5F7-3425-4754-88B1-8028B0E3CCB6}" destId="{9B008000-C3CF-4AAD-BDF4-F98630F36755}" srcOrd="1" destOrd="0" presId="urn:microsoft.com/office/officeart/2005/8/layout/orgChart1"/>
    <dgm:cxn modelId="{C2506541-4165-4A80-B22F-4B260C18B29A}" type="presParOf" srcId="{2140C953-AC85-476C-ADA6-E850439B8FFE}" destId="{66E2D8A0-05C0-4EBE-93C0-5360CB4E84EF}" srcOrd="1" destOrd="0" presId="urn:microsoft.com/office/officeart/2005/8/layout/orgChart1"/>
    <dgm:cxn modelId="{37C160AD-830F-4CE1-A6A0-C7007ABD8AAC}" type="presParOf" srcId="{2140C953-AC85-476C-ADA6-E850439B8FFE}" destId="{8F51F266-368E-447B-836A-F93866CAFEC6}" srcOrd="2" destOrd="0" presId="urn:microsoft.com/office/officeart/2005/8/layout/orgChart1"/>
    <dgm:cxn modelId="{F7AC8051-A851-46B0-82AE-0CA1D7CB40DE}" type="presParOf" srcId="{E43DB3FA-B9CB-4089-97B4-DE48805FF22C}" destId="{DDF93253-539D-4F90-9C06-DD9AFF8B86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2575" y="2040165"/>
          <a:ext cx="91440" cy="8006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8579"/>
              </a:lnTo>
              <a:lnTo>
                <a:pt x="46546" y="318579"/>
              </a:lnTo>
              <a:lnTo>
                <a:pt x="46546" y="8006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1128043" y="160938"/>
          <a:ext cx="6560502" cy="18792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kern="1200" dirty="0" smtClean="0">
              <a:solidFill>
                <a:schemeClr val="tx1"/>
              </a:solidFill>
            </a:rPr>
            <a:t>Як </a:t>
          </a:r>
          <a:r>
            <a:rPr lang="ru-RU" sz="4000" kern="1200" dirty="0" err="1" smtClean="0">
              <a:solidFill>
                <a:schemeClr val="tx1"/>
              </a:solidFill>
            </a:rPr>
            <a:t>характеризують</a:t>
          </a:r>
          <a:r>
            <a:rPr lang="ru-RU" sz="4000" kern="1200" dirty="0" smtClean="0">
              <a:solidFill>
                <a:schemeClr val="tx1"/>
              </a:solidFill>
            </a:rPr>
            <a:t> </a:t>
          </a:r>
          <a:r>
            <a:rPr lang="ru-RU" sz="4000" kern="1200" dirty="0" err="1" smtClean="0">
              <a:solidFill>
                <a:schemeClr val="tx1"/>
              </a:solidFill>
            </a:rPr>
            <a:t>розвиток</a:t>
          </a:r>
          <a:r>
            <a:rPr lang="ru-RU" sz="4000" kern="1200" dirty="0" smtClean="0">
              <a:solidFill>
                <a:schemeClr val="tx1"/>
              </a:solidFill>
            </a:rPr>
            <a:t> </a:t>
          </a:r>
          <a:r>
            <a:rPr lang="ru-RU" sz="4000" kern="1200" dirty="0" err="1" smtClean="0">
              <a:solidFill>
                <a:schemeClr val="tx1"/>
              </a:solidFill>
            </a:rPr>
            <a:t>української</a:t>
          </a:r>
          <a:r>
            <a:rPr lang="ru-RU" sz="4000" kern="1200" dirty="0" smtClean="0">
              <a:solidFill>
                <a:schemeClr val="tx1"/>
              </a:solidFill>
            </a:rPr>
            <a:t> </a:t>
          </a:r>
          <a:r>
            <a:rPr lang="ru-RU" sz="4000" kern="1200" dirty="0" err="1" smtClean="0">
              <a:solidFill>
                <a:schemeClr val="tx1"/>
              </a:solidFill>
            </a:rPr>
            <a:t>культури</a:t>
          </a:r>
          <a:r>
            <a:rPr lang="ru-RU" sz="4000" kern="1200" dirty="0" smtClean="0">
              <a:solidFill>
                <a:schemeClr val="tx1"/>
              </a:solidFill>
            </a:rPr>
            <a:t> </a:t>
          </a:r>
          <a:r>
            <a:rPr lang="en-US" sz="4000" kern="1200" dirty="0" smtClean="0">
              <a:solidFill>
                <a:schemeClr val="tx1"/>
              </a:solidFill>
            </a:rPr>
            <a:t>XX </a:t>
          </a:r>
          <a:r>
            <a:rPr lang="ru-RU" sz="4000" kern="1200" dirty="0" err="1" smtClean="0">
              <a:solidFill>
                <a:schemeClr val="tx1"/>
              </a:solidFill>
            </a:rPr>
            <a:t>ст</a:t>
          </a:r>
          <a:r>
            <a:rPr lang="ru-RU" sz="4000" kern="1200" dirty="0" smtClean="0">
              <a:solidFill>
                <a:schemeClr val="tx1"/>
              </a:solidFill>
            </a:rPr>
            <a:t>?</a:t>
          </a:r>
          <a:endParaRPr lang="ru-RU" sz="40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/>
        </a:p>
      </dsp:txBody>
      <dsp:txXfrm>
        <a:off x="1128043" y="160938"/>
        <a:ext cx="6560502" cy="1879226"/>
      </dsp:txXfrm>
    </dsp:sp>
    <dsp:sp modelId="{2E0A5921-1122-4EEC-8914-967E89BF7637}">
      <dsp:nvSpPr>
        <dsp:cNvPr id="0" name=""/>
        <dsp:cNvSpPr/>
      </dsp:nvSpPr>
      <dsp:spPr>
        <a:xfrm>
          <a:off x="1730748" y="2840780"/>
          <a:ext cx="5356744" cy="22954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chemeClr val="tx1"/>
              </a:solidFill>
            </a:rPr>
            <a:t>Розвиток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української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культури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en-US" sz="3200" kern="1200" dirty="0" smtClean="0">
              <a:solidFill>
                <a:schemeClr val="tx1"/>
              </a:solidFill>
            </a:rPr>
            <a:t>XX </a:t>
          </a:r>
          <a:r>
            <a:rPr lang="ru-RU" sz="3200" kern="1200" dirty="0" smtClean="0">
              <a:solidFill>
                <a:schemeClr val="tx1"/>
              </a:solidFill>
            </a:rPr>
            <a:t>ст. </a:t>
          </a:r>
          <a:r>
            <a:rPr lang="ru-RU" sz="3200" kern="1200" dirty="0" err="1" smtClean="0">
              <a:solidFill>
                <a:schemeClr val="tx1"/>
              </a:solidFill>
            </a:rPr>
            <a:t>можна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характеризувати</a:t>
          </a:r>
          <a:r>
            <a:rPr lang="ru-RU" sz="3200" kern="1200" dirty="0" smtClean="0">
              <a:solidFill>
                <a:schemeClr val="tx1"/>
              </a:solidFill>
            </a:rPr>
            <a:t> як </a:t>
          </a:r>
          <a:r>
            <a:rPr lang="ru-RU" sz="3200" kern="1200" dirty="0" err="1" smtClean="0">
              <a:solidFill>
                <a:schemeClr val="tx1"/>
              </a:solidFill>
            </a:rPr>
            <a:t>період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її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національно</a:t>
          </a:r>
          <a:r>
            <a:rPr lang="ru-RU" sz="3200" kern="1200" dirty="0" smtClean="0">
              <a:solidFill>
                <a:schemeClr val="tx1"/>
              </a:solidFill>
            </a:rPr>
            <a:t>-державного </a:t>
          </a:r>
          <a:r>
            <a:rPr lang="ru-RU" sz="3200" kern="1200" dirty="0" err="1" smtClean="0">
              <a:solidFill>
                <a:schemeClr val="tx1"/>
              </a:solidFill>
            </a:rPr>
            <a:t>відродження</a:t>
          </a:r>
          <a:endParaRPr lang="ru-RU" sz="3200" kern="1200" dirty="0"/>
        </a:p>
      </dsp:txBody>
      <dsp:txXfrm>
        <a:off x="1730748" y="2840780"/>
        <a:ext cx="5356744" cy="22954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Назвіть центр </a:t>
          </a:r>
          <a:r>
            <a:rPr lang="uk-UA" sz="3600" kern="1200" dirty="0" err="1" smtClean="0">
              <a:solidFill>
                <a:schemeClr val="tx1"/>
              </a:solidFill>
            </a:rPr>
            <a:t>авангардського</a:t>
          </a:r>
          <a:r>
            <a:rPr lang="uk-UA" sz="3600" kern="1200" dirty="0" smtClean="0">
              <a:solidFill>
                <a:schemeClr val="tx1"/>
              </a:solidFill>
            </a:rPr>
            <a:t> мистецтва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err="1" smtClean="0">
              <a:solidFill>
                <a:schemeClr val="tx1"/>
              </a:solidFill>
            </a:rPr>
            <a:t>Справжнім</a:t>
          </a:r>
          <a:r>
            <a:rPr lang="ru-RU" sz="4200" kern="1200" dirty="0" smtClean="0">
              <a:solidFill>
                <a:schemeClr val="tx1"/>
              </a:solidFill>
            </a:rPr>
            <a:t> центром авангардного </a:t>
          </a:r>
          <a:r>
            <a:rPr lang="ru-RU" sz="4200" kern="1200" dirty="0" err="1" smtClean="0">
              <a:solidFill>
                <a:schemeClr val="tx1"/>
              </a:solidFill>
            </a:rPr>
            <a:t>мистецтва</a:t>
          </a:r>
          <a:r>
            <a:rPr lang="ru-RU" sz="4200" kern="1200" dirty="0" smtClean="0">
              <a:solidFill>
                <a:schemeClr val="tx1"/>
              </a:solidFill>
            </a:rPr>
            <a:t> став </a:t>
          </a:r>
          <a:r>
            <a:rPr lang="ru-RU" sz="4200" kern="1200" dirty="0" err="1" smtClean="0">
              <a:solidFill>
                <a:schemeClr val="tx1"/>
              </a:solidFill>
            </a:rPr>
            <a:t>Київський</a:t>
          </a:r>
          <a:r>
            <a:rPr lang="ru-RU" sz="4200" kern="1200" dirty="0" smtClean="0">
              <a:solidFill>
                <a:schemeClr val="tx1"/>
              </a:solidFill>
            </a:rPr>
            <a:t> </a:t>
          </a:r>
          <a:r>
            <a:rPr lang="ru-RU" sz="4200" kern="1200" dirty="0" err="1" smtClean="0">
              <a:solidFill>
                <a:schemeClr val="tx1"/>
              </a:solidFill>
            </a:rPr>
            <a:t>художній</a:t>
          </a:r>
          <a:r>
            <a:rPr lang="ru-RU" sz="4200" kern="1200" dirty="0" smtClean="0">
              <a:solidFill>
                <a:schemeClr val="tx1"/>
              </a:solidFill>
            </a:rPr>
            <a:t> </a:t>
          </a:r>
          <a:r>
            <a:rPr lang="ru-RU" sz="4200" kern="1200" dirty="0" err="1" smtClean="0">
              <a:solidFill>
                <a:schemeClr val="tx1"/>
              </a:solidFill>
            </a:rPr>
            <a:t>інститут</a:t>
          </a:r>
          <a:r>
            <a:rPr lang="ru-RU" sz="4200" kern="1200" dirty="0" smtClean="0">
              <a:solidFill>
                <a:schemeClr val="tx1"/>
              </a:solidFill>
            </a:rPr>
            <a:t>. </a:t>
          </a:r>
          <a:endParaRPr lang="ru-RU" sz="4200" kern="1200" dirty="0"/>
        </a:p>
      </dsp:txBody>
      <dsp:txXfrm>
        <a:off x="1563293" y="3020387"/>
        <a:ext cx="5694276" cy="24400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Відомо що велася активна боротьба з </a:t>
          </a:r>
          <a:r>
            <a:rPr lang="ru-RU" sz="2800" kern="1200" dirty="0" err="1" smtClean="0">
              <a:solidFill>
                <a:schemeClr val="tx1"/>
              </a:solidFill>
            </a:rPr>
            <a:t>неписьменностю</a:t>
          </a:r>
          <a:r>
            <a:rPr lang="ru-RU" sz="2800" kern="1200" dirty="0" smtClean="0">
              <a:solidFill>
                <a:schemeClr val="tx1"/>
              </a:solidFill>
            </a:rPr>
            <a:t> </a:t>
          </a:r>
          <a:r>
            <a:rPr lang="ru-RU" sz="2800" kern="1200" dirty="0" err="1" smtClean="0">
              <a:solidFill>
                <a:schemeClr val="tx1"/>
              </a:solidFill>
            </a:rPr>
            <a:t>населення</a:t>
          </a:r>
          <a:r>
            <a:rPr lang="uk-UA" sz="2800" kern="1200" dirty="0" smtClean="0">
              <a:solidFill>
                <a:schemeClr val="tx1"/>
              </a:solidFill>
            </a:rPr>
            <a:t>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Скільки було відкрито шкіл ?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 err="1" smtClean="0">
              <a:solidFill>
                <a:schemeClr val="tx1"/>
              </a:solidFill>
            </a:rPr>
            <a:t>Протягом</a:t>
          </a:r>
          <a:r>
            <a:rPr lang="ru-RU" sz="3200" kern="1200" dirty="0" smtClean="0">
              <a:solidFill>
                <a:schemeClr val="tx1"/>
              </a:solidFill>
            </a:rPr>
            <a:t> 1917—1918 </a:t>
          </a:r>
          <a:r>
            <a:rPr lang="ru-RU" sz="3200" kern="1200" dirty="0" err="1" smtClean="0">
              <a:solidFill>
                <a:schemeClr val="tx1"/>
              </a:solidFill>
            </a:rPr>
            <a:t>навчального</a:t>
          </a:r>
          <a:r>
            <a:rPr lang="ru-RU" sz="3200" kern="1200" dirty="0" smtClean="0">
              <a:solidFill>
                <a:schemeClr val="tx1"/>
              </a:solidFill>
            </a:rPr>
            <a:t> року в </a:t>
          </a:r>
          <a:r>
            <a:rPr lang="ru-RU" sz="3200" kern="1200" dirty="0" err="1" smtClean="0">
              <a:solidFill>
                <a:schemeClr val="tx1"/>
              </a:solidFill>
            </a:rPr>
            <a:t>Україні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відкрилося</a:t>
          </a:r>
          <a:r>
            <a:rPr lang="ru-RU" sz="3200" kern="1200" dirty="0" smtClean="0">
              <a:solidFill>
                <a:schemeClr val="tx1"/>
              </a:solidFill>
            </a:rPr>
            <a:t> 30 </a:t>
          </a:r>
          <a:r>
            <a:rPr lang="ru-RU" sz="3200" kern="1200" dirty="0" err="1" smtClean="0">
              <a:solidFill>
                <a:schemeClr val="tx1"/>
              </a:solidFill>
            </a:rPr>
            <a:t>українських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шкіл</a:t>
          </a:r>
          <a:endParaRPr lang="ru-RU" sz="3200" kern="1200" dirty="0" smtClean="0">
            <a:solidFill>
              <a:schemeClr val="tx1"/>
            </a:solidFill>
          </a:endParaRPr>
        </a:p>
      </dsp:txBody>
      <dsp:txXfrm>
        <a:off x="1563293" y="3020387"/>
        <a:ext cx="5694276" cy="2440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</a:rPr>
            <a:t>Назвіть </a:t>
          </a:r>
          <a:r>
            <a:rPr lang="uk-UA" sz="4400" kern="1200" dirty="0" err="1" smtClean="0">
              <a:solidFill>
                <a:schemeClr val="tx1"/>
              </a:solidFill>
            </a:rPr>
            <a:t>обов</a:t>
          </a:r>
          <a:r>
            <a:rPr lang="en-US" sz="4400" kern="1200" dirty="0" smtClean="0">
              <a:solidFill>
                <a:schemeClr val="tx1"/>
              </a:solidFill>
            </a:rPr>
            <a:t>’</a:t>
          </a:r>
          <a:r>
            <a:rPr lang="uk-UA" sz="4400" kern="1200" dirty="0" err="1" smtClean="0">
              <a:solidFill>
                <a:schemeClr val="tx1"/>
              </a:solidFill>
            </a:rPr>
            <a:t>язкові</a:t>
          </a:r>
          <a:r>
            <a:rPr lang="uk-UA" sz="4400" kern="1200" dirty="0" smtClean="0">
              <a:solidFill>
                <a:schemeClr val="tx1"/>
              </a:solidFill>
            </a:rPr>
            <a:t> для вивчення в школах та гімназіях предмети.</a:t>
          </a:r>
          <a:endParaRPr lang="ru-RU" sz="4400" kern="1200" dirty="0">
            <a:solidFill>
              <a:schemeClr val="tx1"/>
            </a:solidFill>
          </a:endParaRPr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err="1" smtClean="0">
              <a:solidFill>
                <a:schemeClr val="tx1"/>
              </a:solidFill>
            </a:rPr>
            <a:t>Вивчення</a:t>
          </a:r>
          <a:r>
            <a:rPr lang="ru-RU" sz="3700" kern="1200" dirty="0" smtClean="0">
              <a:solidFill>
                <a:schemeClr val="tx1"/>
              </a:solidFill>
            </a:rPr>
            <a:t> </a:t>
          </a:r>
          <a:r>
            <a:rPr lang="ru-RU" sz="3700" kern="1200" dirty="0" err="1" smtClean="0">
              <a:solidFill>
                <a:schemeClr val="tx1"/>
              </a:solidFill>
            </a:rPr>
            <a:t>української</a:t>
          </a:r>
          <a:r>
            <a:rPr lang="ru-RU" sz="3700" kern="1200" dirty="0" smtClean="0">
              <a:solidFill>
                <a:schemeClr val="tx1"/>
              </a:solidFill>
            </a:rPr>
            <a:t> </a:t>
          </a:r>
          <a:r>
            <a:rPr lang="ru-RU" sz="3700" kern="1200" dirty="0" err="1" smtClean="0">
              <a:solidFill>
                <a:schemeClr val="tx1"/>
              </a:solidFill>
            </a:rPr>
            <a:t>мови</a:t>
          </a:r>
          <a:r>
            <a:rPr lang="ru-RU" sz="3700" kern="1200" dirty="0" smtClean="0">
              <a:solidFill>
                <a:schemeClr val="tx1"/>
              </a:solidFill>
            </a:rPr>
            <a:t>, </a:t>
          </a:r>
          <a:r>
            <a:rPr lang="ru-RU" sz="3700" kern="1200" dirty="0" err="1" smtClean="0">
              <a:solidFill>
                <a:schemeClr val="tx1"/>
              </a:solidFill>
            </a:rPr>
            <a:t>літератури</a:t>
          </a:r>
          <a:r>
            <a:rPr lang="ru-RU" sz="3700" kern="1200" dirty="0" smtClean="0">
              <a:solidFill>
                <a:schemeClr val="tx1"/>
              </a:solidFill>
            </a:rPr>
            <a:t> та </a:t>
          </a:r>
          <a:r>
            <a:rPr lang="ru-RU" sz="3700" kern="1200" dirty="0" err="1" smtClean="0">
              <a:solidFill>
                <a:schemeClr val="tx1"/>
              </a:solidFill>
            </a:rPr>
            <a:t>історії</a:t>
          </a:r>
          <a:r>
            <a:rPr lang="ru-RU" sz="3700" kern="1200" dirty="0" smtClean="0">
              <a:solidFill>
                <a:schemeClr val="tx1"/>
              </a:solidFill>
            </a:rPr>
            <a:t> </a:t>
          </a:r>
          <a:r>
            <a:rPr lang="ru-RU" sz="3700" kern="1200" dirty="0" err="1" smtClean="0">
              <a:solidFill>
                <a:schemeClr val="tx1"/>
              </a:solidFill>
            </a:rPr>
            <a:t>було</a:t>
          </a:r>
          <a:r>
            <a:rPr lang="ru-RU" sz="3700" kern="1200" dirty="0" smtClean="0">
              <a:solidFill>
                <a:schemeClr val="tx1"/>
              </a:solidFill>
            </a:rPr>
            <a:t> </a:t>
          </a:r>
          <a:r>
            <a:rPr lang="ru-RU" sz="3700" kern="1200" dirty="0" err="1" smtClean="0">
              <a:solidFill>
                <a:schemeClr val="tx1"/>
              </a:solidFill>
            </a:rPr>
            <a:t>обов'язковим</a:t>
          </a:r>
          <a:r>
            <a:rPr lang="ru-RU" sz="3700" kern="1200" dirty="0" smtClean="0">
              <a:solidFill>
                <a:schemeClr val="tx1"/>
              </a:solidFill>
            </a:rPr>
            <a:t> у </a:t>
          </a:r>
          <a:r>
            <a:rPr lang="ru-RU" sz="3700" kern="1200" dirty="0" err="1" smtClean="0">
              <a:solidFill>
                <a:schemeClr val="tx1"/>
              </a:solidFill>
            </a:rPr>
            <a:t>всіх</a:t>
          </a:r>
          <a:r>
            <a:rPr lang="ru-RU" sz="3700" kern="1200" dirty="0" smtClean="0">
              <a:solidFill>
                <a:schemeClr val="tx1"/>
              </a:solidFill>
            </a:rPr>
            <a:t> </a:t>
          </a:r>
          <a:r>
            <a:rPr lang="ru-RU" sz="3700" kern="1200" dirty="0" err="1" smtClean="0">
              <a:solidFill>
                <a:schemeClr val="tx1"/>
              </a:solidFill>
            </a:rPr>
            <a:t>середніх</a:t>
          </a:r>
          <a:r>
            <a:rPr lang="ru-RU" sz="3700" kern="1200" dirty="0" smtClean="0">
              <a:solidFill>
                <a:schemeClr val="tx1"/>
              </a:solidFill>
            </a:rPr>
            <a:t> школах і </a:t>
          </a:r>
          <a:r>
            <a:rPr lang="ru-RU" sz="3700" kern="1200" dirty="0" err="1" smtClean="0">
              <a:solidFill>
                <a:schemeClr val="tx1"/>
              </a:solidFill>
            </a:rPr>
            <a:t>гімназіях</a:t>
          </a:r>
          <a:r>
            <a:rPr lang="ru-RU" sz="3700" kern="1200" dirty="0" smtClean="0">
              <a:solidFill>
                <a:schemeClr val="tx1"/>
              </a:solidFill>
            </a:rPr>
            <a:t>.</a:t>
          </a:r>
          <a:endParaRPr lang="ru-RU" sz="3700" kern="1200" dirty="0"/>
        </a:p>
      </dsp:txBody>
      <dsp:txXfrm>
        <a:off x="1563293" y="3020387"/>
        <a:ext cx="5694276" cy="24400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</a:rPr>
            <a:t>Назвіть  два </a:t>
          </a:r>
          <a:r>
            <a:rPr lang="uk-UA" sz="4400" kern="1200" dirty="0" err="1" smtClean="0">
              <a:solidFill>
                <a:schemeClr val="tx1"/>
              </a:solidFill>
            </a:rPr>
            <a:t>аспекта</a:t>
          </a:r>
          <a:r>
            <a:rPr lang="uk-UA" sz="4400" kern="1200" dirty="0" smtClean="0">
              <a:solidFill>
                <a:schemeClr val="tx1"/>
              </a:solidFill>
            </a:rPr>
            <a:t> проведення політики українізації</a:t>
          </a:r>
          <a:endParaRPr lang="ru-RU" sz="4400" kern="1200" dirty="0">
            <a:solidFill>
              <a:schemeClr val="tx1"/>
            </a:solidFill>
          </a:endParaRPr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chemeClr val="tx1"/>
              </a:solidFill>
            </a:rPr>
            <a:t>Проведення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політики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українізації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враховувало</a:t>
          </a:r>
          <a:r>
            <a:rPr lang="ru-RU" sz="2500" kern="1200" dirty="0" smtClean="0">
              <a:solidFill>
                <a:schemeClr val="tx1"/>
              </a:solidFill>
            </a:rPr>
            <a:t> два </a:t>
          </a:r>
          <a:r>
            <a:rPr lang="ru-RU" sz="2500" kern="1200" dirty="0" err="1" smtClean="0">
              <a:solidFill>
                <a:schemeClr val="tx1"/>
              </a:solidFill>
            </a:rPr>
            <a:t>аспекти</a:t>
          </a:r>
          <a:r>
            <a:rPr lang="ru-RU" sz="2500" kern="1200" dirty="0" smtClean="0">
              <a:solidFill>
                <a:schemeClr val="tx1"/>
              </a:solidFill>
            </a:rPr>
            <a:t>: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1)</a:t>
          </a:r>
          <a:r>
            <a:rPr lang="ru-RU" sz="2500" kern="1200" dirty="0" err="1" smtClean="0">
              <a:solidFill>
                <a:schemeClr val="tx1"/>
              </a:solidFill>
            </a:rPr>
            <a:t>українізація</a:t>
          </a:r>
          <a:r>
            <a:rPr lang="ru-RU" sz="2500" kern="1200" dirty="0" smtClean="0">
              <a:solidFill>
                <a:schemeClr val="tx1"/>
              </a:solidFill>
            </a:rPr>
            <a:t> як </a:t>
          </a:r>
          <a:r>
            <a:rPr lang="ru-RU" sz="2500" kern="1200" dirty="0" err="1" smtClean="0">
              <a:solidFill>
                <a:schemeClr val="tx1"/>
              </a:solidFill>
            </a:rPr>
            <a:t>така</a:t>
          </a:r>
          <a:r>
            <a:rPr lang="ru-RU" sz="2500" kern="1200" dirty="0" smtClean="0">
              <a:solidFill>
                <a:schemeClr val="tx1"/>
              </a:solidFill>
            </a:rPr>
            <a:t>;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2)</a:t>
          </a:r>
          <a:r>
            <a:rPr lang="ru-RU" sz="2500" kern="1200" dirty="0" err="1" smtClean="0">
              <a:solidFill>
                <a:schemeClr val="tx1"/>
              </a:solidFill>
            </a:rPr>
            <a:t>створення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необхіднихумов</a:t>
          </a:r>
          <a:r>
            <a:rPr lang="ru-RU" sz="2500" kern="1200" dirty="0" smtClean="0">
              <a:solidFill>
                <a:schemeClr val="tx1"/>
              </a:solidFill>
            </a:rPr>
            <a:t> для </a:t>
          </a:r>
          <a:r>
            <a:rPr lang="ru-RU" sz="2500" kern="1200" dirty="0" err="1" smtClean="0">
              <a:solidFill>
                <a:schemeClr val="tx1"/>
              </a:solidFill>
            </a:rPr>
            <a:t>всебічного</a:t>
          </a:r>
          <a:r>
            <a:rPr lang="ru-RU" sz="2500" kern="1200" dirty="0" smtClean="0">
              <a:solidFill>
                <a:schemeClr val="tx1"/>
              </a:solidFill>
            </a:rPr>
            <a:t> культурного і духовного </a:t>
          </a:r>
          <a:r>
            <a:rPr lang="ru-RU" sz="2500" kern="1200" dirty="0" err="1" smtClean="0">
              <a:solidFill>
                <a:schemeClr val="tx1"/>
              </a:solidFill>
            </a:rPr>
            <a:t>розвитку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національних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меншин</a:t>
          </a:r>
          <a:r>
            <a:rPr lang="ru-RU" sz="2500" kern="1200" dirty="0" smtClean="0">
              <a:solidFill>
                <a:schemeClr val="tx1"/>
              </a:solidFill>
            </a:rPr>
            <a:t>.</a:t>
          </a:r>
          <a:endParaRPr lang="ru-RU" sz="2500" kern="1200" dirty="0"/>
        </a:p>
      </dsp:txBody>
      <dsp:txXfrm>
        <a:off x="1563293" y="3020387"/>
        <a:ext cx="5694276" cy="24400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722357" y="171688"/>
          <a:ext cx="7374391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</a:rPr>
            <a:t>Для кого друга половина 20-х років стала піковою?</a:t>
          </a:r>
          <a:endParaRPr lang="ru-RU" sz="4400" kern="1200" dirty="0">
            <a:solidFill>
              <a:schemeClr val="tx1"/>
            </a:solidFill>
          </a:endParaRPr>
        </a:p>
      </dsp:txBody>
      <dsp:txXfrm>
        <a:off x="722357" y="171688"/>
        <a:ext cx="7374391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Друга половина 20-х </a:t>
          </a:r>
          <a:r>
            <a:rPr lang="ru-RU" sz="3400" kern="1200" dirty="0" err="1" smtClean="0">
              <a:solidFill>
                <a:schemeClr val="tx1"/>
              </a:solidFill>
            </a:rPr>
            <a:t>років</a:t>
          </a:r>
          <a:r>
            <a:rPr lang="ru-RU" sz="3400" kern="1200" dirty="0" smtClean="0">
              <a:solidFill>
                <a:schemeClr val="tx1"/>
              </a:solidFill>
            </a:rPr>
            <a:t> стала </a:t>
          </a:r>
          <a:r>
            <a:rPr lang="ru-RU" sz="3400" kern="1200" dirty="0" err="1" smtClean="0">
              <a:solidFill>
                <a:schemeClr val="tx1"/>
              </a:solidFill>
            </a:rPr>
            <a:t>піком</a:t>
          </a:r>
          <a:r>
            <a:rPr lang="ru-RU" sz="3400" kern="1200" dirty="0" smtClean="0">
              <a:solidFill>
                <a:schemeClr val="tx1"/>
              </a:solidFill>
            </a:rPr>
            <a:t> </a:t>
          </a:r>
          <a:r>
            <a:rPr lang="ru-RU" sz="3400" kern="1200" dirty="0" err="1" smtClean="0">
              <a:solidFill>
                <a:schemeClr val="tx1"/>
              </a:solidFill>
            </a:rPr>
            <a:t>популярності</a:t>
          </a:r>
          <a:r>
            <a:rPr lang="ru-RU" sz="3400" kern="1200" dirty="0" smtClean="0">
              <a:solidFill>
                <a:schemeClr val="tx1"/>
              </a:solidFill>
            </a:rPr>
            <a:t> </a:t>
          </a:r>
          <a:r>
            <a:rPr lang="ru-RU" sz="3400" kern="1200" dirty="0" err="1" smtClean="0">
              <a:solidFill>
                <a:schemeClr val="tx1"/>
              </a:solidFill>
            </a:rPr>
            <a:t>визначного</a:t>
          </a:r>
          <a:r>
            <a:rPr lang="ru-RU" sz="3400" kern="1200" dirty="0" smtClean="0">
              <a:solidFill>
                <a:schemeClr val="tx1"/>
              </a:solidFill>
            </a:rPr>
            <a:t> </a:t>
          </a:r>
          <a:r>
            <a:rPr lang="ru-RU" sz="3400" kern="1200" dirty="0" err="1" smtClean="0">
              <a:solidFill>
                <a:schemeClr val="tx1"/>
              </a:solidFill>
            </a:rPr>
            <a:t>українського</a:t>
          </a:r>
          <a:r>
            <a:rPr lang="ru-RU" sz="3400" kern="1200" dirty="0" smtClean="0">
              <a:solidFill>
                <a:schemeClr val="tx1"/>
              </a:solidFill>
            </a:rPr>
            <a:t> </a:t>
          </a:r>
          <a:r>
            <a:rPr lang="ru-RU" sz="3400" kern="1200" dirty="0" err="1" smtClean="0">
              <a:solidFill>
                <a:schemeClr val="tx1"/>
              </a:solidFill>
            </a:rPr>
            <a:t>живописця-монументаліста</a:t>
          </a:r>
          <a:r>
            <a:rPr lang="ru-RU" sz="3400" kern="1200" dirty="0" smtClean="0">
              <a:solidFill>
                <a:schemeClr val="tx1"/>
              </a:solidFill>
            </a:rPr>
            <a:t> М.Л. Бойчука.</a:t>
          </a:r>
          <a:endParaRPr lang="ru-RU" sz="3400" kern="1200" dirty="0"/>
        </a:p>
      </dsp:txBody>
      <dsp:txXfrm>
        <a:off x="1563293" y="3020387"/>
        <a:ext cx="5694276" cy="24400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86187" y="2165407"/>
          <a:ext cx="91440" cy="858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9900"/>
              </a:lnTo>
              <a:lnTo>
                <a:pt x="58227" y="349900"/>
              </a:lnTo>
              <a:lnTo>
                <a:pt x="58227" y="8589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839073" y="144009"/>
          <a:ext cx="7185668" cy="20213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Про </a:t>
          </a:r>
          <a:r>
            <a:rPr lang="ru-RU" sz="3200" kern="1200" dirty="0" err="1" smtClean="0">
              <a:solidFill>
                <a:schemeClr val="tx1"/>
              </a:solidFill>
            </a:rPr>
            <a:t>що</a:t>
          </a:r>
          <a:r>
            <a:rPr lang="ru-RU" sz="3200" kern="1200" dirty="0" smtClean="0">
              <a:solidFill>
                <a:schemeClr val="tx1"/>
              </a:solidFill>
            </a:rPr>
            <a:t>  </a:t>
          </a:r>
          <a:r>
            <a:rPr lang="ru-RU" sz="3200" kern="1200" dirty="0" err="1" smtClean="0">
              <a:solidFill>
                <a:schemeClr val="tx1"/>
              </a:solidFill>
            </a:rPr>
            <a:t>свідчать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такі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дані</a:t>
          </a:r>
          <a:r>
            <a:rPr lang="ru-RU" sz="3200" kern="1200" dirty="0" smtClean="0">
              <a:solidFill>
                <a:schemeClr val="tx1"/>
              </a:solidFill>
            </a:rPr>
            <a:t>: у 1930 р. </a:t>
          </a:r>
          <a:r>
            <a:rPr lang="ru-RU" sz="3200" kern="1200" dirty="0" err="1" smtClean="0">
              <a:solidFill>
                <a:schemeClr val="tx1"/>
              </a:solidFill>
            </a:rPr>
            <a:t>друкувалося</a:t>
          </a:r>
          <a:r>
            <a:rPr lang="ru-RU" sz="3200" kern="1200" dirty="0" smtClean="0">
              <a:solidFill>
                <a:schemeClr val="tx1"/>
              </a:solidFill>
            </a:rPr>
            <a:t> 259 </a:t>
          </a:r>
          <a:r>
            <a:rPr lang="ru-RU" sz="3200" kern="1200" dirty="0" err="1" smtClean="0">
              <a:solidFill>
                <a:schemeClr val="tx1"/>
              </a:solidFill>
            </a:rPr>
            <a:t>українських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письменників</a:t>
          </a:r>
          <a:r>
            <a:rPr lang="ru-RU" sz="3200" kern="1200" dirty="0" smtClean="0">
              <a:solidFill>
                <a:schemeClr val="tx1"/>
              </a:solidFill>
            </a:rPr>
            <a:t>, </a:t>
          </a:r>
          <a:r>
            <a:rPr lang="ru-RU" sz="3200" kern="1200" dirty="0" err="1" smtClean="0">
              <a:solidFill>
                <a:schemeClr val="tx1"/>
              </a:solidFill>
            </a:rPr>
            <a:t>після</a:t>
          </a:r>
          <a:r>
            <a:rPr lang="ru-RU" sz="3200" kern="1200" dirty="0" smtClean="0">
              <a:solidFill>
                <a:schemeClr val="tx1"/>
              </a:solidFill>
            </a:rPr>
            <a:t> 1938 р. — </a:t>
          </a:r>
          <a:r>
            <a:rPr lang="ru-RU" sz="3200" kern="1200" dirty="0" err="1" smtClean="0">
              <a:solidFill>
                <a:schemeClr val="tx1"/>
              </a:solidFill>
            </a:rPr>
            <a:t>лише</a:t>
          </a:r>
          <a:r>
            <a:rPr lang="ru-RU" sz="3200" kern="1200" dirty="0" smtClean="0">
              <a:solidFill>
                <a:schemeClr val="tx1"/>
              </a:solidFill>
            </a:rPr>
            <a:t> 36 з них. </a:t>
          </a:r>
          <a:r>
            <a:rPr lang="uk-UA" sz="3200" kern="1200" dirty="0" smtClean="0"/>
            <a:t> </a:t>
          </a:r>
          <a:endParaRPr lang="ru-RU" sz="3200" kern="1200" dirty="0"/>
        </a:p>
      </dsp:txBody>
      <dsp:txXfrm>
        <a:off x="839073" y="144009"/>
        <a:ext cx="7185668" cy="2021397"/>
      </dsp:txXfrm>
    </dsp:sp>
    <dsp:sp modelId="{2E0A5921-1122-4EEC-8914-967E89BF7637}">
      <dsp:nvSpPr>
        <dsp:cNvPr id="0" name=""/>
        <dsp:cNvSpPr/>
      </dsp:nvSpPr>
      <dsp:spPr>
        <a:xfrm>
          <a:off x="1616029" y="3024341"/>
          <a:ext cx="5656772" cy="242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tx1"/>
              </a:solidFill>
            </a:rPr>
            <a:t>Про </a:t>
          </a:r>
          <a:r>
            <a:rPr lang="ru-RU" sz="5600" kern="1200" dirty="0" err="1" smtClean="0">
              <a:solidFill>
                <a:schemeClr val="tx1"/>
              </a:solidFill>
            </a:rPr>
            <a:t>утиски</a:t>
          </a:r>
          <a:r>
            <a:rPr lang="ru-RU" sz="5600" kern="1200" dirty="0" smtClean="0">
              <a:solidFill>
                <a:schemeClr val="tx1"/>
              </a:solidFill>
            </a:rPr>
            <a:t> </a:t>
          </a:r>
          <a:r>
            <a:rPr lang="ru-RU" sz="5600" kern="1200" dirty="0" err="1" smtClean="0">
              <a:solidFill>
                <a:schemeClr val="tx1"/>
              </a:solidFill>
            </a:rPr>
            <a:t>української</a:t>
          </a:r>
          <a:r>
            <a:rPr lang="ru-RU" sz="5600" kern="1200" dirty="0" smtClean="0">
              <a:solidFill>
                <a:schemeClr val="tx1"/>
              </a:solidFill>
            </a:rPr>
            <a:t> </a:t>
          </a:r>
          <a:r>
            <a:rPr lang="ru-RU" sz="5600" kern="1200" dirty="0" err="1" smtClean="0">
              <a:solidFill>
                <a:schemeClr val="tx1"/>
              </a:solidFill>
            </a:rPr>
            <a:t>культури</a:t>
          </a:r>
          <a:r>
            <a:rPr lang="ru-RU" sz="5600" kern="1200" dirty="0" smtClean="0">
              <a:solidFill>
                <a:schemeClr val="tx1"/>
              </a:solidFill>
            </a:rPr>
            <a:t>.</a:t>
          </a:r>
          <a:endParaRPr lang="ru-RU" sz="5600" kern="1200" dirty="0"/>
        </a:p>
      </dsp:txBody>
      <dsp:txXfrm>
        <a:off x="1616029" y="3024341"/>
        <a:ext cx="5656772" cy="24239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Який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новий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напрямок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диктував</a:t>
          </a:r>
          <a:r>
            <a:rPr lang="ru-RU" sz="2400" kern="1200" dirty="0" smtClean="0">
              <a:solidFill>
                <a:schemeClr val="tx1"/>
              </a:solidFill>
            </a:rPr>
            <a:t> художникам і </a:t>
          </a:r>
          <a:r>
            <a:rPr lang="ru-RU" sz="2400" kern="1200" dirty="0" err="1" smtClean="0">
              <a:solidFill>
                <a:schemeClr val="tx1"/>
              </a:solidFill>
            </a:rPr>
            <a:t>зміст</a:t>
          </a:r>
          <a:r>
            <a:rPr lang="ru-RU" sz="2400" kern="1200" dirty="0" smtClean="0">
              <a:solidFill>
                <a:schemeClr val="tx1"/>
              </a:solidFill>
            </a:rPr>
            <a:t>, і </a:t>
          </a:r>
          <a:r>
            <a:rPr lang="ru-RU" sz="2400" kern="1200" dirty="0" err="1" smtClean="0">
              <a:solidFill>
                <a:schemeClr val="tx1"/>
              </a:solidFill>
            </a:rPr>
            <a:t>структурні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принципи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твору</a:t>
          </a:r>
          <a:r>
            <a:rPr lang="ru-RU" sz="2400" kern="1200" dirty="0" smtClean="0">
              <a:solidFill>
                <a:schemeClr val="tx1"/>
              </a:solidFill>
            </a:rPr>
            <a:t> та </a:t>
          </a:r>
          <a:r>
            <a:rPr lang="ru-RU" sz="2400" kern="1200" dirty="0" err="1" smtClean="0">
              <a:solidFill>
                <a:schemeClr val="tx1"/>
              </a:solidFill>
            </a:rPr>
            <a:t>визнавався</a:t>
          </a:r>
          <a:r>
            <a:rPr lang="ru-RU" sz="2400" kern="1200" dirty="0" smtClean="0">
              <a:solidFill>
                <a:schemeClr val="tx1"/>
              </a:solidFill>
            </a:rPr>
            <a:t> раз і </a:t>
          </a:r>
          <a:r>
            <a:rPr lang="ru-RU" sz="2400" kern="1200" dirty="0" err="1" smtClean="0">
              <a:solidFill>
                <a:schemeClr val="tx1"/>
              </a:solidFill>
            </a:rPr>
            <a:t>назавжди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даним</a:t>
          </a:r>
          <a:r>
            <a:rPr lang="ru-RU" sz="2400" kern="1200" dirty="0" smtClean="0">
              <a:solidFill>
                <a:schemeClr val="tx1"/>
              </a:solidFill>
            </a:rPr>
            <a:t>, </a:t>
          </a:r>
          <a:r>
            <a:rPr lang="ru-RU" sz="2400" kern="1200" dirty="0" err="1" smtClean="0">
              <a:solidFill>
                <a:schemeClr val="tx1"/>
              </a:solidFill>
            </a:rPr>
            <a:t>єдино-вірним</a:t>
          </a:r>
          <a:r>
            <a:rPr lang="ru-RU" sz="2400" kern="1200" dirty="0" smtClean="0">
              <a:solidFill>
                <a:schemeClr val="tx1"/>
              </a:solidFill>
            </a:rPr>
            <a:t> і </a:t>
          </a:r>
          <a:r>
            <a:rPr lang="ru-RU" sz="2400" kern="1200" dirty="0" err="1" smtClean="0">
              <a:solidFill>
                <a:schemeClr val="tx1"/>
              </a:solidFill>
            </a:rPr>
            <a:t>найбільш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досконалим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творчим</a:t>
          </a:r>
          <a:r>
            <a:rPr lang="ru-RU" sz="2400" kern="1200" dirty="0" smtClean="0">
              <a:solidFill>
                <a:schemeClr val="tx1"/>
              </a:solidFill>
            </a:rPr>
            <a:t> методом.</a:t>
          </a:r>
          <a:endParaRPr lang="ru-RU" sz="2400" kern="1200" dirty="0"/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err="1" smtClean="0">
              <a:solidFill>
                <a:schemeClr val="tx1"/>
              </a:solidFill>
            </a:rPr>
            <a:t>Соціалістичний</a:t>
          </a:r>
          <a:r>
            <a:rPr lang="ru-RU" sz="6500" kern="1200" dirty="0" smtClean="0">
              <a:solidFill>
                <a:schemeClr val="tx1"/>
              </a:solidFill>
            </a:rPr>
            <a:t> </a:t>
          </a:r>
          <a:r>
            <a:rPr lang="ru-RU" sz="6500" kern="1200" dirty="0" err="1" smtClean="0">
              <a:solidFill>
                <a:schemeClr val="tx1"/>
              </a:solidFill>
            </a:rPr>
            <a:t>реалізм</a:t>
          </a:r>
          <a:endParaRPr lang="ru-RU" sz="6500" kern="1200" dirty="0"/>
        </a:p>
      </dsp:txBody>
      <dsp:txXfrm>
        <a:off x="1563293" y="3020387"/>
        <a:ext cx="5694276" cy="24400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chemeClr val="tx1"/>
              </a:solidFill>
            </a:rPr>
            <a:t>Назвіть</a:t>
          </a:r>
          <a:r>
            <a:rPr lang="ru-RU" sz="3200" kern="1200" dirty="0" smtClean="0">
              <a:solidFill>
                <a:schemeClr val="tx1"/>
              </a:solidFill>
            </a:rPr>
            <a:t>  </a:t>
          </a:r>
          <a:r>
            <a:rPr lang="ru-RU" sz="3200" kern="1200" dirty="0" err="1" smtClean="0">
              <a:solidFill>
                <a:schemeClr val="tx1"/>
              </a:solidFill>
            </a:rPr>
            <a:t>громадських</a:t>
          </a:r>
          <a:r>
            <a:rPr lang="ru-RU" sz="3200" kern="1200" dirty="0" smtClean="0">
              <a:solidFill>
                <a:schemeClr val="tx1"/>
              </a:solidFill>
            </a:rPr>
            <a:t> </a:t>
          </a:r>
          <a:r>
            <a:rPr lang="ru-RU" sz="3200" kern="1200" dirty="0" err="1" smtClean="0">
              <a:solidFill>
                <a:schemeClr val="tx1"/>
              </a:solidFill>
            </a:rPr>
            <a:t>діячив</a:t>
          </a:r>
          <a:r>
            <a:rPr lang="ru-RU" sz="3200" kern="1200" dirty="0" smtClean="0">
              <a:solidFill>
                <a:schemeClr val="tx1"/>
              </a:solidFill>
            </a:rPr>
            <a:t>  40—50-х </a:t>
          </a:r>
          <a:r>
            <a:rPr lang="ru-RU" sz="3200" kern="1200" dirty="0" err="1" smtClean="0">
              <a:solidFill>
                <a:schemeClr val="tx1"/>
              </a:solidFill>
            </a:rPr>
            <a:t>років</a:t>
          </a:r>
          <a:endParaRPr lang="ru-RU" sz="3200" kern="1200" dirty="0"/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chemeClr val="tx1"/>
              </a:solidFill>
            </a:rPr>
            <a:t>Плідно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працювати</a:t>
          </a:r>
          <a:r>
            <a:rPr lang="ru-RU" sz="2500" kern="1200" dirty="0" smtClean="0">
              <a:solidFill>
                <a:schemeClr val="tx1"/>
              </a:solidFill>
            </a:rPr>
            <a:t> в </a:t>
          </a:r>
          <a:r>
            <a:rPr lang="ru-RU" sz="2500" kern="1200" dirty="0" err="1" smtClean="0">
              <a:solidFill>
                <a:schemeClr val="tx1"/>
              </a:solidFill>
            </a:rPr>
            <a:t>цей</a:t>
          </a:r>
          <a:r>
            <a:rPr lang="ru-RU" sz="2500" kern="1200" dirty="0" smtClean="0">
              <a:solidFill>
                <a:schemeClr val="tx1"/>
              </a:solidFill>
            </a:rPr>
            <a:t> час </a:t>
          </a:r>
          <a:r>
            <a:rPr lang="ru-RU" sz="2500" kern="1200" dirty="0" err="1" smtClean="0">
              <a:solidFill>
                <a:schemeClr val="tx1"/>
              </a:solidFill>
            </a:rPr>
            <a:t>Олександр</a:t>
          </a:r>
          <a:r>
            <a:rPr lang="ru-RU" sz="2500" kern="1200" dirty="0" smtClean="0">
              <a:solidFill>
                <a:schemeClr val="tx1"/>
              </a:solidFill>
            </a:rPr>
            <a:t> Довженко, </a:t>
          </a:r>
          <a:r>
            <a:rPr lang="ru-RU" sz="2500" kern="1200" dirty="0" err="1" smtClean="0">
              <a:solidFill>
                <a:schemeClr val="tx1"/>
              </a:solidFill>
            </a:rPr>
            <a:t>Павло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Тичина</a:t>
          </a:r>
          <a:r>
            <a:rPr lang="ru-RU" sz="2500" kern="1200" dirty="0" smtClean="0">
              <a:solidFill>
                <a:schemeClr val="tx1"/>
              </a:solidFill>
            </a:rPr>
            <a:t>, Максим </a:t>
          </a:r>
          <a:r>
            <a:rPr lang="ru-RU" sz="2500" kern="1200" dirty="0" err="1" smtClean="0">
              <a:solidFill>
                <a:schemeClr val="tx1"/>
              </a:solidFill>
            </a:rPr>
            <a:t>Рильський</a:t>
          </a:r>
          <a:r>
            <a:rPr lang="ru-RU" sz="2500" kern="1200" dirty="0" smtClean="0">
              <a:solidFill>
                <a:schemeClr val="tx1"/>
              </a:solidFill>
            </a:rPr>
            <a:t>, </a:t>
          </a:r>
          <a:r>
            <a:rPr lang="ru-RU" sz="2500" kern="1200" dirty="0" err="1" smtClean="0">
              <a:solidFill>
                <a:schemeClr val="tx1"/>
              </a:solidFill>
            </a:rPr>
            <a:t>Юрій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Яновський</a:t>
          </a:r>
          <a:r>
            <a:rPr lang="ru-RU" sz="2500" kern="1200" dirty="0" smtClean="0">
              <a:solidFill>
                <a:schemeClr val="tx1"/>
              </a:solidFill>
            </a:rPr>
            <a:t>, Петро Панч, Натан </a:t>
          </a:r>
          <a:r>
            <a:rPr lang="ru-RU" sz="2500" kern="1200" dirty="0" err="1" smtClean="0">
              <a:solidFill>
                <a:schemeClr val="tx1"/>
              </a:solidFill>
            </a:rPr>
            <a:t>Рибак</a:t>
          </a:r>
          <a:r>
            <a:rPr lang="ru-RU" sz="2500" kern="1200" dirty="0" smtClean="0">
              <a:solidFill>
                <a:schemeClr val="tx1"/>
              </a:solidFill>
            </a:rPr>
            <a:t>, </a:t>
          </a:r>
          <a:r>
            <a:rPr lang="ru-RU" sz="2500" kern="1200" dirty="0" err="1" smtClean="0">
              <a:solidFill>
                <a:schemeClr val="tx1"/>
              </a:solidFill>
            </a:rPr>
            <a:t>Юрій</a:t>
          </a:r>
          <a:r>
            <a:rPr lang="ru-RU" sz="2500" kern="1200" dirty="0" smtClean="0">
              <a:solidFill>
                <a:schemeClr val="tx1"/>
              </a:solidFill>
            </a:rPr>
            <a:t> Смолич, </a:t>
          </a:r>
          <a:r>
            <a:rPr lang="ru-RU" sz="2500" kern="1200" dirty="0" err="1" smtClean="0">
              <a:solidFill>
                <a:schemeClr val="tx1"/>
              </a:solidFill>
            </a:rPr>
            <a:t>Володимир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Сосюра</a:t>
          </a:r>
          <a:r>
            <a:rPr lang="ru-RU" sz="2500" kern="1200" dirty="0" smtClean="0">
              <a:solidFill>
                <a:schemeClr val="tx1"/>
              </a:solidFill>
            </a:rPr>
            <a:t>, Остап Вишня, </a:t>
          </a:r>
          <a:r>
            <a:rPr lang="ru-RU" sz="2500" kern="1200" dirty="0" err="1" smtClean="0">
              <a:solidFill>
                <a:schemeClr val="tx1"/>
              </a:solidFill>
            </a:rPr>
            <a:t>Андрій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Малишко</a:t>
          </a:r>
          <a:r>
            <a:rPr lang="ru-RU" sz="2500" kern="1200" dirty="0" smtClean="0">
              <a:solidFill>
                <a:schemeClr val="tx1"/>
              </a:solidFill>
            </a:rPr>
            <a:t>, </a:t>
          </a:r>
          <a:r>
            <a:rPr lang="ru-RU" sz="2500" kern="1200" dirty="0" err="1" smtClean="0">
              <a:solidFill>
                <a:schemeClr val="tx1"/>
              </a:solidFill>
            </a:rPr>
            <a:t>Леонід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solidFill>
                <a:schemeClr val="tx1"/>
              </a:solidFill>
            </a:rPr>
            <a:t>Первомайський</a:t>
          </a:r>
          <a:r>
            <a:rPr lang="ru-RU" sz="2500" kern="1200" dirty="0" smtClean="0">
              <a:solidFill>
                <a:schemeClr val="tx1"/>
              </a:solidFill>
            </a:rPr>
            <a:t>, Олесь Гончар.</a:t>
          </a:r>
          <a:endParaRPr lang="ru-RU" sz="2500" kern="1200" dirty="0"/>
        </a:p>
      </dsp:txBody>
      <dsp:txXfrm>
        <a:off x="1563293" y="3020387"/>
        <a:ext cx="5694276" cy="24400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FCA4-3247-41EE-84B0-DAC4135703C0}">
      <dsp:nvSpPr>
        <dsp:cNvPr id="0" name=""/>
        <dsp:cNvSpPr/>
      </dsp:nvSpPr>
      <dsp:spPr>
        <a:xfrm>
          <a:off x="4363833" y="2169325"/>
          <a:ext cx="91440" cy="85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653"/>
              </a:lnTo>
              <a:lnTo>
                <a:pt x="46598" y="338653"/>
              </a:lnTo>
              <a:lnTo>
                <a:pt x="46598" y="851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CBD8-BCA0-4F1B-9364-6DCF9298C75A}">
      <dsp:nvSpPr>
        <dsp:cNvPr id="0" name=""/>
        <dsp:cNvSpPr/>
      </dsp:nvSpPr>
      <dsp:spPr>
        <a:xfrm>
          <a:off x="922611" y="171688"/>
          <a:ext cx="6973882" cy="1997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tx1"/>
              </a:solidFill>
            </a:rPr>
            <a:t>Що таке «відлига»?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922611" y="171688"/>
        <a:ext cx="6973882" cy="1997637"/>
      </dsp:txXfrm>
    </dsp:sp>
    <dsp:sp modelId="{2E0A5921-1122-4EEC-8914-967E89BF7637}">
      <dsp:nvSpPr>
        <dsp:cNvPr id="0" name=""/>
        <dsp:cNvSpPr/>
      </dsp:nvSpPr>
      <dsp:spPr>
        <a:xfrm>
          <a:off x="1563293" y="3020387"/>
          <a:ext cx="5694276" cy="2440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0" kern="1200" dirty="0" smtClean="0">
              <a:solidFill>
                <a:schemeClr val="tx1"/>
              </a:solidFill>
            </a:rPr>
            <a:t>Відли́га — неофіційна назва періоду історії СРСР, що розпочався після смерті Й.Сталіна. Його характерними рисами були певний відхід від жорсткої Сталінської тоталітарної системи, спроби її реформування в напрямку лібералізації, відносна демократизація, гуманізація політичного та громадського життя.</a:t>
          </a:r>
          <a:endParaRPr lang="ru-RU" sz="2200" b="0" kern="1200" dirty="0">
            <a:solidFill>
              <a:schemeClr val="tx1"/>
            </a:solidFill>
          </a:endParaRPr>
        </a:p>
      </dsp:txBody>
      <dsp:txXfrm>
        <a:off x="1563293" y="3020387"/>
        <a:ext cx="5694276" cy="2440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21B00-6FC2-41C5-8CC8-B9EEA04C504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8FED-E309-4234-8533-7FE78C077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1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F934-0B1F-4A2D-B327-660F7F58F120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592BD-A84E-44A3-8DF7-E6ED0C1DA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9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592BD-A84E-44A3-8DF7-E6ED0C1DA78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592BD-A84E-44A3-8DF7-E6ED0C1DA7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1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0" y="2267858"/>
            <a:ext cx="4191000" cy="4590144"/>
            <a:chOff x="-1" y="1600199"/>
            <a:chExt cx="4501019" cy="5257801"/>
          </a:xfrm>
        </p:grpSpPr>
        <p:sp>
          <p:nvSpPr>
            <p:cNvPr id="39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46"/>
          <p:cNvSpPr>
            <a:spLocks/>
          </p:cNvSpPr>
          <p:nvPr userDrawn="1"/>
        </p:nvSpPr>
        <p:spPr bwMode="auto">
          <a:xfrm>
            <a:off x="7543800" y="0"/>
            <a:ext cx="1600201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>
            <a:off x="3733800" y="5715000"/>
            <a:ext cx="50292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90600" y="1116449"/>
            <a:ext cx="6858000" cy="707886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90600" y="1900535"/>
            <a:ext cx="6858000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B866F62-3CDA-4025-BD69-C9B971A243C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5663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E10B2F-9025-4823-ABB3-7428124191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5276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543800" y="0"/>
              <a:ext cx="1600201" cy="2209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0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855091"/>
            <a:ext cx="3581400" cy="4002909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7500" cy="25145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80432"/>
              <a:ext cx="3184026" cy="6519672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1787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2664" y="5586916"/>
              <a:ext cx="6519672" cy="5913188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002" y="5801712"/>
              <a:ext cx="3420932" cy="5698392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k.net.ua/Book/synopsis/kulturologiya/part1/003.htm" TargetMode="External"/><Relationship Id="rId7" Type="http://schemas.openxmlformats.org/officeDocument/2006/relationships/hyperlink" Target="https://sites.google.com/site/dryzhuk911/home/58-ukraienskij-avangard-i-evropejska-hudozna-kultura-kinca-xix---pocatku-xx" TargetMode="External"/><Relationship Id="rId2" Type="http://schemas.openxmlformats.org/officeDocument/2006/relationships/hyperlink" Target="http://pidruchniki.ws/istoriya/tendentsiyi_natsionalno-kulturnogo_vidrodzhennya_ukrayin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3%D0%BA%D1%80%D0%B0%D1%97%D0%BD%D1%81%D1%8C%D0%BA%D0%B8%D0%B9_%D0%B0%D0%B2%D0%B0%D0%BD%D0%B3%D0%B0%D1%80%D0%B4" TargetMode="External"/><Relationship Id="rId5" Type="http://schemas.openxmlformats.org/officeDocument/2006/relationships/hyperlink" Target="http://www.ebk.net.ua/Book/cultural_science/zakovich_kulturologiya/part3/332.htm" TargetMode="External"/><Relationship Id="rId4" Type="http://schemas.openxmlformats.org/officeDocument/2006/relationships/hyperlink" Target="http://ua.coolreferat.com/%D0%90%D0%BD%D0%B0%D0%BB%D1%96%D0%B7_%D1%80%D0%BE%D0%B7%D0%B2%D0%B8%D1%82%D0%BA%D1%83_%D1%83%D0%BA%D1%80%D0%B0%D1%97%D0%BD%D1%81%D1%8C%D0%BA%D0%BE%D0%B3%D0%BE_%D0%B0%D0%B2%D0%B0%D0%BD%D0%B3%D0%B0%D1%80%D0%B4%D1%83_%D1%87%D0%B0%D1%81%D1%82%D1%8C=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8235" y="116632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Міністерство освіти і науки та спорту України</a:t>
            </a:r>
          </a:p>
          <a:p>
            <a:pPr algn="ctr"/>
            <a:r>
              <a:rPr lang="uk-UA" sz="1600" dirty="0"/>
              <a:t>Охтирської загальноосвітньої  школи </a:t>
            </a:r>
            <a:r>
              <a:rPr lang="en-US" sz="1600" dirty="0"/>
              <a:t>I-III</a:t>
            </a:r>
            <a:r>
              <a:rPr lang="uk-UA" sz="1600" dirty="0"/>
              <a:t> ст. №4</a:t>
            </a:r>
          </a:p>
          <a:p>
            <a:pPr algn="ctr"/>
            <a:r>
              <a:rPr lang="uk-UA" sz="1600" dirty="0"/>
              <a:t>імені Остапа Вишні </a:t>
            </a:r>
          </a:p>
          <a:p>
            <a:pPr algn="ctr"/>
            <a:r>
              <a:rPr lang="uk-UA" sz="1600" dirty="0"/>
              <a:t>Охтирської міської  ради</a:t>
            </a: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59632" y="2040523"/>
            <a:ext cx="6912768" cy="21236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Українське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Відродження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початку 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Український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авангард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4288" y="5301208"/>
            <a:ext cx="177484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/>
              <a:t>Підготовила:</a:t>
            </a:r>
          </a:p>
          <a:p>
            <a:r>
              <a:rPr lang="uk-UA" sz="1600" dirty="0"/>
              <a:t>у</a:t>
            </a:r>
            <a:r>
              <a:rPr lang="uk-UA" sz="1600" dirty="0" smtClean="0"/>
              <a:t>чениця  10 класу </a:t>
            </a:r>
          </a:p>
          <a:p>
            <a:r>
              <a:rPr lang="uk-UA" sz="1600" dirty="0" err="1" smtClean="0"/>
              <a:t>Більченко</a:t>
            </a:r>
            <a:r>
              <a:rPr lang="uk-UA" sz="1600" dirty="0" smtClean="0"/>
              <a:t> М.</a:t>
            </a:r>
          </a:p>
          <a:p>
            <a:r>
              <a:rPr lang="uk-UA" sz="1600" dirty="0" smtClean="0"/>
              <a:t>Перевірила: </a:t>
            </a:r>
          </a:p>
          <a:p>
            <a:r>
              <a:rPr lang="uk-UA" sz="1600" dirty="0" smtClean="0"/>
              <a:t>Перерва В.І.</a:t>
            </a: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 1918 р. </a:t>
            </a:r>
            <a:r>
              <a:rPr lang="ru-RU" dirty="0" err="1">
                <a:solidFill>
                  <a:schemeClr val="tx1"/>
                </a:solidFill>
              </a:rPr>
              <a:t>Панас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Саксаганський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організував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Києві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Народний</a:t>
            </a:r>
            <a:r>
              <a:rPr lang="ru-RU" dirty="0">
                <a:solidFill>
                  <a:schemeClr val="tx1"/>
                </a:solidFill>
              </a:rPr>
              <a:t> театр. На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основі</a:t>
            </a:r>
            <a:r>
              <a:rPr lang="ru-RU" dirty="0">
                <a:solidFill>
                  <a:schemeClr val="tx1"/>
                </a:solidFill>
              </a:rPr>
              <a:t> 1922 р.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створено </a:t>
            </a:r>
            <a:r>
              <a:rPr lang="ru-RU" dirty="0" err="1">
                <a:solidFill>
                  <a:schemeClr val="tx1"/>
                </a:solidFill>
              </a:rPr>
              <a:t>український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драматичний</a:t>
            </a:r>
            <a:r>
              <a:rPr lang="ru-RU" dirty="0">
                <a:solidFill>
                  <a:schemeClr val="tx1"/>
                </a:solidFill>
              </a:rPr>
              <a:t> театр </a:t>
            </a:r>
            <a:r>
              <a:rPr lang="ru-RU" dirty="0" err="1">
                <a:solidFill>
                  <a:schemeClr val="tx1"/>
                </a:solidFill>
              </a:rPr>
              <a:t>ім</a:t>
            </a:r>
            <a:r>
              <a:rPr lang="ru-RU" dirty="0">
                <a:solidFill>
                  <a:schemeClr val="tx1"/>
                </a:solidFill>
              </a:rPr>
              <a:t>. М. </a:t>
            </a:r>
            <a:r>
              <a:rPr lang="ru-RU" dirty="0" err="1">
                <a:solidFill>
                  <a:schemeClr val="tx1"/>
                </a:solidFill>
              </a:rPr>
              <a:t>Заньковецької</a:t>
            </a:r>
            <a:r>
              <a:rPr lang="ru-RU" dirty="0">
                <a:solidFill>
                  <a:schemeClr val="tx1"/>
                </a:solidFill>
              </a:rPr>
              <a:t>, у </a:t>
            </a:r>
            <a:r>
              <a:rPr lang="ru-RU" dirty="0" err="1">
                <a:solidFill>
                  <a:schemeClr val="tx1"/>
                </a:solidFill>
              </a:rPr>
              <a:t>творчому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якого</a:t>
            </a:r>
            <a:r>
              <a:rPr lang="ru-RU" dirty="0">
                <a:solidFill>
                  <a:schemeClr val="tx1"/>
                </a:solidFill>
              </a:rPr>
              <a:t> П. </a:t>
            </a:r>
            <a:r>
              <a:rPr lang="ru-RU" dirty="0" err="1">
                <a:solidFill>
                  <a:schemeClr val="tx1"/>
                </a:solidFill>
              </a:rPr>
              <a:t>Саксаганський</a:t>
            </a:r>
            <a:r>
              <a:rPr lang="ru-RU" dirty="0">
                <a:solidFill>
                  <a:schemeClr val="tx1"/>
                </a:solidFill>
              </a:rPr>
              <a:t> брав </a:t>
            </a:r>
            <a:r>
              <a:rPr lang="ru-RU" dirty="0" err="1">
                <a:solidFill>
                  <a:schemeClr val="tx1"/>
                </a:solidFill>
              </a:rPr>
              <a:t>найактивнішу</a:t>
            </a:r>
            <a:r>
              <a:rPr lang="ru-RU" dirty="0">
                <a:solidFill>
                  <a:schemeClr val="tx1"/>
                </a:solidFill>
              </a:rPr>
              <a:t> участь.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" y="2423174"/>
            <a:ext cx="5595910" cy="389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93098"/>
            <a:ext cx="3111996" cy="39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218" y="6388902"/>
            <a:ext cx="559591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/>
              <a:t>драматичний</a:t>
            </a:r>
            <a:r>
              <a:rPr lang="ru-RU" dirty="0"/>
              <a:t> театр </a:t>
            </a:r>
            <a:r>
              <a:rPr lang="ru-RU" dirty="0" err="1"/>
              <a:t>ім</a:t>
            </a:r>
            <a:r>
              <a:rPr lang="ru-RU" dirty="0"/>
              <a:t>. М. </a:t>
            </a:r>
            <a:r>
              <a:rPr lang="ru-RU" dirty="0" err="1"/>
              <a:t>Заньковецької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3463" y="6379397"/>
            <a:ext cx="23021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Панас</a:t>
            </a:r>
            <a:r>
              <a:rPr lang="ru-RU" dirty="0"/>
              <a:t> </a:t>
            </a:r>
            <a:r>
              <a:rPr lang="ru-RU" dirty="0" err="1"/>
              <a:t>Саксаганський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8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14209"/>
            <a:ext cx="4464496" cy="67413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20-ті роки </a:t>
            </a:r>
            <a:r>
              <a:rPr lang="ru-RU" dirty="0" err="1">
                <a:solidFill>
                  <a:schemeClr val="tx1"/>
                </a:solidFill>
              </a:rPr>
              <a:t>характеризувалися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бурхливим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Характерними</a:t>
            </a:r>
            <a:r>
              <a:rPr lang="ru-RU" dirty="0">
                <a:solidFill>
                  <a:schemeClr val="tx1"/>
                </a:solidFill>
              </a:rPr>
              <a:t> рисами </a:t>
            </a:r>
            <a:r>
              <a:rPr lang="ru-RU" dirty="0" err="1">
                <a:solidFill>
                  <a:schemeClr val="tx1"/>
                </a:solidFill>
              </a:rPr>
              <a:t>цього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періоду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новаторський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підхід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митців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зображення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дійсності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наявність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великої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кількості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різноманітних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течій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організацій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груп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1922 р. </a:t>
            </a:r>
            <a:r>
              <a:rPr lang="ru-RU" dirty="0" err="1">
                <a:solidFill>
                  <a:schemeClr val="tx1"/>
                </a:solidFill>
              </a:rPr>
              <a:t>з'явилась</a:t>
            </a:r>
            <a:r>
              <a:rPr lang="ru-RU" dirty="0">
                <a:solidFill>
                  <a:schemeClr val="tx1"/>
                </a:solidFill>
              </a:rPr>
              <a:t> перша </a:t>
            </a:r>
            <a:r>
              <a:rPr lang="ru-RU" dirty="0" err="1">
                <a:solidFill>
                  <a:schemeClr val="tx1"/>
                </a:solidFill>
              </a:rPr>
              <a:t>літературна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організація</a:t>
            </a:r>
            <a:r>
              <a:rPr lang="ru-RU" dirty="0">
                <a:solidFill>
                  <a:schemeClr val="tx1"/>
                </a:solidFill>
              </a:rPr>
              <a:t> «Плуг» — </a:t>
            </a:r>
            <a:r>
              <a:rPr lang="ru-RU" dirty="0" err="1">
                <a:solidFill>
                  <a:schemeClr val="tx1"/>
                </a:solidFill>
              </a:rPr>
              <a:t>спілка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селянських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письменників.Активними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членами «Плугу» </a:t>
            </a:r>
            <a:r>
              <a:rPr lang="ru-RU" dirty="0" err="1">
                <a:solidFill>
                  <a:schemeClr val="tx1"/>
                </a:solidFill>
              </a:rPr>
              <a:t>були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С.Пилипенко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(голова), </a:t>
            </a:r>
            <a:r>
              <a:rPr lang="ru-RU" dirty="0" err="1" smtClean="0">
                <a:solidFill>
                  <a:schemeClr val="tx1"/>
                </a:solidFill>
              </a:rPr>
              <a:t>Д.Бедзик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Г. </a:t>
            </a:r>
            <a:r>
              <a:rPr lang="ru-RU" dirty="0" err="1">
                <a:solidFill>
                  <a:schemeClr val="tx1"/>
                </a:solidFill>
              </a:rPr>
              <a:t>Епік</a:t>
            </a:r>
            <a:r>
              <a:rPr lang="ru-RU" dirty="0">
                <a:solidFill>
                  <a:schemeClr val="tx1"/>
                </a:solidFill>
              </a:rPr>
              <a:t>, Н. </a:t>
            </a:r>
            <a:r>
              <a:rPr lang="ru-RU" dirty="0" err="1">
                <a:solidFill>
                  <a:schemeClr val="tx1"/>
                </a:solidFill>
              </a:rPr>
              <a:t>Забіла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О.Копиленко</a:t>
            </a:r>
            <a:r>
              <a:rPr lang="ru-RU" dirty="0">
                <a:solidFill>
                  <a:schemeClr val="tx1"/>
                </a:solidFill>
              </a:rPr>
              <a:t>, В. Минко, </a:t>
            </a:r>
            <a:r>
              <a:rPr lang="ru-RU" dirty="0" err="1" smtClean="0">
                <a:solidFill>
                  <a:schemeClr val="tx1"/>
                </a:solidFill>
              </a:rPr>
              <a:t>П.Панч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та </a:t>
            </a:r>
            <a:r>
              <a:rPr lang="ru-RU" dirty="0" err="1">
                <a:solidFill>
                  <a:schemeClr val="tx1"/>
                </a:solidFill>
              </a:rPr>
              <a:t>ін</a:t>
            </a:r>
            <a:r>
              <a:rPr lang="ru-RU" dirty="0"/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97" y="412398"/>
            <a:ext cx="3765203" cy="614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r="6659"/>
          <a:stretch/>
        </p:blipFill>
        <p:spPr bwMode="auto">
          <a:xfrm>
            <a:off x="4788651" y="618676"/>
            <a:ext cx="4054493" cy="56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9" y="684395"/>
            <a:ext cx="3587075" cy="549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9" y="412398"/>
            <a:ext cx="4127713" cy="607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63" y="572773"/>
            <a:ext cx="4307869" cy="58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56" y="572773"/>
            <a:ext cx="4539849" cy="594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56" y="430427"/>
            <a:ext cx="4540827" cy="623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68" y="-99392"/>
            <a:ext cx="9385494" cy="698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2507" y="5301207"/>
            <a:ext cx="259228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«Плуг» </a:t>
            </a:r>
          </a:p>
        </p:txBody>
      </p:sp>
    </p:spTree>
    <p:extLst>
      <p:ext uri="{BB962C8B-B14F-4D97-AF65-F5344CB8AC3E}">
        <p14:creationId xmlns:p14="http://schemas.microsoft.com/office/powerpoint/2010/main" val="2241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 1923 р. засновано </a:t>
            </a:r>
            <a:r>
              <a:rPr lang="ru-RU" dirty="0" err="1">
                <a:solidFill>
                  <a:schemeClr val="tx1"/>
                </a:solidFill>
              </a:rPr>
              <a:t>спілку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пролетарських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«Гарт», яку </a:t>
            </a:r>
            <a:r>
              <a:rPr lang="ru-RU" dirty="0" err="1">
                <a:solidFill>
                  <a:schemeClr val="tx1"/>
                </a:solidFill>
              </a:rPr>
              <a:t>очолив</a:t>
            </a:r>
            <a:r>
              <a:rPr lang="ru-RU" dirty="0">
                <a:solidFill>
                  <a:schemeClr val="tx1"/>
                </a:solidFill>
              </a:rPr>
              <a:t> Василь </a:t>
            </a:r>
            <a:r>
              <a:rPr lang="ru-RU" dirty="0" err="1">
                <a:solidFill>
                  <a:schemeClr val="tx1"/>
                </a:solidFill>
              </a:rPr>
              <a:t>Еллан-Блакитний</a:t>
            </a:r>
            <a:r>
              <a:rPr lang="ru-RU" dirty="0">
                <a:solidFill>
                  <a:schemeClr val="tx1"/>
                </a:solidFill>
              </a:rPr>
              <a:t>. Членами «Гарту» </a:t>
            </a:r>
            <a:r>
              <a:rPr lang="ru-RU" dirty="0" err="1">
                <a:solidFill>
                  <a:schemeClr val="tx1"/>
                </a:solidFill>
              </a:rPr>
              <a:t>були</a:t>
            </a:r>
            <a:r>
              <a:rPr lang="ru-RU" dirty="0">
                <a:solidFill>
                  <a:schemeClr val="tx1"/>
                </a:solidFill>
              </a:rPr>
              <a:t> І. Микитенко, В. </a:t>
            </a:r>
            <a:r>
              <a:rPr lang="ru-RU" dirty="0" err="1">
                <a:solidFill>
                  <a:schemeClr val="tx1"/>
                </a:solidFill>
              </a:rPr>
              <a:t>Поліщук</a:t>
            </a:r>
            <a:r>
              <a:rPr lang="ru-RU" dirty="0">
                <a:solidFill>
                  <a:schemeClr val="tx1"/>
                </a:solidFill>
              </a:rPr>
              <a:t>, В. </a:t>
            </a:r>
            <a:r>
              <a:rPr lang="ru-RU" dirty="0" err="1">
                <a:solidFill>
                  <a:schemeClr val="tx1"/>
                </a:solidFill>
              </a:rPr>
              <a:t>Сосюра</a:t>
            </a:r>
            <a:r>
              <a:rPr lang="ru-RU" dirty="0">
                <a:solidFill>
                  <a:schemeClr val="tx1"/>
                </a:solidFill>
              </a:rPr>
              <a:t>, І. Сенченко, П. </a:t>
            </a:r>
            <a:r>
              <a:rPr lang="ru-RU" dirty="0" err="1">
                <a:solidFill>
                  <a:schemeClr val="tx1"/>
                </a:solidFill>
              </a:rPr>
              <a:t>Тичина</a:t>
            </a:r>
            <a:r>
              <a:rPr lang="ru-RU" dirty="0">
                <a:solidFill>
                  <a:schemeClr val="tx1"/>
                </a:solidFill>
              </a:rPr>
              <a:t>, М. </a:t>
            </a:r>
            <a:r>
              <a:rPr lang="ru-RU" dirty="0" err="1">
                <a:solidFill>
                  <a:schemeClr val="tx1"/>
                </a:solidFill>
              </a:rPr>
              <a:t>Хвильовий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інші</a:t>
            </a:r>
            <a:r>
              <a:rPr lang="ru-RU" dirty="0">
                <a:solidFill>
                  <a:schemeClr val="tx1"/>
                </a:solidFill>
              </a:rPr>
              <a:t>. «Гарт» </a:t>
            </a:r>
            <a:r>
              <a:rPr lang="ru-RU" dirty="0" err="1">
                <a:solidFill>
                  <a:schemeClr val="tx1"/>
                </a:solidFill>
              </a:rPr>
              <a:t>відстоював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позиції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пролетарської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5904656" cy="45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0697"/>
            <a:ext cx="4032448" cy="597666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 у 1926—1930 </a:t>
            </a:r>
            <a:r>
              <a:rPr lang="ru-RU" dirty="0" err="1">
                <a:solidFill>
                  <a:schemeClr val="tx1"/>
                </a:solidFill>
              </a:rPr>
              <a:t>рр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видано 24 томи </a:t>
            </a:r>
            <a:r>
              <a:rPr lang="ru-RU" dirty="0" err="1">
                <a:solidFill>
                  <a:schemeClr val="tx1"/>
                </a:solidFill>
              </a:rPr>
              <a:t>творів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Володимира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Винниченка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1880—1951). </a:t>
            </a:r>
            <a:r>
              <a:rPr lang="ru-RU" dirty="0" err="1">
                <a:solidFill>
                  <a:schemeClr val="tx1"/>
                </a:solidFill>
              </a:rPr>
              <a:t>Такої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кількості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видань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своїх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такої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читацької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популярності</a:t>
            </a:r>
            <a:r>
              <a:rPr lang="ru-RU" dirty="0">
                <a:solidFill>
                  <a:schemeClr val="tx1"/>
                </a:solidFill>
              </a:rPr>
              <a:t> не </a:t>
            </a:r>
            <a:r>
              <a:rPr lang="ru-RU" dirty="0" err="1">
                <a:solidFill>
                  <a:schemeClr val="tx1"/>
                </a:solidFill>
              </a:rPr>
              <a:t>мав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жоден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першої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третини</a:t>
            </a:r>
            <a:r>
              <a:rPr lang="ru-RU" dirty="0">
                <a:solidFill>
                  <a:schemeClr val="tx1"/>
                </a:solidFill>
              </a:rPr>
              <a:t> XX ст. Але з </a:t>
            </a:r>
            <a:r>
              <a:rPr lang="ru-RU" dirty="0" smtClean="0">
                <a:solidFill>
                  <a:schemeClr val="tx1"/>
                </a:solidFill>
              </a:rPr>
              <a:t>1932р</a:t>
            </a:r>
            <a:r>
              <a:rPr lang="ru-RU" dirty="0">
                <a:solidFill>
                  <a:schemeClr val="tx1"/>
                </a:solidFill>
              </a:rPr>
              <a:t>. становище </a:t>
            </a:r>
            <a:r>
              <a:rPr lang="ru-RU" dirty="0" err="1">
                <a:solidFill>
                  <a:schemeClr val="tx1"/>
                </a:solidFill>
              </a:rPr>
              <a:t>змінилося</a:t>
            </a:r>
            <a:r>
              <a:rPr lang="ru-RU" dirty="0">
                <a:solidFill>
                  <a:schemeClr val="tx1"/>
                </a:solidFill>
              </a:rPr>
              <a:t>. Твори В. </a:t>
            </a:r>
            <a:r>
              <a:rPr lang="ru-RU" dirty="0" err="1">
                <a:solidFill>
                  <a:schemeClr val="tx1"/>
                </a:solidFill>
              </a:rPr>
              <a:t>Винниченка</a:t>
            </a:r>
            <a:r>
              <a:rPr lang="ru-RU" dirty="0">
                <a:solidFill>
                  <a:schemeClr val="tx1"/>
                </a:solidFill>
              </a:rPr>
              <a:t> стали </a:t>
            </a:r>
            <a:r>
              <a:rPr lang="ru-RU" dirty="0" err="1">
                <a:solidFill>
                  <a:schemeClr val="tx1"/>
                </a:solidFill>
              </a:rPr>
              <a:t>недоступними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читача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7" y="75982"/>
            <a:ext cx="4813340" cy="65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6402695"/>
            <a:ext cx="261687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Володимир</a:t>
            </a:r>
            <a:r>
              <a:rPr lang="ru-RU" dirty="0" smtClean="0"/>
              <a:t> Винниченко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5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5" y="163758"/>
            <a:ext cx="4395069" cy="640871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20-ті роки </a:t>
            </a:r>
            <a:r>
              <a:rPr lang="ru-RU" dirty="0" err="1">
                <a:solidFill>
                  <a:schemeClr val="tx1"/>
                </a:solidFill>
              </a:rPr>
              <a:t>значно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пожвавився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новаторський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пошук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галузі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образотворчого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. Друга половина 20-х </a:t>
            </a:r>
            <a:r>
              <a:rPr lang="ru-RU" dirty="0" err="1">
                <a:solidFill>
                  <a:schemeClr val="tx1"/>
                </a:solidFill>
              </a:rPr>
              <a:t>років</a:t>
            </a:r>
            <a:r>
              <a:rPr lang="ru-RU" dirty="0">
                <a:solidFill>
                  <a:schemeClr val="tx1"/>
                </a:solidFill>
              </a:rPr>
              <a:t> стала </a:t>
            </a:r>
            <a:r>
              <a:rPr lang="ru-RU" dirty="0" err="1">
                <a:solidFill>
                  <a:schemeClr val="tx1"/>
                </a:solidFill>
              </a:rPr>
              <a:t>піком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популярності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визначного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живописця-монументаліста</a:t>
            </a:r>
            <a:r>
              <a:rPr lang="ru-RU" dirty="0">
                <a:solidFill>
                  <a:schemeClr val="tx1"/>
                </a:solidFill>
              </a:rPr>
              <a:t> і педагога, одного з </a:t>
            </a:r>
            <a:r>
              <a:rPr lang="ru-RU" dirty="0" err="1">
                <a:solidFill>
                  <a:schemeClr val="tx1"/>
                </a:solidFill>
              </a:rPr>
              <a:t>основоположників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монументального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професора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Київського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художнього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інституту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М.Л</a:t>
            </a:r>
            <a:r>
              <a:rPr lang="ru-RU" dirty="0">
                <a:solidFill>
                  <a:schemeClr val="tx1"/>
                </a:solidFill>
              </a:rPr>
              <a:t>. Бойчука.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1"/>
            <a:ext cx="3960440" cy="642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6354300"/>
            <a:ext cx="148931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М.Л. Бойчука</a:t>
            </a:r>
          </a:p>
        </p:txBody>
      </p:sp>
    </p:spTree>
    <p:extLst>
      <p:ext uri="{BB962C8B-B14F-4D97-AF65-F5344CB8AC3E}">
        <p14:creationId xmlns:p14="http://schemas.microsoft.com/office/powerpoint/2010/main" val="17303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980678" cy="22322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Українські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здобутки</a:t>
            </a:r>
            <a:r>
              <a:rPr lang="ru-RU" dirty="0">
                <a:solidFill>
                  <a:schemeClr val="tx1"/>
                </a:solidFill>
              </a:rPr>
              <a:t> і в </a:t>
            </a:r>
            <a:r>
              <a:rPr lang="ru-RU" dirty="0" err="1">
                <a:solidFill>
                  <a:schemeClr val="tx1"/>
                </a:solidFill>
              </a:rPr>
              <a:t>галузі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архітектури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скульптури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Найбільш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значними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спорудами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створеними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довоєнний</a:t>
            </a:r>
            <a:r>
              <a:rPr lang="ru-RU" dirty="0">
                <a:solidFill>
                  <a:schemeClr val="tx1"/>
                </a:solidFill>
              </a:rPr>
              <a:t> час, стали </a:t>
            </a:r>
            <a:r>
              <a:rPr lang="ru-RU" dirty="0" err="1">
                <a:solidFill>
                  <a:schemeClr val="tx1"/>
                </a:solidFill>
              </a:rPr>
              <a:t>Канівський</a:t>
            </a:r>
            <a:r>
              <a:rPr lang="ru-RU" dirty="0">
                <a:solidFill>
                  <a:schemeClr val="tx1"/>
                </a:solidFill>
              </a:rPr>
              <a:t> музей-</a:t>
            </a:r>
            <a:r>
              <a:rPr lang="ru-RU" dirty="0" err="1">
                <a:solidFill>
                  <a:schemeClr val="tx1"/>
                </a:solidFill>
              </a:rPr>
              <a:t>заповідник</a:t>
            </a:r>
            <a:r>
              <a:rPr lang="ru-RU" dirty="0">
                <a:solidFill>
                  <a:schemeClr val="tx1"/>
                </a:solidFill>
              </a:rPr>
              <a:t> «Могила Т. Г. </a:t>
            </a:r>
            <a:r>
              <a:rPr lang="ru-RU" dirty="0" err="1">
                <a:solidFill>
                  <a:schemeClr val="tx1"/>
                </a:solidFill>
              </a:rPr>
              <a:t>Шевченка</a:t>
            </a:r>
            <a:r>
              <a:rPr lang="ru-RU" dirty="0">
                <a:solidFill>
                  <a:schemeClr val="tx1"/>
                </a:solidFill>
              </a:rPr>
              <a:t>» (1936—1938 </a:t>
            </a:r>
            <a:r>
              <a:rPr lang="ru-RU" dirty="0" err="1">
                <a:solidFill>
                  <a:schemeClr val="tx1"/>
                </a:solidFill>
              </a:rPr>
              <a:t>рр</a:t>
            </a:r>
            <a:r>
              <a:rPr lang="ru-RU" dirty="0">
                <a:solidFill>
                  <a:schemeClr val="tx1"/>
                </a:solidFill>
              </a:rPr>
              <a:t>., </a:t>
            </a:r>
            <a:r>
              <a:rPr lang="ru-RU" dirty="0" err="1">
                <a:solidFill>
                  <a:schemeClr val="tx1"/>
                </a:solidFill>
              </a:rPr>
              <a:t>архітектори</a:t>
            </a:r>
            <a:r>
              <a:rPr lang="ru-RU" dirty="0">
                <a:solidFill>
                  <a:schemeClr val="tx1"/>
                </a:solidFill>
              </a:rPr>
              <a:t> — В. </a:t>
            </a:r>
            <a:r>
              <a:rPr lang="ru-RU" dirty="0" err="1">
                <a:solidFill>
                  <a:schemeClr val="tx1"/>
                </a:solidFill>
              </a:rPr>
              <a:t>Кричевський</a:t>
            </a:r>
            <a:r>
              <a:rPr lang="ru-RU" dirty="0">
                <a:solidFill>
                  <a:schemeClr val="tx1"/>
                </a:solidFill>
              </a:rPr>
              <a:t>, П. </a:t>
            </a:r>
            <a:r>
              <a:rPr lang="ru-RU" dirty="0" err="1">
                <a:solidFill>
                  <a:schemeClr val="tx1"/>
                </a:solidFill>
              </a:rPr>
              <a:t>Костирко</a:t>
            </a:r>
            <a:r>
              <a:rPr lang="ru-RU" dirty="0">
                <a:solidFill>
                  <a:schemeClr val="tx1"/>
                </a:solidFill>
              </a:rPr>
              <a:t>), </a:t>
            </a:r>
            <a:r>
              <a:rPr lang="ru-RU" dirty="0" err="1">
                <a:solidFill>
                  <a:schemeClr val="tx1"/>
                </a:solidFill>
              </a:rPr>
              <a:t>будинки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Верховної</a:t>
            </a:r>
            <a:r>
              <a:rPr lang="ru-RU" dirty="0">
                <a:solidFill>
                  <a:schemeClr val="tx1"/>
                </a:solidFill>
              </a:rPr>
              <a:t> Ради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РСР (1936—1939 </a:t>
            </a:r>
            <a:r>
              <a:rPr lang="ru-RU" dirty="0" err="1">
                <a:solidFill>
                  <a:schemeClr val="tx1"/>
                </a:solidFill>
              </a:rPr>
              <a:t>рр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архітектор</a:t>
            </a:r>
            <a:r>
              <a:rPr lang="ru-RU" dirty="0">
                <a:solidFill>
                  <a:schemeClr val="tx1"/>
                </a:solidFill>
              </a:rPr>
              <a:t> — В. </a:t>
            </a:r>
            <a:r>
              <a:rPr lang="ru-RU" dirty="0" err="1">
                <a:solidFill>
                  <a:schemeClr val="tx1"/>
                </a:solidFill>
              </a:rPr>
              <a:t>Заболотний</a:t>
            </a:r>
            <a:r>
              <a:rPr lang="ru-RU" dirty="0">
                <a:solidFill>
                  <a:schemeClr val="tx1"/>
                </a:solidFill>
              </a:rPr>
              <a:t>),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8970"/>
            <a:ext cx="2880319" cy="43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81877"/>
            <a:ext cx="2520280" cy="442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276872"/>
            <a:ext cx="3159396" cy="389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349521"/>
            <a:ext cx="55446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Будинки</a:t>
            </a:r>
            <a:r>
              <a:rPr lang="ru-RU" dirty="0" smtClean="0"/>
              <a:t> </a:t>
            </a:r>
            <a:r>
              <a:rPr lang="ru-RU" dirty="0" err="1"/>
              <a:t>Верховної</a:t>
            </a:r>
            <a:r>
              <a:rPr lang="ru-RU" dirty="0"/>
              <a:t> Ради </a:t>
            </a:r>
            <a:r>
              <a:rPr lang="ru-RU" dirty="0" err="1"/>
              <a:t>Української</a:t>
            </a:r>
            <a:r>
              <a:rPr lang="ru-RU" dirty="0"/>
              <a:t> РСР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43803" y="6196907"/>
            <a:ext cx="19776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В. </a:t>
            </a:r>
            <a:r>
              <a:rPr lang="ru-RU" dirty="0" err="1"/>
              <a:t>Заболотний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6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1"/>
            <a:ext cx="8964488" cy="237626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Раднаркому</a:t>
            </a:r>
            <a:r>
              <a:rPr lang="ru-RU" dirty="0">
                <a:solidFill>
                  <a:schemeClr val="tx1"/>
                </a:solidFill>
              </a:rPr>
              <a:t> УРСР (1936—1938 </a:t>
            </a:r>
            <a:r>
              <a:rPr lang="ru-RU" dirty="0" err="1">
                <a:solidFill>
                  <a:schemeClr val="tx1"/>
                </a:solidFill>
              </a:rPr>
              <a:t>рр</a:t>
            </a:r>
            <a:r>
              <a:rPr lang="ru-RU" dirty="0">
                <a:solidFill>
                  <a:schemeClr val="tx1"/>
                </a:solidFill>
              </a:rPr>
              <a:t>., </a:t>
            </a:r>
            <a:r>
              <a:rPr lang="ru-RU" dirty="0" err="1">
                <a:solidFill>
                  <a:schemeClr val="tx1"/>
                </a:solidFill>
              </a:rPr>
              <a:t>архітектори</a:t>
            </a:r>
            <a:r>
              <a:rPr lang="ru-RU" dirty="0">
                <a:solidFill>
                  <a:schemeClr val="tx1"/>
                </a:solidFill>
              </a:rPr>
              <a:t> — І. </a:t>
            </a:r>
            <a:r>
              <a:rPr lang="ru-RU" dirty="0" err="1">
                <a:solidFill>
                  <a:schemeClr val="tx1"/>
                </a:solidFill>
              </a:rPr>
              <a:t>Фомія</a:t>
            </a:r>
            <a:r>
              <a:rPr lang="ru-RU" dirty="0">
                <a:solidFill>
                  <a:schemeClr val="tx1"/>
                </a:solidFill>
              </a:rPr>
              <a:t>, П. Абросимов), </a:t>
            </a:r>
            <a:r>
              <a:rPr lang="ru-RU" dirty="0" err="1" smtClean="0">
                <a:solidFill>
                  <a:schemeClr val="tx1"/>
                </a:solidFill>
              </a:rPr>
              <a:t>інженерно-будівельного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інституту</a:t>
            </a:r>
            <a:r>
              <a:rPr lang="ru-RU" dirty="0" smtClean="0">
                <a:solidFill>
                  <a:schemeClr val="tx1"/>
                </a:solidFill>
              </a:rPr>
              <a:t> (1938 р., </a:t>
            </a:r>
            <a:r>
              <a:rPr lang="ru-RU" dirty="0" err="1" smtClean="0">
                <a:solidFill>
                  <a:schemeClr val="tx1"/>
                </a:solidFill>
              </a:rPr>
              <a:t>архітектор</a:t>
            </a:r>
            <a:r>
              <a:rPr lang="ru-RU" dirty="0" smtClean="0">
                <a:solidFill>
                  <a:schemeClr val="tx1"/>
                </a:solidFill>
              </a:rPr>
              <a:t> — Д. Дяченко). Монументальна і монументально-декоративна скульптура </a:t>
            </a:r>
            <a:r>
              <a:rPr lang="ru-RU" dirty="0" err="1" smtClean="0">
                <a:solidFill>
                  <a:schemeClr val="tx1"/>
                </a:solidFill>
              </a:rPr>
              <a:t>збагатилась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пам'ятниками</a:t>
            </a:r>
            <a:r>
              <a:rPr lang="ru-RU" dirty="0" smtClean="0">
                <a:solidFill>
                  <a:schemeClr val="tx1"/>
                </a:solidFill>
              </a:rPr>
              <a:t> Т. </a:t>
            </a:r>
            <a:r>
              <a:rPr lang="ru-RU" dirty="0" err="1" smtClean="0">
                <a:solidFill>
                  <a:schemeClr val="tx1"/>
                </a:solidFill>
              </a:rPr>
              <a:t>Шевченку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Харкові</a:t>
            </a:r>
            <a:r>
              <a:rPr lang="ru-RU" dirty="0" smtClean="0">
                <a:solidFill>
                  <a:schemeClr val="tx1"/>
                </a:solidFill>
              </a:rPr>
              <a:t> (1935), </a:t>
            </a:r>
            <a:r>
              <a:rPr lang="ru-RU" dirty="0" err="1" smtClean="0">
                <a:solidFill>
                  <a:schemeClr val="tx1"/>
                </a:solidFill>
              </a:rPr>
              <a:t>Києві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Каневі</a:t>
            </a:r>
            <a:r>
              <a:rPr lang="ru-RU" dirty="0" smtClean="0">
                <a:solidFill>
                  <a:schemeClr val="tx1"/>
                </a:solidFill>
              </a:rPr>
              <a:t> (1939) </a:t>
            </a:r>
            <a:r>
              <a:rPr lang="ru-RU" dirty="0" err="1" smtClean="0">
                <a:solidFill>
                  <a:schemeClr val="tx1"/>
                </a:solidFill>
              </a:rPr>
              <a:t>роботи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російського</a:t>
            </a:r>
            <a:r>
              <a:rPr lang="ru-RU" dirty="0" smtClean="0">
                <a:solidFill>
                  <a:schemeClr val="tx1"/>
                </a:solidFill>
              </a:rPr>
              <a:t> скульптора М. </a:t>
            </a:r>
            <a:r>
              <a:rPr lang="ru-RU" dirty="0" err="1" smtClean="0">
                <a:solidFill>
                  <a:schemeClr val="tx1"/>
                </a:solidFill>
              </a:rPr>
              <a:t>Манізера</a:t>
            </a:r>
            <a:r>
              <a:rPr lang="ru-RU" dirty="0" smtClean="0">
                <a:solidFill>
                  <a:schemeClr val="tx1"/>
                </a:solidFill>
              </a:rPr>
              <a:t> (1891—1966), </a:t>
            </a:r>
            <a:r>
              <a:rPr lang="ru-RU" dirty="0" err="1" smtClean="0">
                <a:solidFill>
                  <a:schemeClr val="tx1"/>
                </a:solidFill>
              </a:rPr>
              <a:t>скульптурними</a:t>
            </a:r>
            <a:r>
              <a:rPr lang="ru-RU" dirty="0" smtClean="0">
                <a:solidFill>
                  <a:schemeClr val="tx1"/>
                </a:solidFill>
              </a:rPr>
              <a:t> портретами Т. </a:t>
            </a:r>
            <a:r>
              <a:rPr lang="ru-RU" dirty="0" err="1" smtClean="0">
                <a:solidFill>
                  <a:schemeClr val="tx1"/>
                </a:solidFill>
              </a:rPr>
              <a:t>Шевченка</a:t>
            </a:r>
            <a:r>
              <a:rPr lang="ru-RU" dirty="0" smtClean="0">
                <a:solidFill>
                  <a:schemeClr val="tx1"/>
                </a:solidFill>
              </a:rPr>
              <a:t>, І. Франка, </a:t>
            </a:r>
            <a:r>
              <a:rPr lang="ru-RU" dirty="0" err="1" smtClean="0">
                <a:solidFill>
                  <a:schemeClr val="tx1"/>
                </a:solidFill>
              </a:rPr>
              <a:t>О.Довженка</a:t>
            </a:r>
            <a:r>
              <a:rPr lang="ru-RU" dirty="0" smtClean="0">
                <a:solidFill>
                  <a:schemeClr val="tx1"/>
                </a:solidFill>
              </a:rPr>
              <a:t>, автором </a:t>
            </a:r>
            <a:r>
              <a:rPr lang="ru-RU" dirty="0" err="1" smtClean="0">
                <a:solidFill>
                  <a:schemeClr val="tx1"/>
                </a:solidFill>
              </a:rPr>
              <a:t>яких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був</a:t>
            </a:r>
            <a:r>
              <a:rPr lang="ru-RU" dirty="0" smtClean="0">
                <a:solidFill>
                  <a:schemeClr val="tx1"/>
                </a:solidFill>
              </a:rPr>
              <a:t> Г. Пивоваров.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5" y="2535172"/>
            <a:ext cx="3222779" cy="40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0823" y="6496273"/>
            <a:ext cx="339306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Пам'ятник</a:t>
            </a:r>
            <a:r>
              <a:rPr lang="ru-RU" dirty="0" smtClean="0"/>
              <a:t> </a:t>
            </a:r>
            <a:r>
              <a:rPr lang="ru-RU" dirty="0"/>
              <a:t>Т. </a:t>
            </a:r>
            <a:r>
              <a:rPr lang="ru-RU" dirty="0" err="1"/>
              <a:t>Шевченку</a:t>
            </a:r>
            <a:r>
              <a:rPr lang="ru-RU" dirty="0"/>
              <a:t> в </a:t>
            </a:r>
            <a:r>
              <a:rPr lang="ru-RU" dirty="0" err="1"/>
              <a:t>Харкові</a:t>
            </a:r>
            <a:r>
              <a:rPr lang="ru-RU" dirty="0"/>
              <a:t> 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03" y="2662549"/>
            <a:ext cx="2731528" cy="383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52603" y="6488668"/>
            <a:ext cx="27315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М. </a:t>
            </a:r>
            <a:r>
              <a:rPr lang="ru-RU" dirty="0" err="1"/>
              <a:t>Манізера</a:t>
            </a:r>
            <a:r>
              <a:rPr lang="ru-RU" dirty="0"/>
              <a:t>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13" y="3176300"/>
            <a:ext cx="232446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03513" y="6488668"/>
            <a:ext cx="23244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Г. Пивоваров</a:t>
            </a:r>
          </a:p>
        </p:txBody>
      </p:sp>
    </p:spTree>
    <p:extLst>
      <p:ext uri="{BB962C8B-B14F-4D97-AF65-F5344CB8AC3E}">
        <p14:creationId xmlns:p14="http://schemas.microsoft.com/office/powerpoint/2010/main" val="40296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Політика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українізації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-21237" y="640976"/>
            <a:ext cx="9112376" cy="2220813"/>
          </a:xfrm>
        </p:spPr>
        <p:txBody>
          <a:bodyPr>
            <a:noAutofit/>
          </a:bodyPr>
          <a:lstStyle/>
          <a:p>
            <a:r>
              <a:rPr lang="ru-RU" sz="1900" dirty="0" err="1" smtClean="0">
                <a:solidFill>
                  <a:schemeClr val="tx1"/>
                </a:solidFill>
              </a:rPr>
              <a:t>Радянська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влада</a:t>
            </a:r>
            <a:r>
              <a:rPr lang="ru-RU" sz="1900" dirty="0">
                <a:solidFill>
                  <a:schemeClr val="tx1"/>
                </a:solidFill>
              </a:rPr>
              <a:t> в </a:t>
            </a:r>
            <a:r>
              <a:rPr lang="ru-RU" sz="1900" dirty="0" err="1">
                <a:solidFill>
                  <a:schemeClr val="tx1"/>
                </a:solidFill>
              </a:rPr>
              <a:t>галузі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ідеології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культури</a:t>
            </a:r>
            <a:r>
              <a:rPr lang="ru-RU" sz="1900" dirty="0">
                <a:solidFill>
                  <a:schemeClr val="tx1"/>
                </a:solidFill>
              </a:rPr>
              <a:t> проводила </a:t>
            </a:r>
            <a:r>
              <a:rPr lang="ru-RU" sz="1900" dirty="0" err="1">
                <a:solidFill>
                  <a:schemeClr val="tx1"/>
                </a:solidFill>
              </a:rPr>
              <a:t>політику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коренізації</a:t>
            </a:r>
            <a:r>
              <a:rPr lang="ru-RU" sz="1900" dirty="0">
                <a:solidFill>
                  <a:schemeClr val="tx1"/>
                </a:solidFill>
              </a:rPr>
              <a:t>, яка в </a:t>
            </a:r>
            <a:r>
              <a:rPr lang="ru-RU" sz="1900" dirty="0" err="1">
                <a:solidFill>
                  <a:schemeClr val="tx1"/>
                </a:solidFill>
              </a:rPr>
              <a:t>Україні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отримала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назву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u="sng" dirty="0" err="1" smtClean="0">
                <a:solidFill>
                  <a:schemeClr val="tx1"/>
                </a:solidFill>
              </a:rPr>
              <a:t>українізації</a:t>
            </a:r>
            <a:r>
              <a:rPr lang="ru-RU" sz="1900" dirty="0">
                <a:solidFill>
                  <a:schemeClr val="tx1"/>
                </a:solidFill>
              </a:rPr>
              <a:t>. </a:t>
            </a:r>
            <a:r>
              <a:rPr lang="ru-RU" sz="1900" dirty="0" err="1">
                <a:solidFill>
                  <a:schemeClr val="tx1"/>
                </a:solidFill>
              </a:rPr>
              <a:t>Українізація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передбачала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підготовку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виховання</a:t>
            </a:r>
            <a:r>
              <a:rPr lang="ru-RU" sz="1900" dirty="0">
                <a:solidFill>
                  <a:schemeClr val="tx1"/>
                </a:solidFill>
              </a:rPr>
              <a:t> і </a:t>
            </a:r>
            <a:r>
              <a:rPr lang="ru-RU" sz="1900" dirty="0" err="1">
                <a:solidFill>
                  <a:schemeClr val="tx1"/>
                </a:solidFill>
              </a:rPr>
              <a:t>висунення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кадрів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корінної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національності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організацію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шкіл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всіх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рівнів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установ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культури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видавництво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smtClean="0">
                <a:solidFill>
                  <a:schemeClr val="tx1"/>
                </a:solidFill>
              </a:rPr>
              <a:t> газет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журналів</a:t>
            </a:r>
            <a:r>
              <a:rPr lang="ru-RU" sz="1900" dirty="0">
                <a:solidFill>
                  <a:schemeClr val="tx1"/>
                </a:solidFill>
              </a:rPr>
              <a:t> і книг </a:t>
            </a:r>
            <a:r>
              <a:rPr lang="ru-RU" sz="1900" u="sng" dirty="0" err="1">
                <a:solidFill>
                  <a:schemeClr val="tx1"/>
                </a:solidFill>
              </a:rPr>
              <a:t>українською</a:t>
            </a:r>
            <a:r>
              <a:rPr lang="ru-RU" sz="1900" u="sng" dirty="0">
                <a:solidFill>
                  <a:schemeClr val="tx1"/>
                </a:solidFill>
              </a:rPr>
              <a:t> </a:t>
            </a:r>
            <a:r>
              <a:rPr lang="ru-RU" sz="1900" u="sng" dirty="0" err="1">
                <a:solidFill>
                  <a:schemeClr val="tx1"/>
                </a:solidFill>
              </a:rPr>
              <a:t>мовою</a:t>
            </a:r>
            <a:r>
              <a:rPr lang="ru-RU" sz="1900" dirty="0">
                <a:solidFill>
                  <a:schemeClr val="tx1"/>
                </a:solidFill>
              </a:rPr>
              <a:t>. </a:t>
            </a:r>
            <a:r>
              <a:rPr lang="ru-RU" sz="1900" dirty="0" err="1">
                <a:solidFill>
                  <a:schemeClr val="tx1"/>
                </a:solidFill>
              </a:rPr>
              <a:t>Проведення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політики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українізації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враховувало</a:t>
            </a:r>
            <a:r>
              <a:rPr lang="ru-RU" sz="1900" dirty="0">
                <a:solidFill>
                  <a:schemeClr val="tx1"/>
                </a:solidFill>
              </a:rPr>
              <a:t> два </a:t>
            </a:r>
            <a:r>
              <a:rPr lang="ru-RU" sz="1900" dirty="0" err="1">
                <a:solidFill>
                  <a:schemeClr val="tx1"/>
                </a:solidFill>
              </a:rPr>
              <a:t>аспекти</a:t>
            </a:r>
            <a:r>
              <a:rPr lang="ru-RU" sz="19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ru-RU" sz="1900" dirty="0" err="1" smtClean="0">
                <a:solidFill>
                  <a:schemeClr val="tx1"/>
                </a:solidFill>
              </a:rPr>
              <a:t>українізація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>
                <a:solidFill>
                  <a:schemeClr val="tx1"/>
                </a:solidFill>
              </a:rPr>
              <a:t>як </a:t>
            </a:r>
            <a:r>
              <a:rPr lang="ru-RU" sz="1900" dirty="0" err="1">
                <a:solidFill>
                  <a:schemeClr val="tx1"/>
                </a:solidFill>
              </a:rPr>
              <a:t>така</a:t>
            </a:r>
            <a:r>
              <a:rPr lang="ru-RU" sz="1900" dirty="0">
                <a:solidFill>
                  <a:schemeClr val="tx1"/>
                </a:solidFill>
              </a:rPr>
              <a:t>;</a:t>
            </a:r>
          </a:p>
          <a:p>
            <a:pPr lvl="1"/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створення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 smtClean="0">
                <a:solidFill>
                  <a:schemeClr val="tx1"/>
                </a:solidFill>
              </a:rPr>
              <a:t>необхідних</a:t>
            </a:r>
            <a:endParaRPr lang="ru-RU" sz="19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-76349" y="2821508"/>
            <a:ext cx="3864668" cy="3951288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умов для </a:t>
            </a:r>
            <a:r>
              <a:rPr lang="ru-RU" sz="1900" dirty="0" err="1">
                <a:solidFill>
                  <a:schemeClr val="tx1"/>
                </a:solidFill>
              </a:rPr>
              <a:t>всебічного</a:t>
            </a:r>
            <a:r>
              <a:rPr lang="ru-RU" sz="1900" dirty="0">
                <a:solidFill>
                  <a:schemeClr val="tx1"/>
                </a:solidFill>
              </a:rPr>
              <a:t> культурного і духовного </a:t>
            </a:r>
            <a:r>
              <a:rPr lang="ru-RU" sz="1900" dirty="0" err="1">
                <a:solidFill>
                  <a:schemeClr val="tx1"/>
                </a:solidFill>
              </a:rPr>
              <a:t>розвитку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національних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меншин</a:t>
            </a:r>
            <a:r>
              <a:rPr lang="ru-RU" sz="1900" dirty="0">
                <a:solidFill>
                  <a:schemeClr val="tx1"/>
                </a:solidFill>
              </a:rPr>
              <a:t>.</a:t>
            </a:r>
          </a:p>
          <a:p>
            <a:r>
              <a:rPr lang="ru-RU" sz="1900" dirty="0" err="1">
                <a:solidFill>
                  <a:schemeClr val="tx1"/>
                </a:solidFill>
              </a:rPr>
              <a:t>Українізація</a:t>
            </a:r>
            <a:r>
              <a:rPr lang="ru-RU" sz="1900" dirty="0">
                <a:solidFill>
                  <a:schemeClr val="tx1"/>
                </a:solidFill>
              </a:rPr>
              <a:t> дала </a:t>
            </a:r>
            <a:r>
              <a:rPr lang="ru-RU" sz="1900" dirty="0" err="1">
                <a:solidFill>
                  <a:schemeClr val="tx1"/>
                </a:solidFill>
              </a:rPr>
              <a:t>позитивні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результати</a:t>
            </a:r>
            <a:r>
              <a:rPr lang="ru-RU" sz="1900" dirty="0">
                <a:solidFill>
                  <a:schemeClr val="tx1"/>
                </a:solidFill>
              </a:rPr>
              <a:t>. </a:t>
            </a:r>
            <a:r>
              <a:rPr lang="ru-RU" sz="1900" dirty="0" err="1">
                <a:solidFill>
                  <a:schemeClr val="tx1"/>
                </a:solidFill>
              </a:rPr>
              <a:t>Якщо</a:t>
            </a:r>
            <a:r>
              <a:rPr lang="ru-RU" sz="1900" dirty="0">
                <a:solidFill>
                  <a:schemeClr val="tx1"/>
                </a:solidFill>
              </a:rPr>
              <a:t> у 1928 </a:t>
            </a:r>
            <a:r>
              <a:rPr lang="ru-RU" sz="1900" dirty="0" err="1">
                <a:solidFill>
                  <a:schemeClr val="tx1"/>
                </a:solidFill>
              </a:rPr>
              <a:t>році</a:t>
            </a:r>
            <a:r>
              <a:rPr lang="ru-RU" sz="1900" dirty="0">
                <a:solidFill>
                  <a:schemeClr val="tx1"/>
                </a:solidFill>
              </a:rPr>
              <a:t>  тираж газет </a:t>
            </a:r>
            <a:r>
              <a:rPr lang="ru-RU" sz="1900" dirty="0" err="1">
                <a:solidFill>
                  <a:schemeClr val="tx1"/>
                </a:solidFill>
              </a:rPr>
              <a:t>українською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мовою</a:t>
            </a:r>
            <a:r>
              <a:rPr lang="ru-RU" sz="1900" dirty="0">
                <a:solidFill>
                  <a:schemeClr val="tx1"/>
                </a:solidFill>
              </a:rPr>
              <a:t> становила 56 % , то у 1930 р. — 89 %. Одним з </a:t>
            </a:r>
            <a:r>
              <a:rPr lang="ru-RU" sz="1900" dirty="0" err="1">
                <a:solidFill>
                  <a:schemeClr val="tx1"/>
                </a:solidFill>
              </a:rPr>
              <a:t>центрів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українізації</a:t>
            </a:r>
            <a:r>
              <a:rPr lang="ru-RU" sz="1900" dirty="0">
                <a:solidFill>
                  <a:schemeClr val="tx1"/>
                </a:solidFill>
              </a:rPr>
              <a:t> став </a:t>
            </a:r>
            <a:r>
              <a:rPr lang="ru-RU" sz="1900" dirty="0" err="1">
                <a:solidFill>
                  <a:schemeClr val="tx1"/>
                </a:solidFill>
              </a:rPr>
              <a:t>Народний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комісаріат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освіти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який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очолювали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Григорій</a:t>
            </a:r>
            <a:r>
              <a:rPr lang="ru-RU" sz="1900" dirty="0">
                <a:solidFill>
                  <a:schemeClr val="tx1"/>
                </a:solidFill>
              </a:rPr>
              <a:t> Гринько, </a:t>
            </a:r>
            <a:r>
              <a:rPr lang="ru-RU" sz="1900" dirty="0" err="1">
                <a:solidFill>
                  <a:schemeClr val="tx1"/>
                </a:solidFill>
              </a:rPr>
              <a:t>Олександр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Шумський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Микола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Скрипник</a:t>
            </a:r>
            <a:r>
              <a:rPr lang="ru-RU" sz="1900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26" y="2852936"/>
            <a:ext cx="535999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60"/>
            <a:ext cx="9144000" cy="10454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Початок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наступу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тоталітаризму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осередки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української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6842" y="1052736"/>
            <a:ext cx="9150841" cy="2736303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Отже</a:t>
            </a:r>
            <a:r>
              <a:rPr lang="ru-RU" dirty="0">
                <a:solidFill>
                  <a:schemeClr val="tx1"/>
                </a:solidFill>
              </a:rPr>
              <a:t>, 20-ті роки </a:t>
            </a:r>
            <a:r>
              <a:rPr lang="ru-RU" dirty="0" err="1">
                <a:solidFill>
                  <a:schemeClr val="tx1"/>
                </a:solidFill>
              </a:rPr>
              <a:t>були</a:t>
            </a:r>
            <a:r>
              <a:rPr lang="ru-RU" dirty="0">
                <a:solidFill>
                  <a:schemeClr val="tx1"/>
                </a:solidFill>
              </a:rPr>
              <a:t> роками </a:t>
            </a:r>
            <a:r>
              <a:rPr lang="ru-RU" dirty="0" err="1">
                <a:solidFill>
                  <a:schemeClr val="tx1"/>
                </a:solidFill>
              </a:rPr>
              <a:t>зростання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піднесення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національного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відродження</a:t>
            </a:r>
            <a:r>
              <a:rPr lang="ru-RU" dirty="0">
                <a:solidFill>
                  <a:schemeClr val="tx1"/>
                </a:solidFill>
              </a:rPr>
              <a:t>. Але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якраз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серйозно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турбувало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Сталіна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оточення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тоталітарний</a:t>
            </a:r>
            <a:r>
              <a:rPr lang="ru-RU" dirty="0">
                <a:solidFill>
                  <a:schemeClr val="tx1"/>
                </a:solidFill>
              </a:rPr>
              <a:t> режим в </a:t>
            </a:r>
            <a:r>
              <a:rPr lang="ru-RU" dirty="0" err="1">
                <a:solidFill>
                  <a:schemeClr val="tx1"/>
                </a:solidFill>
              </a:rPr>
              <a:t>цілому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30-і роки </a:t>
            </a:r>
            <a:r>
              <a:rPr lang="ru-RU" dirty="0" err="1" smtClean="0">
                <a:solidFill>
                  <a:schemeClr val="tx1"/>
                </a:solidFill>
              </a:rPr>
              <a:t>почався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процес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згортання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українізації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Він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супроводжувався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посиленням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боротьби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проти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українського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національного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Однією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 перших </a:t>
            </a:r>
            <a:r>
              <a:rPr lang="ru-RU" dirty="0" err="1">
                <a:solidFill>
                  <a:schemeClr val="tx1"/>
                </a:solidFill>
              </a:rPr>
              <a:t>великомасштабних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акцій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влади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спрямованих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тоталітарне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винищення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науки,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інтелігенції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був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судовий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процес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відбувся</a:t>
            </a:r>
            <a:r>
              <a:rPr lang="ru-RU" dirty="0">
                <a:solidFill>
                  <a:schemeClr val="tx1"/>
                </a:solidFill>
              </a:rPr>
              <a:t> з 9 </a:t>
            </a:r>
            <a:r>
              <a:rPr lang="ru-RU" dirty="0" err="1">
                <a:solidFill>
                  <a:schemeClr val="tx1"/>
                </a:solidFill>
              </a:rPr>
              <a:t>березня</a:t>
            </a:r>
            <a:r>
              <a:rPr lang="ru-RU" dirty="0">
                <a:solidFill>
                  <a:schemeClr val="tx1"/>
                </a:solidFill>
              </a:rPr>
              <a:t> по 19 </a:t>
            </a:r>
            <a:r>
              <a:rPr lang="ru-RU" dirty="0" err="1">
                <a:solidFill>
                  <a:schemeClr val="tx1"/>
                </a:solidFill>
              </a:rPr>
              <a:t>квітня</a:t>
            </a:r>
            <a:r>
              <a:rPr lang="ru-RU" dirty="0">
                <a:solidFill>
                  <a:schemeClr val="tx1"/>
                </a:solidFill>
              </a:rPr>
              <a:t> 1930 р. у </a:t>
            </a:r>
            <a:r>
              <a:rPr lang="ru-RU" dirty="0" err="1">
                <a:solidFill>
                  <a:schemeClr val="tx1"/>
                </a:solidFill>
              </a:rPr>
              <a:t>Харкові</a:t>
            </a:r>
            <a:r>
              <a:rPr lang="ru-RU" dirty="0">
                <a:solidFill>
                  <a:schemeClr val="tx1"/>
                </a:solidFill>
              </a:rPr>
              <a:t>. На </a:t>
            </a:r>
            <a:r>
              <a:rPr lang="ru-RU" dirty="0" err="1">
                <a:solidFill>
                  <a:schemeClr val="tx1"/>
                </a:solidFill>
              </a:rPr>
              <a:t>лаві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підсудних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знаходилось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45 </a:t>
            </a:r>
            <a:r>
              <a:rPr lang="ru-RU" dirty="0" err="1" smtClean="0">
                <a:solidFill>
                  <a:schemeClr val="tx1"/>
                </a:solidFill>
              </a:rPr>
              <a:t>осіб</a:t>
            </a:r>
            <a:r>
              <a:rPr lang="ru-RU" dirty="0" smtClean="0">
                <a:solidFill>
                  <a:schemeClr val="tx1"/>
                </a:solidFill>
              </a:rPr>
              <a:t> 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3368925"/>
            <a:ext cx="3948614" cy="348907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</a:t>
            </a:r>
            <a:r>
              <a:rPr lang="ru-RU" dirty="0">
                <a:solidFill>
                  <a:schemeClr val="tx1"/>
                </a:solidFill>
              </a:rPr>
              <a:t> вони </a:t>
            </a:r>
            <a:r>
              <a:rPr lang="ru-RU" dirty="0" err="1">
                <a:solidFill>
                  <a:schemeClr val="tx1"/>
                </a:solidFill>
              </a:rPr>
              <a:t>звинувачуватись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приналежності</a:t>
            </a:r>
            <a:r>
              <a:rPr lang="ru-RU" dirty="0">
                <a:solidFill>
                  <a:schemeClr val="tx1"/>
                </a:solidFill>
              </a:rPr>
              <a:t> до так </a:t>
            </a:r>
            <a:r>
              <a:rPr lang="ru-RU" dirty="0" err="1">
                <a:solidFill>
                  <a:schemeClr val="tx1"/>
                </a:solidFill>
              </a:rPr>
              <a:t>званої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антирадянської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організації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Спілка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визволення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» («СВУ»).</a:t>
            </a:r>
          </a:p>
          <a:p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судилище не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над </a:t>
            </a:r>
            <a:r>
              <a:rPr lang="ru-RU" dirty="0" err="1">
                <a:solidFill>
                  <a:schemeClr val="tx1"/>
                </a:solidFill>
              </a:rPr>
              <a:t>конкретними</a:t>
            </a:r>
            <a:r>
              <a:rPr lang="ru-RU" dirty="0">
                <a:solidFill>
                  <a:schemeClr val="tx1"/>
                </a:solidFill>
              </a:rPr>
              <a:t> особами, а й над </a:t>
            </a:r>
            <a:r>
              <a:rPr lang="ru-RU" dirty="0" err="1">
                <a:solidFill>
                  <a:schemeClr val="tx1"/>
                </a:solidFill>
              </a:rPr>
              <a:t>цілим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періодом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національно-визвольної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боротьби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народу,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потягом до </a:t>
            </a:r>
            <a:r>
              <a:rPr lang="ru-RU" dirty="0" err="1">
                <a:solidFill>
                  <a:schemeClr val="tx1"/>
                </a:solidFill>
              </a:rPr>
              <a:t>свободи</a:t>
            </a:r>
            <a:r>
              <a:rPr lang="ru-RU" dirty="0">
                <a:solidFill>
                  <a:schemeClr val="tx1"/>
                </a:solidFill>
              </a:rPr>
              <a:t>, до </a:t>
            </a:r>
            <a:r>
              <a:rPr lang="ru-RU" dirty="0" err="1">
                <a:solidFill>
                  <a:schemeClr val="tx1"/>
                </a:solidFill>
              </a:rPr>
              <a:t>можливості</a:t>
            </a:r>
            <a:r>
              <a:rPr lang="ru-RU" dirty="0">
                <a:solidFill>
                  <a:schemeClr val="tx1"/>
                </a:solidFill>
              </a:rPr>
              <a:t> самому </a:t>
            </a:r>
            <a:r>
              <a:rPr lang="ru-RU" dirty="0" err="1">
                <a:solidFill>
                  <a:schemeClr val="tx1"/>
                </a:solidFill>
              </a:rPr>
              <a:t>влаштовувати</a:t>
            </a:r>
            <a:r>
              <a:rPr lang="ru-RU" dirty="0">
                <a:solidFill>
                  <a:schemeClr val="tx1"/>
                </a:solidFill>
              </a:rPr>
              <a:t> свою долю.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14" y="3315352"/>
            <a:ext cx="5085927" cy="346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6152" y="6434598"/>
            <a:ext cx="507838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Деякі</a:t>
            </a:r>
            <a:r>
              <a:rPr lang="ru-RU" dirty="0" smtClean="0"/>
              <a:t> члени «</a:t>
            </a:r>
            <a:r>
              <a:rPr lang="ru-RU" dirty="0" err="1" smtClean="0"/>
              <a:t>Спілки</a:t>
            </a:r>
            <a:r>
              <a:rPr lang="ru-RU" dirty="0" smtClean="0"/>
              <a:t> </a:t>
            </a:r>
            <a:r>
              <a:rPr lang="ru-RU" dirty="0" err="1"/>
              <a:t>визволення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42677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6633"/>
            <a:ext cx="9144926" cy="288032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Однією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 перших </a:t>
            </a:r>
            <a:r>
              <a:rPr lang="ru-RU" dirty="0" err="1">
                <a:solidFill>
                  <a:schemeClr val="tx1"/>
                </a:solidFill>
              </a:rPr>
              <a:t>установ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зазнала</a:t>
            </a:r>
            <a:r>
              <a:rPr lang="ru-RU" dirty="0">
                <a:solidFill>
                  <a:schemeClr val="tx1"/>
                </a:solidFill>
              </a:rPr>
              <a:t> головного удару, </a:t>
            </a:r>
            <a:r>
              <a:rPr lang="ru-RU" dirty="0" err="1">
                <a:solidFill>
                  <a:schemeClr val="tx1"/>
                </a:solidFill>
              </a:rPr>
              <a:t>була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Всеукраїнська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Академія</a:t>
            </a:r>
            <a:r>
              <a:rPr lang="ru-RU" dirty="0">
                <a:solidFill>
                  <a:schemeClr val="tx1"/>
                </a:solidFill>
              </a:rPr>
              <a:t> наук.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Почалися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систематичні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утиски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З 1933 р. </a:t>
            </a:r>
            <a:r>
              <a:rPr lang="ru-RU" dirty="0" err="1">
                <a:solidFill>
                  <a:schemeClr val="tx1"/>
                </a:solidFill>
              </a:rPr>
              <a:t>репресії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спалахнули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небаченим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розмахом</a:t>
            </a:r>
            <a:r>
              <a:rPr lang="ru-RU" dirty="0">
                <a:solidFill>
                  <a:schemeClr val="tx1"/>
                </a:solidFill>
              </a:rPr>
              <a:t>. Удар </a:t>
            </a:r>
            <a:r>
              <a:rPr lang="ru-RU" dirty="0" err="1">
                <a:solidFill>
                  <a:schemeClr val="tx1"/>
                </a:solidFill>
              </a:rPr>
              <a:t>прийшовся</a:t>
            </a:r>
            <a:r>
              <a:rPr lang="ru-RU" dirty="0">
                <a:solidFill>
                  <a:schemeClr val="tx1"/>
                </a:solidFill>
              </a:rPr>
              <a:t> по </a:t>
            </a:r>
            <a:r>
              <a:rPr lang="ru-RU" dirty="0" err="1">
                <a:solidFill>
                  <a:schemeClr val="tx1"/>
                </a:solidFill>
              </a:rPr>
              <a:t>двох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поколіннях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інтелігенції</a:t>
            </a:r>
            <a:r>
              <a:rPr lang="ru-RU" dirty="0">
                <a:solidFill>
                  <a:schemeClr val="tx1"/>
                </a:solidFill>
              </a:rPr>
              <a:t> — тих, </a:t>
            </a:r>
            <a:r>
              <a:rPr lang="ru-RU" dirty="0" err="1">
                <a:solidFill>
                  <a:schemeClr val="tx1"/>
                </a:solidFill>
              </a:rPr>
              <a:t>хто</a:t>
            </a:r>
            <a:r>
              <a:rPr lang="ru-RU" dirty="0">
                <a:solidFill>
                  <a:schemeClr val="tx1"/>
                </a:solidFill>
              </a:rPr>
              <a:t> активно </a:t>
            </a:r>
            <a:r>
              <a:rPr lang="ru-RU" dirty="0" err="1">
                <a:solidFill>
                  <a:schemeClr val="tx1"/>
                </a:solidFill>
              </a:rPr>
              <a:t>діяв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революції</a:t>
            </a:r>
            <a:r>
              <a:rPr lang="ru-RU" dirty="0">
                <a:solidFill>
                  <a:schemeClr val="tx1"/>
                </a:solidFill>
              </a:rPr>
              <a:t>, й тих, </a:t>
            </a:r>
            <a:r>
              <a:rPr lang="ru-RU" dirty="0" err="1">
                <a:solidFill>
                  <a:schemeClr val="tx1"/>
                </a:solidFill>
              </a:rPr>
              <a:t>хто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вийшов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передній</a:t>
            </a:r>
            <a:r>
              <a:rPr lang="ru-RU" dirty="0">
                <a:solidFill>
                  <a:schemeClr val="tx1"/>
                </a:solidFill>
              </a:rPr>
              <a:t> план у 20-ті роки. </a:t>
            </a:r>
            <a:r>
              <a:rPr lang="ru-RU" dirty="0" err="1">
                <a:solidFill>
                  <a:schemeClr val="tx1"/>
                </a:solidFill>
              </a:rPr>
              <a:t>Саме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покоління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відіграти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визначальну</a:t>
            </a:r>
            <a:r>
              <a:rPr lang="ru-RU" dirty="0">
                <a:solidFill>
                  <a:schemeClr val="tx1"/>
                </a:solidFill>
              </a:rPr>
              <a:t> роль у </a:t>
            </a:r>
            <a:r>
              <a:rPr lang="ru-RU" dirty="0" err="1">
                <a:solidFill>
                  <a:schemeClr val="tx1"/>
                </a:solidFill>
              </a:rPr>
              <a:t>процесі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української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культури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будівництва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нації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взагалі</a:t>
            </a:r>
            <a:r>
              <a:rPr lang="ru-RU" dirty="0" smtClean="0">
                <a:solidFill>
                  <a:schemeClr val="tx1"/>
                </a:solidFill>
              </a:rPr>
              <a:t>, й </a:t>
            </a:r>
            <a:r>
              <a:rPr lang="ru-RU" dirty="0" err="1" smtClean="0">
                <a:solidFill>
                  <a:schemeClr val="tx1"/>
                </a:solidFill>
              </a:rPr>
              <a:t>саме</a:t>
            </a:r>
            <a:r>
              <a:rPr lang="ru-RU" dirty="0" smtClean="0">
                <a:solidFill>
                  <a:schemeClr val="tx1"/>
                </a:solidFill>
              </a:rPr>
              <a:t> вони </a:t>
            </a:r>
            <a:r>
              <a:rPr lang="ru-RU" dirty="0" err="1" smtClean="0">
                <a:solidFill>
                  <a:schemeClr val="tx1"/>
                </a:solidFill>
              </a:rPr>
              <a:t>були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винищені</a:t>
            </a:r>
            <a:r>
              <a:rPr lang="ru-RU" dirty="0" smtClean="0">
                <a:solidFill>
                  <a:schemeClr val="tx1"/>
                </a:solidFill>
              </a:rPr>
              <a:t> в першу </a:t>
            </a:r>
            <a:r>
              <a:rPr lang="ru-RU" dirty="0" err="1" smtClean="0">
                <a:solidFill>
                  <a:schemeClr val="tx1"/>
                </a:solidFill>
              </a:rPr>
              <a:t>чергу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4709" y="2996952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Про </a:t>
            </a:r>
            <a:r>
              <a:rPr lang="ru-RU" dirty="0" err="1">
                <a:solidFill>
                  <a:schemeClr val="tx1"/>
                </a:solidFill>
              </a:rPr>
              <a:t>масштаби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трагедії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свідчать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дані</a:t>
            </a:r>
            <a:r>
              <a:rPr lang="ru-RU" dirty="0">
                <a:solidFill>
                  <a:schemeClr val="tx1"/>
                </a:solidFill>
              </a:rPr>
              <a:t>: у 1930 р. </a:t>
            </a:r>
            <a:r>
              <a:rPr lang="ru-RU" dirty="0" err="1">
                <a:solidFill>
                  <a:schemeClr val="tx1"/>
                </a:solidFill>
              </a:rPr>
              <a:t>друкувалося</a:t>
            </a:r>
            <a:r>
              <a:rPr lang="ru-RU" dirty="0">
                <a:solidFill>
                  <a:schemeClr val="tx1"/>
                </a:solidFill>
              </a:rPr>
              <a:t> 259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після</a:t>
            </a:r>
            <a:r>
              <a:rPr lang="ru-RU" dirty="0">
                <a:solidFill>
                  <a:schemeClr val="tx1"/>
                </a:solidFill>
              </a:rPr>
              <a:t> 1938 р. — </a:t>
            </a:r>
            <a:r>
              <a:rPr lang="ru-RU" dirty="0" err="1">
                <a:solidFill>
                  <a:schemeClr val="tx1"/>
                </a:solidFill>
              </a:rPr>
              <a:t>лише</a:t>
            </a:r>
            <a:r>
              <a:rPr lang="ru-RU" dirty="0">
                <a:solidFill>
                  <a:schemeClr val="tx1"/>
                </a:solidFill>
              </a:rPr>
              <a:t> 36 з них. За </a:t>
            </a:r>
            <a:r>
              <a:rPr lang="ru-RU" dirty="0" err="1">
                <a:solidFill>
                  <a:schemeClr val="tx1"/>
                </a:solidFill>
              </a:rPr>
              <a:t>цей</a:t>
            </a:r>
            <a:r>
              <a:rPr lang="ru-RU" dirty="0">
                <a:solidFill>
                  <a:schemeClr val="tx1"/>
                </a:solidFill>
              </a:rPr>
              <a:t> час померли </a:t>
            </a:r>
            <a:r>
              <a:rPr lang="ru-RU" dirty="0" err="1">
                <a:solidFill>
                  <a:schemeClr val="tx1"/>
                </a:solidFill>
              </a:rPr>
              <a:t>своєю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смертю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лише</a:t>
            </a:r>
            <a:r>
              <a:rPr lang="ru-RU" dirty="0">
                <a:solidFill>
                  <a:schemeClr val="tx1"/>
                </a:solidFill>
              </a:rPr>
              <a:t> 10 </a:t>
            </a:r>
            <a:r>
              <a:rPr lang="ru-RU" dirty="0" err="1">
                <a:solidFill>
                  <a:schemeClr val="tx1"/>
                </a:solidFill>
              </a:rPr>
              <a:t>письменників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59" y="2996952"/>
            <a:ext cx="4873368" cy="364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39459" y="6488668"/>
            <a:ext cx="487336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Всеукраїнська</a:t>
            </a:r>
            <a:r>
              <a:rPr lang="ru-RU" dirty="0"/>
              <a:t> </a:t>
            </a:r>
            <a:r>
              <a:rPr lang="ru-RU" dirty="0" err="1"/>
              <a:t>Академія</a:t>
            </a:r>
            <a:r>
              <a:rPr lang="ru-RU" dirty="0"/>
              <a:t> наук</a:t>
            </a:r>
          </a:p>
        </p:txBody>
      </p:sp>
    </p:spTree>
    <p:extLst>
      <p:ext uri="{BB962C8B-B14F-4D97-AF65-F5344CB8AC3E}">
        <p14:creationId xmlns:p14="http://schemas.microsoft.com/office/powerpoint/2010/main" val="34541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12974"/>
          </a:xfrm>
        </p:spPr>
        <p:txBody>
          <a:bodyPr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579296" cy="5688632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Вступ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Етапи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в XX </a:t>
            </a:r>
            <a:r>
              <a:rPr lang="ru-RU" dirty="0" err="1" smtClean="0">
                <a:solidFill>
                  <a:schemeClr val="tx1"/>
                </a:solidFill>
              </a:rPr>
              <a:t>ст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в 20-х роках ХХ </a:t>
            </a:r>
            <a:r>
              <a:rPr lang="ru-RU" dirty="0" smtClean="0">
                <a:solidFill>
                  <a:schemeClr val="tx1"/>
                </a:solidFill>
              </a:rPr>
              <a:t>ст.</a:t>
            </a:r>
          </a:p>
          <a:p>
            <a:r>
              <a:rPr lang="ru-RU" dirty="0" err="1">
                <a:solidFill>
                  <a:schemeClr val="tx1"/>
                </a:solidFill>
              </a:rPr>
              <a:t>Політика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українізації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Початок </a:t>
            </a:r>
            <a:r>
              <a:rPr lang="ru-RU" dirty="0" err="1">
                <a:solidFill>
                  <a:schemeClr val="tx1"/>
                </a:solidFill>
              </a:rPr>
              <a:t>наступу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тоталітаризму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осередки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культури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Деякі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представники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розстріляного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Культурні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здобутки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втрати</a:t>
            </a:r>
            <a:r>
              <a:rPr lang="ru-RU" dirty="0">
                <a:solidFill>
                  <a:schemeClr val="tx1"/>
                </a:solidFill>
              </a:rPr>
              <a:t> в 40—80-х роках XX ст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>
                <a:solidFill>
                  <a:schemeClr val="tx1"/>
                </a:solidFill>
              </a:rPr>
              <a:t>Український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авангард</a:t>
            </a:r>
          </a:p>
          <a:p>
            <a:r>
              <a:rPr lang="uk-UA" dirty="0">
                <a:solidFill>
                  <a:schemeClr val="tx1"/>
                </a:solidFill>
              </a:rPr>
              <a:t>Авангард в образотворчому </a:t>
            </a:r>
            <a:r>
              <a:rPr lang="uk-UA" dirty="0" smtClean="0">
                <a:solidFill>
                  <a:schemeClr val="tx1"/>
                </a:solidFill>
              </a:rPr>
              <a:t>мистецтві</a:t>
            </a:r>
          </a:p>
          <a:p>
            <a:r>
              <a:rPr lang="ru-RU" dirty="0">
                <a:solidFill>
                  <a:schemeClr val="tx1"/>
                </a:solidFill>
              </a:rPr>
              <a:t>Авангардизм у </a:t>
            </a:r>
            <a:r>
              <a:rPr lang="ru-RU" dirty="0" err="1">
                <a:solidFill>
                  <a:schemeClr val="tx1"/>
                </a:solidFill>
              </a:rPr>
              <a:t>літературі</a:t>
            </a:r>
            <a:r>
              <a:rPr lang="ru-RU" dirty="0">
                <a:solidFill>
                  <a:schemeClr val="tx1"/>
                </a:solidFill>
              </a:rPr>
              <a:t> 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Висновок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Вікторина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В</a:t>
            </a:r>
            <a:r>
              <a:rPr lang="ru-RU" dirty="0" err="1" smtClean="0">
                <a:solidFill>
                  <a:schemeClr val="tx1"/>
                </a:solidFill>
              </a:rPr>
              <a:t>икористана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література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328116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Гинули не </a:t>
            </a:r>
            <a:r>
              <a:rPr lang="ru-RU" sz="2400" dirty="0" err="1">
                <a:solidFill>
                  <a:schemeClr val="tx1"/>
                </a:solidFill>
              </a:rPr>
              <a:t>тільки</a:t>
            </a:r>
            <a:r>
              <a:rPr lang="ru-RU" sz="2400" dirty="0">
                <a:solidFill>
                  <a:schemeClr val="tx1"/>
                </a:solidFill>
              </a:rPr>
              <a:t> люди, </a:t>
            </a:r>
            <a:r>
              <a:rPr lang="ru-RU" sz="2400" dirty="0" err="1">
                <a:solidFill>
                  <a:schemeClr val="tx1"/>
                </a:solidFill>
              </a:rPr>
              <a:t>нищилися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цілі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напрями</a:t>
            </a:r>
            <a:r>
              <a:rPr lang="ru-RU" sz="2400" dirty="0">
                <a:solidFill>
                  <a:schemeClr val="tx1"/>
                </a:solidFill>
              </a:rPr>
              <a:t> і </a:t>
            </a:r>
            <a:r>
              <a:rPr lang="ru-RU" sz="2400" dirty="0" err="1">
                <a:solidFill>
                  <a:schemeClr val="tx1"/>
                </a:solidFill>
              </a:rPr>
              <a:t>художні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школи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Культурні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заклади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закривалися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 err="1">
                <a:solidFill>
                  <a:schemeClr val="tx1"/>
                </a:solidFill>
              </a:rPr>
              <a:t>Із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бібліотек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було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вилучено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видатні</a:t>
            </a:r>
            <a:r>
              <a:rPr lang="ru-RU" sz="2400" dirty="0">
                <a:solidFill>
                  <a:schemeClr val="tx1"/>
                </a:solidFill>
              </a:rPr>
              <a:t> твори </a:t>
            </a:r>
            <a:r>
              <a:rPr lang="ru-RU" sz="2400" dirty="0" err="1">
                <a:solidFill>
                  <a:schemeClr val="tx1"/>
                </a:solidFill>
              </a:rPr>
              <a:t>української</a:t>
            </a:r>
            <a:r>
              <a:rPr lang="ru-RU" sz="2400" dirty="0">
                <a:solidFill>
                  <a:schemeClr val="tx1"/>
                </a:solidFill>
              </a:rPr>
              <a:t> науки і </a:t>
            </a:r>
            <a:r>
              <a:rPr lang="ru-RU" sz="2400" dirty="0" err="1">
                <a:solidFill>
                  <a:schemeClr val="tx1"/>
                </a:solidFill>
              </a:rPr>
              <a:t>літератури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На початку 30-х </a:t>
            </a:r>
            <a:r>
              <a:rPr lang="ru-RU" sz="2400" dirty="0" err="1">
                <a:solidFill>
                  <a:schemeClr val="tx1"/>
                </a:solidFill>
              </a:rPr>
              <a:t>років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починає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швидко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падати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кількість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українських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видань</a:t>
            </a:r>
            <a:r>
              <a:rPr lang="ru-RU" sz="2400" dirty="0">
                <a:solidFill>
                  <a:schemeClr val="tx1"/>
                </a:solidFill>
              </a:rPr>
              <a:t>. Коли з 1919 по 1927 р. </a:t>
            </a:r>
            <a:r>
              <a:rPr lang="ru-RU" sz="2400" dirty="0" err="1">
                <a:solidFill>
                  <a:schemeClr val="tx1"/>
                </a:solidFill>
              </a:rPr>
              <a:t>було</a:t>
            </a:r>
            <a:r>
              <a:rPr lang="ru-RU" sz="2400" dirty="0">
                <a:solidFill>
                  <a:schemeClr val="tx1"/>
                </a:solidFill>
              </a:rPr>
              <a:t> видано </a:t>
            </a:r>
            <a:r>
              <a:rPr lang="ru-RU" sz="2400" dirty="0" err="1">
                <a:solidFill>
                  <a:schemeClr val="tx1"/>
                </a:solidFill>
              </a:rPr>
              <a:t>українською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мовою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10218, </a:t>
            </a:r>
            <a:r>
              <a:rPr lang="ru-RU" sz="2400" dirty="0">
                <a:solidFill>
                  <a:schemeClr val="tx1"/>
                </a:solidFill>
              </a:rPr>
              <a:t>то у 1939 р. </a:t>
            </a:r>
            <a:r>
              <a:rPr lang="ru-RU" sz="2400" dirty="0" err="1">
                <a:solidFill>
                  <a:schemeClr val="tx1"/>
                </a:solidFill>
              </a:rPr>
              <a:t>вже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тільки</a:t>
            </a:r>
            <a:r>
              <a:rPr lang="ru-RU" sz="2400" dirty="0">
                <a:solidFill>
                  <a:schemeClr val="tx1"/>
                </a:solidFill>
              </a:rPr>
              <a:t> 1895 </a:t>
            </a:r>
            <a:r>
              <a:rPr lang="ru-RU" sz="2400" dirty="0" err="1">
                <a:solidFill>
                  <a:schemeClr val="tx1"/>
                </a:solidFill>
              </a:rPr>
              <a:t>назв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тобто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менше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третини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видань</a:t>
            </a:r>
            <a:r>
              <a:rPr lang="ru-RU" sz="2400" dirty="0">
                <a:solidFill>
                  <a:schemeClr val="tx1"/>
                </a:solidFill>
              </a:rPr>
              <a:t> 1928—1929 </a:t>
            </a:r>
            <a:r>
              <a:rPr lang="ru-RU" sz="2400" dirty="0" err="1">
                <a:solidFill>
                  <a:schemeClr val="tx1"/>
                </a:solidFill>
              </a:rPr>
              <a:t>рр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216" y="2780928"/>
            <a:ext cx="3417656" cy="352839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Так</a:t>
            </a:r>
            <a:r>
              <a:rPr lang="ru-RU" sz="2400" dirty="0">
                <a:solidFill>
                  <a:schemeClr val="tx1"/>
                </a:solidFill>
              </a:rPr>
              <a:t>, у 1950 р. </a:t>
            </a:r>
            <a:r>
              <a:rPr lang="ru-RU" sz="2400" dirty="0" err="1">
                <a:solidFill>
                  <a:schemeClr val="tx1"/>
                </a:solidFill>
              </a:rPr>
              <a:t>українських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видань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було</a:t>
            </a:r>
            <a:r>
              <a:rPr lang="ru-RU" sz="2400" dirty="0">
                <a:solidFill>
                  <a:schemeClr val="tx1"/>
                </a:solidFill>
              </a:rPr>
              <a:t> 1850, у 1980 р. — 2164, у 1985 р. — 1890, у 1986 р. — 1828 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Отже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український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книгодрук</a:t>
            </a:r>
            <a:r>
              <a:rPr lang="ru-RU" sz="2400" dirty="0">
                <a:solidFill>
                  <a:schemeClr val="tx1"/>
                </a:solidFill>
              </a:rPr>
              <a:t> у 80-і роки </a:t>
            </a:r>
            <a:r>
              <a:rPr lang="ru-RU" sz="2400" dirty="0" err="1">
                <a:solidFill>
                  <a:schemeClr val="tx1"/>
                </a:solidFill>
              </a:rPr>
              <a:t>займав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ті</a:t>
            </a:r>
            <a:r>
              <a:rPr lang="ru-RU" sz="2400" dirty="0">
                <a:solidFill>
                  <a:schemeClr val="tx1"/>
                </a:solidFill>
              </a:rPr>
              <a:t> ж </a:t>
            </a:r>
            <a:r>
              <a:rPr lang="ru-RU" sz="2400" dirty="0" err="1">
                <a:solidFill>
                  <a:schemeClr val="tx1"/>
                </a:solidFill>
              </a:rPr>
              <a:t>позиції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і в 1939 р.</a:t>
            </a:r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41" y="2780928"/>
            <a:ext cx="286231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275430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3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Аналогічні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зміни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розгорталися</a:t>
            </a:r>
            <a:r>
              <a:rPr lang="ru-RU" dirty="0">
                <a:solidFill>
                  <a:schemeClr val="tx1"/>
                </a:solidFill>
              </a:rPr>
              <a:t> і в </a:t>
            </a:r>
            <a:r>
              <a:rPr lang="ru-RU" dirty="0" err="1">
                <a:solidFill>
                  <a:schemeClr val="tx1"/>
                </a:solidFill>
              </a:rPr>
              <a:t>пресі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Величезні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демографічні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втрати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культурний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занепад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посилення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нігілізму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спричинили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падіння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престижності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всього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насамперед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народу.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Знання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мови</a:t>
            </a:r>
            <a:r>
              <a:rPr lang="ru-RU" dirty="0">
                <a:solidFill>
                  <a:schemeClr val="tx1"/>
                </a:solidFill>
              </a:rPr>
              <a:t> ставало </a:t>
            </a:r>
            <a:r>
              <a:rPr lang="ru-RU" dirty="0" err="1">
                <a:solidFill>
                  <a:schemeClr val="tx1"/>
                </a:solidFill>
              </a:rPr>
              <a:t>зовсім</a:t>
            </a:r>
            <a:r>
              <a:rPr lang="ru-RU" dirty="0">
                <a:solidFill>
                  <a:schemeClr val="tx1"/>
                </a:solidFill>
              </a:rPr>
              <a:t> не </a:t>
            </a:r>
            <a:r>
              <a:rPr lang="ru-RU" dirty="0" err="1">
                <a:solidFill>
                  <a:schemeClr val="tx1"/>
                </a:solidFill>
              </a:rPr>
              <a:t>обов'язковим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керівних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кадрів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Почали </a:t>
            </a:r>
            <a:r>
              <a:rPr lang="ru-RU" dirty="0" err="1">
                <a:solidFill>
                  <a:schemeClr val="tx1"/>
                </a:solidFill>
              </a:rPr>
              <a:t>згортати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мережі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шкіл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переводити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їх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російську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860032" y="116632"/>
            <a:ext cx="4280074" cy="1224136"/>
          </a:xfrm>
          <a:prstGeom prst="wedgeRoundRectCallout">
            <a:avLst>
              <a:gd name="adj1" fmla="val -75033"/>
              <a:gd name="adj2" fmla="val 4193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Нігілізм</a:t>
            </a:r>
            <a:r>
              <a:rPr lang="ru-RU" dirty="0"/>
              <a:t> — </a:t>
            </a:r>
            <a:r>
              <a:rPr lang="ru-RU" dirty="0" err="1"/>
              <a:t>заперечення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заперечення</a:t>
            </a:r>
            <a:r>
              <a:rPr lang="ru-RU" dirty="0"/>
              <a:t> </a:t>
            </a:r>
            <a:r>
              <a:rPr lang="ru-RU" dirty="0" err="1"/>
              <a:t>усталених</a:t>
            </a:r>
            <a:r>
              <a:rPr lang="ru-RU" dirty="0"/>
              <a:t> </a:t>
            </a:r>
            <a:r>
              <a:rPr lang="ru-RU" dirty="0" err="1"/>
              <a:t>суспільством</a:t>
            </a:r>
            <a:r>
              <a:rPr lang="ru-RU" dirty="0"/>
              <a:t> норм , </a:t>
            </a:r>
            <a:r>
              <a:rPr lang="ru-RU" dirty="0" err="1"/>
              <a:t>принципів</a:t>
            </a:r>
            <a:r>
              <a:rPr lang="ru-RU" dirty="0"/>
              <a:t> , </a:t>
            </a:r>
            <a:r>
              <a:rPr lang="ru-RU" dirty="0" err="1"/>
              <a:t>законів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99" y="3424086"/>
            <a:ext cx="5040560" cy="33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879" y="102984"/>
            <a:ext cx="9120081" cy="2384269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30-ті роки </a:t>
            </a:r>
            <a:r>
              <a:rPr lang="ru-RU" sz="2000" dirty="0" err="1">
                <a:solidFill>
                  <a:schemeClr val="tx1"/>
                </a:solidFill>
              </a:rPr>
              <a:t>основним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творчим</a:t>
            </a:r>
            <a:r>
              <a:rPr lang="ru-RU" sz="2000" dirty="0">
                <a:solidFill>
                  <a:schemeClr val="tx1"/>
                </a:solidFill>
              </a:rPr>
              <a:t> методом </a:t>
            </a:r>
            <a:r>
              <a:rPr lang="ru-RU" sz="2000" dirty="0" err="1">
                <a:solidFill>
                  <a:schemeClr val="tx1"/>
                </a:solidFill>
              </a:rPr>
              <a:t>радянської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культури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був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рекомендований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соціалістичний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реалізм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Новий</a:t>
            </a:r>
            <a:r>
              <a:rPr lang="ru-RU" sz="2000" dirty="0">
                <a:solidFill>
                  <a:schemeClr val="tx1"/>
                </a:solidFill>
              </a:rPr>
              <a:t> метод </a:t>
            </a:r>
            <a:r>
              <a:rPr lang="ru-RU" sz="2000" dirty="0" err="1">
                <a:solidFill>
                  <a:schemeClr val="tx1"/>
                </a:solidFill>
              </a:rPr>
              <a:t>диктував</a:t>
            </a:r>
            <a:r>
              <a:rPr lang="ru-RU" sz="2000" dirty="0">
                <a:solidFill>
                  <a:schemeClr val="tx1"/>
                </a:solidFill>
              </a:rPr>
              <a:t> художникам і </a:t>
            </a:r>
            <a:r>
              <a:rPr lang="ru-RU" sz="2000" dirty="0" err="1">
                <a:solidFill>
                  <a:schemeClr val="tx1"/>
                </a:solidFill>
              </a:rPr>
              <a:t>зміст</a:t>
            </a:r>
            <a:r>
              <a:rPr lang="ru-RU" sz="2000" dirty="0">
                <a:solidFill>
                  <a:schemeClr val="tx1"/>
                </a:solidFill>
              </a:rPr>
              <a:t>, і </a:t>
            </a:r>
            <a:r>
              <a:rPr lang="ru-RU" sz="2000" dirty="0" err="1">
                <a:solidFill>
                  <a:schemeClr val="tx1"/>
                </a:solidFill>
              </a:rPr>
              <a:t>структурні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принципи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твору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Соціалістичний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реалізм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визнавався</a:t>
            </a:r>
            <a:r>
              <a:rPr lang="ru-RU" sz="2000" dirty="0">
                <a:solidFill>
                  <a:schemeClr val="tx1"/>
                </a:solidFill>
              </a:rPr>
              <a:t> раз і </a:t>
            </a:r>
            <a:r>
              <a:rPr lang="ru-RU" sz="2000" dirty="0" err="1">
                <a:solidFill>
                  <a:schemeClr val="tx1"/>
                </a:solidFill>
              </a:rPr>
              <a:t>назавжди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даним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єдино</a:t>
            </a:r>
            <a:r>
              <a:rPr lang="ru-RU" sz="2000" dirty="0" err="1">
                <a:solidFill>
                  <a:schemeClr val="tx1"/>
                </a:solidFill>
              </a:rPr>
              <a:t>-</a:t>
            </a:r>
            <a:r>
              <a:rPr lang="ru-RU" sz="2000" dirty="0" err="1" smtClean="0">
                <a:solidFill>
                  <a:schemeClr val="tx1"/>
                </a:solidFill>
              </a:rPr>
              <a:t>вірним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і </a:t>
            </a:r>
            <a:r>
              <a:rPr lang="ru-RU" sz="2000" dirty="0" err="1">
                <a:solidFill>
                  <a:schemeClr val="tx1"/>
                </a:solidFill>
              </a:rPr>
              <a:t>найбільш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досконалим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творчим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методом.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Радянські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письменники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мали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повне</a:t>
            </a:r>
            <a:r>
              <a:rPr lang="ru-RU" sz="2000" dirty="0">
                <a:solidFill>
                  <a:schemeClr val="tx1"/>
                </a:solidFill>
              </a:rPr>
              <a:t> право </a:t>
            </a:r>
            <a:r>
              <a:rPr lang="ru-RU" sz="2000" dirty="0" err="1">
                <a:solidFill>
                  <a:schemeClr val="tx1"/>
                </a:solidFill>
              </a:rPr>
              <a:t>хвалити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радянський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спосіб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життя</a:t>
            </a:r>
            <a:r>
              <a:rPr lang="ru-RU" sz="2000" dirty="0">
                <a:solidFill>
                  <a:schemeClr val="tx1"/>
                </a:solidFill>
              </a:rPr>
              <a:t>, але не </a:t>
            </a:r>
            <a:r>
              <a:rPr lang="ru-RU" sz="2000" dirty="0" err="1">
                <a:solidFill>
                  <a:schemeClr val="tx1"/>
                </a:solidFill>
              </a:rPr>
              <a:t>мали</a:t>
            </a:r>
            <a:r>
              <a:rPr lang="ru-RU" sz="2000" dirty="0">
                <a:solidFill>
                  <a:schemeClr val="tx1"/>
                </a:solidFill>
              </a:rPr>
              <a:t> права на </a:t>
            </a:r>
            <a:r>
              <a:rPr lang="ru-RU" sz="2000" dirty="0" err="1">
                <a:solidFill>
                  <a:schemeClr val="tx1"/>
                </a:solidFill>
              </a:rPr>
              <a:t>найменшу</a:t>
            </a:r>
            <a:r>
              <a:rPr lang="ru-RU" sz="2000" dirty="0">
                <a:solidFill>
                  <a:schemeClr val="tx1"/>
                </a:solidFill>
              </a:rPr>
              <a:t> критику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Всі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хто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виходив</a:t>
            </a:r>
            <a:r>
              <a:rPr lang="ru-RU" sz="2000" dirty="0">
                <a:solidFill>
                  <a:schemeClr val="tx1"/>
                </a:solidFill>
              </a:rPr>
              <a:t> за </a:t>
            </a:r>
            <a:r>
              <a:rPr lang="ru-RU" sz="2000" dirty="0" err="1">
                <a:solidFill>
                  <a:schemeClr val="tx1"/>
                </a:solidFill>
              </a:rPr>
              <a:t>межі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офіційного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ідейного</a:t>
            </a:r>
            <a:r>
              <a:rPr lang="ru-RU" sz="2000" dirty="0">
                <a:solidFill>
                  <a:schemeClr val="tx1"/>
                </a:solidFill>
              </a:rPr>
              <a:t> принципу «</a:t>
            </a:r>
            <a:r>
              <a:rPr lang="ru-RU" sz="2000" dirty="0" err="1">
                <a:solidFill>
                  <a:schemeClr val="tx1"/>
                </a:solidFill>
              </a:rPr>
              <a:t>соціалістичного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реалізму</a:t>
            </a:r>
            <a:r>
              <a:rPr lang="ru-RU" sz="2000" dirty="0">
                <a:solidFill>
                  <a:schemeClr val="tx1"/>
                </a:solidFill>
              </a:rPr>
              <a:t>» і не </a:t>
            </a:r>
            <a:r>
              <a:rPr lang="ru-RU" sz="2000" dirty="0" err="1">
                <a:solidFill>
                  <a:schemeClr val="tx1"/>
                </a:solidFill>
              </a:rPr>
              <a:t>бажав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прославляти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владу</a:t>
            </a:r>
            <a:r>
              <a:rPr lang="ru-RU" sz="2000" dirty="0" smtClean="0">
                <a:solidFill>
                  <a:schemeClr val="tx1"/>
                </a:solidFill>
              </a:rPr>
              <a:t>  </a:t>
            </a:r>
            <a:r>
              <a:rPr lang="ru-RU" sz="2000" dirty="0" err="1" smtClean="0">
                <a:solidFill>
                  <a:schemeClr val="tx1"/>
                </a:solidFill>
              </a:rPr>
              <a:t>або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потрапили</a:t>
            </a:r>
            <a:r>
              <a:rPr lang="ru-RU" sz="2000" dirty="0">
                <a:solidFill>
                  <a:schemeClr val="tx1"/>
                </a:solidFill>
              </a:rPr>
              <a:t> у </a:t>
            </a:r>
            <a:r>
              <a:rPr lang="ru-RU" sz="2000" dirty="0" err="1">
                <a:solidFill>
                  <a:schemeClr val="tx1"/>
                </a:solidFill>
              </a:rPr>
              <a:t>сталінські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табори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або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були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знищені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96" y="2487253"/>
            <a:ext cx="5511460" cy="41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8742" y="6302738"/>
            <a:ext cx="5511460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«</a:t>
            </a:r>
            <a:r>
              <a:rPr lang="ru-RU" sz="1500" dirty="0" err="1"/>
              <a:t>Розстріляне</a:t>
            </a:r>
            <a:r>
              <a:rPr lang="ru-RU" sz="1500" dirty="0"/>
              <a:t> </a:t>
            </a:r>
            <a:r>
              <a:rPr lang="ru-RU" sz="1500" dirty="0" err="1"/>
              <a:t>відродження</a:t>
            </a:r>
            <a:r>
              <a:rPr lang="ru-RU" sz="1500" dirty="0"/>
              <a:t>». </a:t>
            </a:r>
            <a:r>
              <a:rPr lang="ru-RU" sz="1500" dirty="0">
                <a:solidFill>
                  <a:srgbClr val="000000"/>
                </a:solidFill>
              </a:rPr>
              <a:t> </a:t>
            </a:r>
            <a:r>
              <a:rPr lang="ru-RU" sz="1500" dirty="0" err="1">
                <a:solidFill>
                  <a:srgbClr val="000000"/>
                </a:solidFill>
              </a:rPr>
              <a:t>Це</a:t>
            </a:r>
            <a:r>
              <a:rPr lang="ru-RU" sz="1500" dirty="0">
                <a:solidFill>
                  <a:srgbClr val="000000"/>
                </a:solidFill>
              </a:rPr>
              <a:t> фото стало символом </a:t>
            </a:r>
            <a:r>
              <a:rPr lang="ru-RU" sz="1500" dirty="0" err="1">
                <a:solidFill>
                  <a:srgbClr val="000000"/>
                </a:solidFill>
              </a:rPr>
              <a:t>винищення</a:t>
            </a:r>
            <a:r>
              <a:rPr lang="ru-RU" sz="1500" dirty="0">
                <a:solidFill>
                  <a:srgbClr val="000000"/>
                </a:solidFill>
              </a:rPr>
              <a:t> </a:t>
            </a:r>
            <a:r>
              <a:rPr lang="ru-RU" sz="1500" dirty="0" err="1">
                <a:solidFill>
                  <a:srgbClr val="000000"/>
                </a:solidFill>
              </a:rPr>
              <a:t>сталінським</a:t>
            </a:r>
            <a:r>
              <a:rPr lang="ru-RU" sz="1500" dirty="0">
                <a:solidFill>
                  <a:srgbClr val="000000"/>
                </a:solidFill>
              </a:rPr>
              <a:t> режимом </a:t>
            </a:r>
            <a:r>
              <a:rPr lang="ru-RU" sz="1500" dirty="0" err="1">
                <a:solidFill>
                  <a:srgbClr val="000000"/>
                </a:solidFill>
              </a:rPr>
              <a:t>української</a:t>
            </a:r>
            <a:r>
              <a:rPr lang="ru-RU" sz="1500" dirty="0">
                <a:solidFill>
                  <a:srgbClr val="000000"/>
                </a:solidFill>
              </a:rPr>
              <a:t> </a:t>
            </a:r>
            <a:r>
              <a:rPr lang="ru-RU" sz="1500" dirty="0" err="1">
                <a:solidFill>
                  <a:srgbClr val="000000"/>
                </a:solidFill>
              </a:rPr>
              <a:t>інтелігенції</a:t>
            </a:r>
            <a:r>
              <a:rPr lang="ru-RU" sz="1500" dirty="0">
                <a:solidFill>
                  <a:srgbClr val="000000"/>
                </a:solidFill>
              </a:rPr>
              <a:t>.</a:t>
            </a:r>
            <a:endParaRPr lang="ru-RU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04" y="2276872"/>
            <a:ext cx="358053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900" dirty="0" err="1"/>
              <a:t>Ця</a:t>
            </a:r>
            <a:r>
              <a:rPr lang="ru-RU" sz="1900" dirty="0"/>
              <a:t> </a:t>
            </a:r>
            <a:r>
              <a:rPr lang="ru-RU" sz="1900" dirty="0" err="1"/>
              <a:t>сторінка</a:t>
            </a:r>
            <a:r>
              <a:rPr lang="ru-RU" sz="1900" dirty="0"/>
              <a:t> </a:t>
            </a:r>
            <a:r>
              <a:rPr lang="ru-RU" sz="1900" dirty="0" err="1"/>
              <a:t>національної</a:t>
            </a:r>
            <a:r>
              <a:rPr lang="ru-RU" sz="1900" dirty="0"/>
              <a:t> </a:t>
            </a:r>
            <a:r>
              <a:rPr lang="ru-RU" sz="1900" dirty="0" err="1"/>
              <a:t>культури</a:t>
            </a:r>
            <a:r>
              <a:rPr lang="ru-RU" sz="1900" dirty="0"/>
              <a:t> </a:t>
            </a:r>
            <a:r>
              <a:rPr lang="ru-RU" sz="1900" dirty="0" err="1"/>
              <a:t>увійшла</a:t>
            </a:r>
            <a:r>
              <a:rPr lang="ru-RU" sz="1900" dirty="0"/>
              <a:t> в </a:t>
            </a:r>
            <a:r>
              <a:rPr lang="ru-RU" sz="1900" dirty="0" err="1"/>
              <a:t>українську</a:t>
            </a:r>
            <a:r>
              <a:rPr lang="ru-RU" sz="1900" dirty="0"/>
              <a:t> </a:t>
            </a:r>
            <a:r>
              <a:rPr lang="ru-RU" sz="1900" dirty="0" err="1"/>
              <a:t>історію</a:t>
            </a:r>
            <a:r>
              <a:rPr lang="ru-RU" sz="1900" dirty="0"/>
              <a:t> </a:t>
            </a:r>
            <a:r>
              <a:rPr lang="ru-RU" sz="1900" dirty="0" err="1"/>
              <a:t>під</a:t>
            </a:r>
            <a:r>
              <a:rPr lang="ru-RU" sz="1900" dirty="0"/>
              <a:t> </a:t>
            </a:r>
            <a:r>
              <a:rPr lang="ru-RU" sz="1900" dirty="0" err="1"/>
              <a:t>назвою</a:t>
            </a:r>
            <a:r>
              <a:rPr lang="ru-RU" sz="1900" dirty="0"/>
              <a:t> «</a:t>
            </a:r>
            <a:r>
              <a:rPr lang="ru-RU" sz="1900" dirty="0" err="1"/>
              <a:t>Розстріляне</a:t>
            </a:r>
            <a:r>
              <a:rPr lang="ru-RU" sz="1900" dirty="0"/>
              <a:t> </a:t>
            </a:r>
            <a:r>
              <a:rPr lang="ru-RU" sz="1900" dirty="0" err="1"/>
              <a:t>відродження</a:t>
            </a:r>
            <a:r>
              <a:rPr lang="ru-RU" sz="1900" dirty="0" smtClean="0"/>
              <a:t>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900" dirty="0" err="1" smtClean="0"/>
              <a:t>Серед</a:t>
            </a:r>
            <a:r>
              <a:rPr lang="ru-RU" sz="1900" dirty="0" smtClean="0"/>
              <a:t> </a:t>
            </a:r>
            <a:r>
              <a:rPr lang="ru-RU" sz="1900" dirty="0" err="1"/>
              <a:t>жерт</a:t>
            </a:r>
            <a:r>
              <a:rPr lang="ru-RU" sz="1900" dirty="0"/>
              <a:t> </a:t>
            </a:r>
            <a:r>
              <a:rPr lang="ru-RU" sz="1900" dirty="0" err="1"/>
              <a:t>опинилися</a:t>
            </a:r>
            <a:r>
              <a:rPr lang="ru-RU" sz="1900" dirty="0"/>
              <a:t> </a:t>
            </a:r>
            <a:r>
              <a:rPr lang="ru-RU" sz="1900" dirty="0" err="1" smtClean="0"/>
              <a:t>М.Куліш</a:t>
            </a:r>
            <a:r>
              <a:rPr lang="ru-RU" sz="1900" dirty="0"/>
              <a:t>, В. </a:t>
            </a:r>
            <a:r>
              <a:rPr lang="ru-RU" sz="1900" dirty="0" err="1"/>
              <a:t>Поліщук</a:t>
            </a:r>
            <a:r>
              <a:rPr lang="ru-RU" sz="1900" dirty="0"/>
              <a:t>, </a:t>
            </a:r>
            <a:r>
              <a:rPr lang="ru-RU" sz="1900" dirty="0" err="1"/>
              <a:t>Г.Косинка</a:t>
            </a:r>
            <a:r>
              <a:rPr lang="ru-RU" sz="1900" dirty="0"/>
              <a:t>, М. Зеров, В. </a:t>
            </a:r>
            <a:r>
              <a:rPr lang="ru-RU" sz="1900" dirty="0" err="1"/>
              <a:t>Бобинський</a:t>
            </a:r>
            <a:r>
              <a:rPr lang="ru-RU" sz="1900" dirty="0"/>
              <a:t>, </a:t>
            </a:r>
            <a:r>
              <a:rPr lang="ru-RU" sz="1900" dirty="0" err="1" smtClean="0"/>
              <a:t>О.Мандельштам</a:t>
            </a:r>
            <a:r>
              <a:rPr lang="ru-RU" sz="1900" dirty="0"/>
              <a:t>, М. </a:t>
            </a:r>
            <a:r>
              <a:rPr lang="ru-RU" sz="1900" dirty="0" err="1"/>
              <a:t>Гумільов</a:t>
            </a:r>
            <a:r>
              <a:rPr lang="ru-RU" sz="1900" dirty="0"/>
              <a:t>, В. </a:t>
            </a:r>
            <a:r>
              <a:rPr lang="ru-RU" sz="1900" dirty="0" err="1"/>
              <a:t>Стус</a:t>
            </a:r>
            <a:r>
              <a:rPr lang="ru-RU" sz="1900" dirty="0"/>
              <a:t>. Були </a:t>
            </a:r>
            <a:r>
              <a:rPr lang="ru-RU" sz="1900" dirty="0" err="1"/>
              <a:t>скалічив</a:t>
            </a:r>
            <a:r>
              <a:rPr lang="ru-RU" sz="1900" dirty="0"/>
              <a:t> </a:t>
            </a:r>
            <a:r>
              <a:rPr lang="ru-RU" sz="1900" dirty="0" err="1"/>
              <a:t>творчі</a:t>
            </a:r>
            <a:r>
              <a:rPr lang="ru-RU" sz="1900" dirty="0"/>
              <a:t> </a:t>
            </a:r>
            <a:r>
              <a:rPr lang="ru-RU" sz="1900" dirty="0" err="1"/>
              <a:t>долі</a:t>
            </a:r>
            <a:r>
              <a:rPr lang="ru-RU" sz="1900" dirty="0"/>
              <a:t> таких </a:t>
            </a:r>
            <a:r>
              <a:rPr lang="ru-RU" sz="1900" dirty="0" err="1"/>
              <a:t>талановитих</a:t>
            </a:r>
            <a:r>
              <a:rPr lang="ru-RU" sz="1900" dirty="0"/>
              <a:t> </a:t>
            </a:r>
            <a:r>
              <a:rPr lang="ru-RU" sz="1900" dirty="0" err="1"/>
              <a:t>митців</a:t>
            </a:r>
            <a:r>
              <a:rPr lang="ru-RU" sz="1900" dirty="0"/>
              <a:t>, як </a:t>
            </a:r>
            <a:r>
              <a:rPr lang="ru-RU" sz="1900" dirty="0" err="1"/>
              <a:t>П.Тичина</a:t>
            </a:r>
            <a:r>
              <a:rPr lang="ru-RU" sz="1900" dirty="0"/>
              <a:t>, В. </a:t>
            </a:r>
            <a:r>
              <a:rPr lang="ru-RU" sz="1900" dirty="0" err="1"/>
              <a:t>Сосюра</a:t>
            </a:r>
            <a:r>
              <a:rPr lang="ru-RU" sz="1900" dirty="0"/>
              <a:t>, </a:t>
            </a:r>
            <a:r>
              <a:rPr lang="ru-RU" sz="1900" dirty="0" err="1" smtClean="0"/>
              <a:t>М.Рильський</a:t>
            </a:r>
            <a:r>
              <a:rPr lang="ru-RU" sz="1900" dirty="0"/>
              <a:t>, О. Довженко. </a:t>
            </a:r>
          </a:p>
        </p:txBody>
      </p:sp>
    </p:spTree>
    <p:extLst>
      <p:ext uri="{BB962C8B-B14F-4D97-AF65-F5344CB8AC3E}">
        <p14:creationId xmlns:p14="http://schemas.microsoft.com/office/powerpoint/2010/main" val="13762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6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Деякі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представники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розстріляного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відродження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9326"/>
            <a:ext cx="2837581" cy="39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676" y="5926793"/>
            <a:ext cx="294619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Яловий</a:t>
            </a:r>
            <a:r>
              <a:rPr lang="ru-RU" dirty="0"/>
              <a:t> Михайло</a:t>
            </a:r>
          </a:p>
          <a:p>
            <a:pPr algn="ctr"/>
            <a:r>
              <a:rPr lang="ru-RU" dirty="0" smtClean="0"/>
              <a:t>(</a:t>
            </a:r>
            <a:r>
              <a:rPr lang="ru-RU" dirty="0" err="1"/>
              <a:t>Юліян</a:t>
            </a:r>
            <a:r>
              <a:rPr lang="ru-RU" dirty="0"/>
              <a:t> </a:t>
            </a:r>
            <a:r>
              <a:rPr lang="ru-RU" dirty="0" err="1"/>
              <a:t>Шпол</a:t>
            </a:r>
            <a:r>
              <a:rPr lang="ru-RU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5862534"/>
            <a:ext cx="2286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Хвильовий</a:t>
            </a:r>
            <a:r>
              <a:rPr lang="ru-RU" dirty="0" smtClean="0"/>
              <a:t>(</a:t>
            </a:r>
            <a:r>
              <a:rPr lang="ru-RU" dirty="0" err="1" smtClean="0"/>
              <a:t>Фітільов</a:t>
            </a:r>
            <a:r>
              <a:rPr lang="ru-RU" dirty="0"/>
              <a:t>)</a:t>
            </a:r>
          </a:p>
          <a:p>
            <a:pPr algn="ctr"/>
            <a:r>
              <a:rPr lang="ru-RU" dirty="0" err="1" smtClean="0"/>
              <a:t>Микола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84373" y="5828257"/>
            <a:ext cx="259228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Куліш</a:t>
            </a:r>
            <a:r>
              <a:rPr lang="ru-RU" dirty="0" smtClean="0"/>
              <a:t> </a:t>
            </a:r>
            <a:r>
              <a:rPr lang="ru-RU" dirty="0" err="1" smtClean="0"/>
              <a:t>Микола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40" y="1793811"/>
            <a:ext cx="2640221" cy="374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61187"/>
            <a:ext cx="2941408" cy="390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0" y="742523"/>
            <a:ext cx="2972612" cy="401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633" y="5085695"/>
            <a:ext cx="300149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Поліщук</a:t>
            </a:r>
            <a:r>
              <a:rPr lang="ru-RU" dirty="0" smtClean="0"/>
              <a:t> </a:t>
            </a:r>
            <a:r>
              <a:rPr lang="ru-RU" dirty="0" err="1" smtClean="0"/>
              <a:t>Валер'ян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93" y="1665259"/>
            <a:ext cx="2707798" cy="400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7448" y="5805264"/>
            <a:ext cx="270779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Косинка (</a:t>
            </a:r>
            <a:r>
              <a:rPr lang="ru-RU" dirty="0" err="1" smtClean="0"/>
              <a:t>Стрілець</a:t>
            </a:r>
            <a:r>
              <a:rPr lang="ru-RU" dirty="0" smtClean="0"/>
              <a:t>)</a:t>
            </a:r>
          </a:p>
          <a:p>
            <a:pPr algn="ctr"/>
            <a:r>
              <a:rPr lang="ru-RU" dirty="0" err="1" smtClean="0"/>
              <a:t>Григорій</a:t>
            </a:r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96" y="592270"/>
            <a:ext cx="2909400" cy="43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68619" y="5085695"/>
            <a:ext cx="262635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Зеров </a:t>
            </a:r>
            <a:r>
              <a:rPr lang="ru-RU" dirty="0" err="1" smtClean="0"/>
              <a:t>Микола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2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9" y="480763"/>
            <a:ext cx="2866241" cy="38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126" y="4540477"/>
            <a:ext cx="27363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Влизько</a:t>
            </a:r>
            <a:r>
              <a:rPr lang="ru-RU" dirty="0" smtClean="0"/>
              <a:t>  </a:t>
            </a:r>
            <a:r>
              <a:rPr lang="ru-RU" dirty="0" err="1" smtClean="0"/>
              <a:t>Олекса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62" y="1529817"/>
            <a:ext cx="2973993" cy="40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88555" y="5761546"/>
            <a:ext cx="297399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Свідзинський</a:t>
            </a:r>
            <a:r>
              <a:rPr lang="ru-RU" dirty="0" smtClean="0"/>
              <a:t>  </a:t>
            </a:r>
            <a:r>
              <a:rPr lang="ru-RU" dirty="0" err="1" smtClean="0"/>
              <a:t>Володимир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95" y="480763"/>
            <a:ext cx="2720242" cy="38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40401" y="4401977"/>
            <a:ext cx="251262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Юрій</a:t>
            </a:r>
            <a:r>
              <a:rPr lang="ru-RU" dirty="0" smtClean="0"/>
              <a:t>  </a:t>
            </a:r>
            <a:r>
              <a:rPr lang="ru-RU" dirty="0" err="1" smtClean="0"/>
              <a:t>Вухналь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(</a:t>
            </a:r>
            <a:r>
              <a:rPr lang="ru-RU" dirty="0" err="1" smtClean="0"/>
              <a:t>Іван</a:t>
            </a:r>
            <a:r>
              <a:rPr lang="ru-RU" dirty="0" smtClean="0"/>
              <a:t> Ковтун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48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784976" cy="2016224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Полювання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українську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інтелігенцію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продовжувалось</a:t>
            </a:r>
            <a:r>
              <a:rPr lang="ru-RU" dirty="0">
                <a:solidFill>
                  <a:schemeClr val="tx1"/>
                </a:solidFill>
              </a:rPr>
              <a:t> і в 40-х роках. В 1943 р. за </a:t>
            </a:r>
            <a:r>
              <a:rPr lang="ru-RU" dirty="0" err="1">
                <a:solidFill>
                  <a:schemeClr val="tx1"/>
                </a:solidFill>
              </a:rPr>
              <a:t>сценарій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фільму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Україна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огні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err="1">
                <a:solidFill>
                  <a:schemeClr val="tx1"/>
                </a:solidFill>
              </a:rPr>
              <a:t>попадає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немилість</a:t>
            </a:r>
            <a:r>
              <a:rPr lang="ru-RU" dirty="0">
                <a:solidFill>
                  <a:schemeClr val="tx1"/>
                </a:solidFill>
              </a:rPr>
              <a:t> О. Довженко, </a:t>
            </a:r>
            <a:r>
              <a:rPr lang="ru-RU" dirty="0" err="1">
                <a:solidFill>
                  <a:schemeClr val="tx1"/>
                </a:solidFill>
              </a:rPr>
              <a:t>якому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забороняється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поселятись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61490"/>
            <a:ext cx="6408712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6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208823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Основний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наслідок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цієї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доби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фізичне</a:t>
            </a:r>
            <a:r>
              <a:rPr lang="ru-RU" dirty="0">
                <a:solidFill>
                  <a:schemeClr val="tx1"/>
                </a:solidFill>
              </a:rPr>
              <a:t> й </a:t>
            </a:r>
            <a:r>
              <a:rPr lang="ru-RU" dirty="0" err="1">
                <a:solidFill>
                  <a:schemeClr val="tx1"/>
                </a:solidFill>
              </a:rPr>
              <a:t>духовне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знищення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найскравіших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представників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інтелігенції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в 1934—1938 </a:t>
            </a:r>
            <a:r>
              <a:rPr lang="ru-RU" dirty="0" err="1">
                <a:solidFill>
                  <a:schemeClr val="tx1"/>
                </a:solidFill>
              </a:rPr>
              <a:t>рр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репресовано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більше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ніж</a:t>
            </a:r>
            <a:r>
              <a:rPr lang="ru-RU" dirty="0">
                <a:solidFill>
                  <a:schemeClr val="tx1"/>
                </a:solidFill>
              </a:rPr>
              <a:t> половину </a:t>
            </a:r>
            <a:r>
              <a:rPr lang="ru-RU" dirty="0" err="1">
                <a:solidFill>
                  <a:schemeClr val="tx1"/>
                </a:solidFill>
              </a:rPr>
              <a:t>членів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кандидатів</a:t>
            </a:r>
            <a:r>
              <a:rPr lang="ru-RU" dirty="0">
                <a:solidFill>
                  <a:schemeClr val="tx1"/>
                </a:solidFill>
              </a:rPr>
              <a:t> у члени </a:t>
            </a:r>
            <a:r>
              <a:rPr lang="ru-RU" dirty="0" err="1">
                <a:solidFill>
                  <a:schemeClr val="tx1"/>
                </a:solidFill>
              </a:rPr>
              <a:t>Спілки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760640" cy="43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Культурні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здобутки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втрати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40—80-х роках XX ст.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485" y="2460312"/>
            <a:ext cx="5364088" cy="4221088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solidFill>
                  <a:schemeClr val="tx1"/>
                </a:solidFill>
              </a:rPr>
              <a:t>Гостро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стояло </a:t>
            </a:r>
            <a:r>
              <a:rPr lang="ru-RU" sz="1800" dirty="0" err="1">
                <a:solidFill>
                  <a:schemeClr val="tx1"/>
                </a:solidFill>
              </a:rPr>
              <a:t>питання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підготовки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кадрів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із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середньою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спеціальною</a:t>
            </a:r>
            <a:r>
              <a:rPr lang="ru-RU" sz="1800" dirty="0">
                <a:solidFill>
                  <a:schemeClr val="tx1"/>
                </a:solidFill>
              </a:rPr>
              <a:t> та </a:t>
            </a:r>
            <a:r>
              <a:rPr lang="ru-RU" sz="1800" dirty="0" err="1">
                <a:solidFill>
                  <a:schemeClr val="tx1"/>
                </a:solidFill>
              </a:rPr>
              <a:t>вищою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освітою</a:t>
            </a:r>
            <a:r>
              <a:rPr lang="ru-RU" sz="1800" dirty="0">
                <a:solidFill>
                  <a:schemeClr val="tx1"/>
                </a:solidFill>
              </a:rPr>
              <a:t>. Для </a:t>
            </a:r>
            <a:r>
              <a:rPr lang="ru-RU" sz="1800" dirty="0" err="1">
                <a:solidFill>
                  <a:schemeClr val="tx1"/>
                </a:solidFill>
              </a:rPr>
              <a:t>його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вирішення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відбудовувалася</a:t>
            </a:r>
            <a:r>
              <a:rPr lang="ru-RU" sz="1800" dirty="0">
                <a:solidFill>
                  <a:schemeClr val="tx1"/>
                </a:solidFill>
              </a:rPr>
              <a:t> мережа </a:t>
            </a:r>
            <a:r>
              <a:rPr lang="ru-RU" sz="1800" dirty="0" err="1">
                <a:solidFill>
                  <a:schemeClr val="tx1"/>
                </a:solidFill>
              </a:rPr>
              <a:t>відповідних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навчальних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закладів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гуртожитків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err="1">
                <a:solidFill>
                  <a:schemeClr val="tx1"/>
                </a:solidFill>
              </a:rPr>
              <a:t>Визначними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подіями</a:t>
            </a:r>
            <a:r>
              <a:rPr lang="ru-RU" sz="1800" dirty="0">
                <a:solidFill>
                  <a:schemeClr val="tx1"/>
                </a:solidFill>
              </a:rPr>
              <a:t> у культурному </a:t>
            </a:r>
            <a:r>
              <a:rPr lang="ru-RU" sz="1800" dirty="0" err="1">
                <a:solidFill>
                  <a:schemeClr val="tx1"/>
                </a:solidFill>
              </a:rPr>
              <a:t>житті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республіки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було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відновлення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роботи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Київського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Харківського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Одеського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державних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університетів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відкриття</a:t>
            </a:r>
            <a:r>
              <a:rPr lang="ru-RU" sz="1800" dirty="0">
                <a:solidFill>
                  <a:schemeClr val="tx1"/>
                </a:solidFill>
              </a:rPr>
              <a:t> в 1945 р. </a:t>
            </a:r>
            <a:r>
              <a:rPr lang="ru-RU" sz="1800" dirty="0" err="1">
                <a:solidFill>
                  <a:schemeClr val="tx1"/>
                </a:solidFill>
              </a:rPr>
              <a:t>першого</a:t>
            </a:r>
            <a:r>
              <a:rPr lang="ru-RU" sz="1800" dirty="0">
                <a:solidFill>
                  <a:schemeClr val="tx1"/>
                </a:solidFill>
              </a:rPr>
              <a:t> в </a:t>
            </a:r>
            <a:r>
              <a:rPr lang="ru-RU" sz="1800" dirty="0" err="1">
                <a:solidFill>
                  <a:schemeClr val="tx1"/>
                </a:solidFill>
              </a:rPr>
              <a:t>історії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Закарпаття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Ужгородського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університету</a:t>
            </a:r>
            <a:r>
              <a:rPr lang="ru-RU" sz="1800" dirty="0">
                <a:solidFill>
                  <a:schemeClr val="tx1"/>
                </a:solidFill>
              </a:rPr>
              <a:t>. За </a:t>
            </a:r>
            <a:r>
              <a:rPr lang="ru-RU" sz="1800" dirty="0" err="1">
                <a:solidFill>
                  <a:schemeClr val="tx1"/>
                </a:solidFill>
              </a:rPr>
              <a:t>післявоєнне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п'ятиріччя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відновилась</a:t>
            </a:r>
            <a:r>
              <a:rPr lang="ru-RU" sz="1800" dirty="0">
                <a:solidFill>
                  <a:schemeClr val="tx1"/>
                </a:solidFill>
              </a:rPr>
              <a:t> робота </a:t>
            </a:r>
            <a:r>
              <a:rPr lang="ru-RU" sz="1800" dirty="0" err="1">
                <a:solidFill>
                  <a:schemeClr val="tx1"/>
                </a:solidFill>
              </a:rPr>
              <a:t>всіх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вузів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України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яких</a:t>
            </a:r>
            <a:r>
              <a:rPr lang="ru-RU" sz="1800" dirty="0">
                <a:solidFill>
                  <a:schemeClr val="tx1"/>
                </a:solidFill>
              </a:rPr>
              <a:t> у 1950 р. </a:t>
            </a:r>
            <a:r>
              <a:rPr lang="ru-RU" sz="1800" dirty="0" err="1">
                <a:solidFill>
                  <a:schemeClr val="tx1"/>
                </a:solidFill>
              </a:rPr>
              <a:t>налічувалося</a:t>
            </a:r>
            <a:r>
              <a:rPr lang="ru-RU" sz="1800" dirty="0">
                <a:solidFill>
                  <a:schemeClr val="tx1"/>
                </a:solidFill>
              </a:rPr>
              <a:t> 160. </a:t>
            </a:r>
            <a:r>
              <a:rPr lang="ru-RU" sz="1800" dirty="0" err="1">
                <a:solidFill>
                  <a:schemeClr val="tx1"/>
                </a:solidFill>
              </a:rPr>
              <a:t>Під</a:t>
            </a:r>
            <a:r>
              <a:rPr lang="ru-RU" sz="1800" dirty="0">
                <a:solidFill>
                  <a:schemeClr val="tx1"/>
                </a:solidFill>
              </a:rPr>
              <a:t> час </a:t>
            </a:r>
            <a:r>
              <a:rPr lang="ru-RU" sz="1800" dirty="0" err="1">
                <a:solidFill>
                  <a:schemeClr val="tx1"/>
                </a:solidFill>
              </a:rPr>
              <a:t>відродження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наукових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установ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особлива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увага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приділялася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відновленню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діяльності</a:t>
            </a:r>
            <a:r>
              <a:rPr lang="ru-RU" sz="1800" dirty="0">
                <a:solidFill>
                  <a:schemeClr val="tx1"/>
                </a:solidFill>
              </a:rPr>
              <a:t> центру </a:t>
            </a:r>
            <a:r>
              <a:rPr lang="ru-RU" sz="1800" dirty="0" err="1">
                <a:solidFill>
                  <a:schemeClr val="tx1"/>
                </a:solidFill>
              </a:rPr>
              <a:t>української</a:t>
            </a:r>
            <a:r>
              <a:rPr lang="ru-RU" sz="1800" dirty="0">
                <a:solidFill>
                  <a:schemeClr val="tx1"/>
                </a:solidFill>
              </a:rPr>
              <a:t> науки — </a:t>
            </a:r>
            <a:r>
              <a:rPr lang="ru-RU" sz="1800" dirty="0" err="1">
                <a:solidFill>
                  <a:schemeClr val="tx1"/>
                </a:solidFill>
              </a:rPr>
              <a:t>Академії</a:t>
            </a:r>
            <a:r>
              <a:rPr lang="ru-RU" sz="1800" dirty="0">
                <a:solidFill>
                  <a:schemeClr val="tx1"/>
                </a:solidFill>
              </a:rPr>
              <a:t> наук УРСР.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544119" cy="418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6479598"/>
            <a:ext cx="354411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err="1"/>
              <a:t>Будинок</a:t>
            </a:r>
            <a:r>
              <a:rPr lang="ru-RU" sz="1600" dirty="0"/>
              <a:t> </a:t>
            </a:r>
            <a:r>
              <a:rPr lang="ru-RU" sz="1600" dirty="0" err="1"/>
              <a:t>Академії</a:t>
            </a:r>
            <a:r>
              <a:rPr lang="ru-RU" sz="1600" dirty="0"/>
              <a:t> наук УРСР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1292567"/>
            <a:ext cx="8908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err="1">
                <a:solidFill>
                  <a:srgbClr val="0C0C0C"/>
                </a:solidFill>
              </a:rPr>
              <a:t>Під</a:t>
            </a:r>
            <a:r>
              <a:rPr lang="ru-RU" dirty="0">
                <a:solidFill>
                  <a:srgbClr val="0C0C0C"/>
                </a:solidFill>
              </a:rPr>
              <a:t> час </a:t>
            </a:r>
            <a:r>
              <a:rPr lang="ru-RU" dirty="0" err="1">
                <a:solidFill>
                  <a:srgbClr val="0C0C0C"/>
                </a:solidFill>
              </a:rPr>
              <a:t>Другої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світової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війни</a:t>
            </a:r>
            <a:r>
              <a:rPr lang="ru-RU" dirty="0">
                <a:solidFill>
                  <a:srgbClr val="0C0C0C"/>
                </a:solidFill>
              </a:rPr>
              <a:t> всю </a:t>
            </a:r>
            <a:r>
              <a:rPr lang="ru-RU" dirty="0" err="1">
                <a:solidFill>
                  <a:srgbClr val="0C0C0C"/>
                </a:solidFill>
              </a:rPr>
              <a:t>територію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України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було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окуповано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німцями</a:t>
            </a:r>
            <a:r>
              <a:rPr lang="ru-RU" dirty="0">
                <a:solidFill>
                  <a:srgbClr val="0C0C0C"/>
                </a:solidFill>
              </a:rPr>
              <a:t>. </a:t>
            </a:r>
            <a:r>
              <a:rPr lang="ru-RU" dirty="0" err="1">
                <a:solidFill>
                  <a:srgbClr val="0C0C0C"/>
                </a:solidFill>
              </a:rPr>
              <a:t>Радянській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владі</a:t>
            </a:r>
            <a:r>
              <a:rPr lang="ru-RU" dirty="0">
                <a:solidFill>
                  <a:srgbClr val="0C0C0C"/>
                </a:solidFill>
              </a:rPr>
              <a:t>, яка повернулась в </a:t>
            </a:r>
            <a:r>
              <a:rPr lang="ru-RU" dirty="0" err="1">
                <a:solidFill>
                  <a:srgbClr val="0C0C0C"/>
                </a:solidFill>
              </a:rPr>
              <a:t>Україну</a:t>
            </a:r>
            <a:r>
              <a:rPr lang="ru-RU" dirty="0">
                <a:solidFill>
                  <a:srgbClr val="0C0C0C"/>
                </a:solidFill>
              </a:rPr>
              <a:t>, </a:t>
            </a:r>
            <a:r>
              <a:rPr lang="ru-RU" dirty="0" err="1">
                <a:solidFill>
                  <a:srgbClr val="0C0C0C"/>
                </a:solidFill>
              </a:rPr>
              <a:t>необхідно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було</a:t>
            </a:r>
            <a:r>
              <a:rPr lang="ru-RU" dirty="0">
                <a:solidFill>
                  <a:srgbClr val="0C0C0C"/>
                </a:solidFill>
              </a:rPr>
              <a:t> не </a:t>
            </a:r>
            <a:r>
              <a:rPr lang="ru-RU" dirty="0" err="1">
                <a:solidFill>
                  <a:srgbClr val="0C0C0C"/>
                </a:solidFill>
              </a:rPr>
              <a:t>тільки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відбудувати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зруйновану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промисловість</a:t>
            </a:r>
            <a:r>
              <a:rPr lang="ru-RU" dirty="0">
                <a:solidFill>
                  <a:srgbClr val="0C0C0C"/>
                </a:solidFill>
              </a:rPr>
              <a:t>, а й </a:t>
            </a:r>
            <a:r>
              <a:rPr lang="ru-RU" dirty="0" err="1">
                <a:solidFill>
                  <a:srgbClr val="0C0C0C"/>
                </a:solidFill>
              </a:rPr>
              <a:t>відновити</a:t>
            </a:r>
            <a:r>
              <a:rPr lang="ru-RU" dirty="0">
                <a:solidFill>
                  <a:srgbClr val="0C0C0C"/>
                </a:solidFill>
              </a:rPr>
              <a:t> систему </a:t>
            </a:r>
            <a:r>
              <a:rPr lang="ru-RU" dirty="0" err="1">
                <a:solidFill>
                  <a:srgbClr val="0C0C0C"/>
                </a:solidFill>
              </a:rPr>
              <a:t>освіти</a:t>
            </a:r>
            <a:r>
              <a:rPr lang="ru-RU" dirty="0">
                <a:solidFill>
                  <a:srgbClr val="0C0C0C"/>
                </a:solidFill>
              </a:rPr>
              <a:t>, роботу </a:t>
            </a:r>
            <a:r>
              <a:rPr lang="ru-RU" dirty="0" err="1">
                <a:solidFill>
                  <a:srgbClr val="0C0C0C"/>
                </a:solidFill>
              </a:rPr>
              <a:t>наукових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закладів</a:t>
            </a:r>
            <a:r>
              <a:rPr lang="ru-RU" dirty="0">
                <a:solidFill>
                  <a:srgbClr val="0C0C0C"/>
                </a:solidFill>
              </a:rPr>
              <a:t>, </a:t>
            </a:r>
            <a:r>
              <a:rPr lang="ru-RU" dirty="0" err="1">
                <a:solidFill>
                  <a:srgbClr val="0C0C0C"/>
                </a:solidFill>
              </a:rPr>
              <a:t>культурних</a:t>
            </a:r>
            <a:r>
              <a:rPr lang="ru-RU" dirty="0">
                <a:solidFill>
                  <a:srgbClr val="0C0C0C"/>
                </a:solidFill>
              </a:rPr>
              <a:t> </a:t>
            </a:r>
            <a:r>
              <a:rPr lang="ru-RU" dirty="0" err="1">
                <a:solidFill>
                  <a:srgbClr val="0C0C0C"/>
                </a:solidFill>
              </a:rPr>
              <a:t>установ</a:t>
            </a:r>
            <a:r>
              <a:rPr lang="ru-RU" dirty="0">
                <a:solidFill>
                  <a:srgbClr val="0C0C0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7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27" y="947"/>
            <a:ext cx="4814845" cy="685705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Разом з </a:t>
            </a:r>
            <a:r>
              <a:rPr lang="ru-RU" dirty="0" err="1">
                <a:solidFill>
                  <a:schemeClr val="tx1"/>
                </a:solidFill>
              </a:rPr>
              <a:t>тим</a:t>
            </a:r>
            <a:r>
              <a:rPr lang="ru-RU" dirty="0">
                <a:solidFill>
                  <a:schemeClr val="tx1"/>
                </a:solidFill>
              </a:rPr>
              <a:t>, в </a:t>
            </a:r>
            <a:r>
              <a:rPr lang="ru-RU" dirty="0" err="1">
                <a:solidFill>
                  <a:schemeClr val="tx1"/>
                </a:solidFill>
              </a:rPr>
              <a:t>цей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період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продовжувала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тоталітарна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сталінська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ідеологія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Починаючи</a:t>
            </a:r>
            <a:r>
              <a:rPr lang="ru-RU" dirty="0">
                <a:solidFill>
                  <a:schemeClr val="tx1"/>
                </a:solidFill>
              </a:rPr>
              <a:t> з 1946 р., </a:t>
            </a:r>
            <a:r>
              <a:rPr lang="ru-RU" dirty="0" err="1">
                <a:solidFill>
                  <a:schemeClr val="tx1"/>
                </a:solidFill>
              </a:rPr>
              <a:t>офіційним</a:t>
            </a:r>
            <a:r>
              <a:rPr lang="ru-RU" dirty="0">
                <a:solidFill>
                  <a:schemeClr val="tx1"/>
                </a:solidFill>
              </a:rPr>
              <a:t> теоретиком </a:t>
            </a:r>
            <a:r>
              <a:rPr lang="ru-RU" dirty="0" err="1">
                <a:solidFill>
                  <a:schemeClr val="tx1"/>
                </a:solidFill>
              </a:rPr>
              <a:t>партійної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лінії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питаннях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ідеології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Андрієм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Ждановим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підняте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питання</a:t>
            </a:r>
            <a:r>
              <a:rPr lang="ru-RU" dirty="0">
                <a:solidFill>
                  <a:schemeClr val="tx1"/>
                </a:solidFill>
              </a:rPr>
              <a:t> про «</a:t>
            </a:r>
            <a:r>
              <a:rPr lang="ru-RU" dirty="0" err="1">
                <a:solidFill>
                  <a:schemeClr val="tx1"/>
                </a:solidFill>
              </a:rPr>
              <a:t>ідеологічну</a:t>
            </a:r>
            <a:r>
              <a:rPr lang="ru-RU" dirty="0">
                <a:solidFill>
                  <a:schemeClr val="tx1"/>
                </a:solidFill>
              </a:rPr>
              <a:t> чистоту </a:t>
            </a:r>
            <a:r>
              <a:rPr lang="ru-RU" dirty="0" err="1">
                <a:solidFill>
                  <a:schemeClr val="tx1"/>
                </a:solidFill>
              </a:rPr>
              <a:t>пролетарської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».</a:t>
            </a:r>
          </a:p>
          <a:p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ждановщина</a:t>
            </a:r>
            <a:r>
              <a:rPr lang="ru-RU" dirty="0">
                <a:solidFill>
                  <a:schemeClr val="tx1"/>
                </a:solidFill>
              </a:rPr>
              <a:t>» набрала форм </a:t>
            </a:r>
            <a:r>
              <a:rPr lang="ru-RU" dirty="0" err="1">
                <a:solidFill>
                  <a:schemeClr val="tx1"/>
                </a:solidFill>
              </a:rPr>
              <a:t>гострої</a:t>
            </a:r>
            <a:r>
              <a:rPr lang="ru-RU" dirty="0">
                <a:solidFill>
                  <a:schemeClr val="tx1"/>
                </a:solidFill>
              </a:rPr>
              <a:t> критики «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буржуазного </a:t>
            </a:r>
            <a:r>
              <a:rPr lang="ru-RU" dirty="0" err="1">
                <a:solidFill>
                  <a:schemeClr val="tx1"/>
                </a:solidFill>
              </a:rPr>
              <a:t>націоналізму</a:t>
            </a:r>
            <a:r>
              <a:rPr lang="ru-RU" dirty="0">
                <a:solidFill>
                  <a:schemeClr val="tx1"/>
                </a:solidFill>
              </a:rPr>
              <a:t>» і «буржуазного </a:t>
            </a:r>
            <a:r>
              <a:rPr lang="ru-RU" dirty="0" err="1">
                <a:solidFill>
                  <a:schemeClr val="tx1"/>
                </a:solidFill>
              </a:rPr>
              <a:t>космополітизму</a:t>
            </a:r>
            <a:r>
              <a:rPr lang="ru-RU" dirty="0">
                <a:solidFill>
                  <a:schemeClr val="tx1"/>
                </a:solidFill>
              </a:rPr>
              <a:t>» — </a:t>
            </a:r>
            <a:r>
              <a:rPr lang="ru-RU" dirty="0" err="1">
                <a:solidFill>
                  <a:schemeClr val="tx1"/>
                </a:solidFill>
              </a:rPr>
              <a:t>теорії</a:t>
            </a:r>
            <a:r>
              <a:rPr lang="ru-RU" dirty="0">
                <a:solidFill>
                  <a:schemeClr val="tx1"/>
                </a:solidFill>
              </a:rPr>
              <a:t> про </a:t>
            </a:r>
            <a:r>
              <a:rPr lang="ru-RU" dirty="0" err="1">
                <a:solidFill>
                  <a:schemeClr val="tx1"/>
                </a:solidFill>
              </a:rPr>
              <a:t>всесвітній</a:t>
            </a:r>
            <a:r>
              <a:rPr lang="ru-RU" dirty="0">
                <a:solidFill>
                  <a:schemeClr val="tx1"/>
                </a:solidFill>
              </a:rPr>
              <a:t> характер </a:t>
            </a:r>
            <a:r>
              <a:rPr lang="ru-RU" dirty="0" err="1">
                <a:solidFill>
                  <a:schemeClr val="tx1"/>
                </a:solidFill>
              </a:rPr>
              <a:t>людського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громадянства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Почалося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відверте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цькування</a:t>
            </a:r>
            <a:r>
              <a:rPr lang="ru-RU" dirty="0">
                <a:solidFill>
                  <a:schemeClr val="tx1"/>
                </a:solidFill>
              </a:rPr>
              <a:t> М. </a:t>
            </a:r>
            <a:r>
              <a:rPr lang="ru-RU" dirty="0" err="1">
                <a:solidFill>
                  <a:schemeClr val="tx1"/>
                </a:solidFill>
              </a:rPr>
              <a:t>Рильського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Ю.Яновського</a:t>
            </a:r>
            <a:r>
              <a:rPr lang="ru-RU" dirty="0">
                <a:solidFill>
                  <a:schemeClr val="tx1"/>
                </a:solidFill>
              </a:rPr>
              <a:t>, І. </a:t>
            </a:r>
            <a:r>
              <a:rPr lang="ru-RU" dirty="0" err="1">
                <a:solidFill>
                  <a:schemeClr val="tx1"/>
                </a:solidFill>
              </a:rPr>
              <a:t>Сенченка</a:t>
            </a:r>
            <a:r>
              <a:rPr lang="ru-RU" dirty="0">
                <a:solidFill>
                  <a:schemeClr val="tx1"/>
                </a:solidFill>
              </a:rPr>
              <a:t>. У 1946 р. </a:t>
            </a:r>
            <a:r>
              <a:rPr lang="ru-RU" dirty="0" err="1">
                <a:solidFill>
                  <a:schemeClr val="tx1"/>
                </a:solidFill>
              </a:rPr>
              <a:t>була</a:t>
            </a:r>
            <a:r>
              <a:rPr lang="ru-RU" dirty="0">
                <a:solidFill>
                  <a:schemeClr val="tx1"/>
                </a:solidFill>
              </a:rPr>
              <a:t> заборонена </a:t>
            </a:r>
            <a:r>
              <a:rPr lang="ru-RU" dirty="0" err="1">
                <a:solidFill>
                  <a:schemeClr val="tx1"/>
                </a:solidFill>
              </a:rPr>
              <a:t>шкільна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Читанка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err="1">
                <a:solidFill>
                  <a:schemeClr val="tx1"/>
                </a:solidFill>
              </a:rPr>
              <a:t>лише</a:t>
            </a:r>
            <a:r>
              <a:rPr lang="ru-RU" dirty="0">
                <a:solidFill>
                  <a:schemeClr val="tx1"/>
                </a:solidFill>
              </a:rPr>
              <a:t> за те,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Київ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віднесений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найбільших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міст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СРСР.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21" y="647626"/>
            <a:ext cx="3600007" cy="50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7467" y="5661248"/>
            <a:ext cx="306731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А. Жданов 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35" y="476671"/>
            <a:ext cx="3894509" cy="555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34" y="476670"/>
            <a:ext cx="3978509" cy="5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72" y="476671"/>
            <a:ext cx="4186304" cy="5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4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Вступ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68015" y="2858468"/>
            <a:ext cx="4375985" cy="3999532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chemeClr val="tx1"/>
                </a:solidFill>
              </a:rPr>
              <a:t>Попри </a:t>
            </a:r>
            <a:r>
              <a:rPr lang="ru-RU" sz="1900" dirty="0" err="1">
                <a:solidFill>
                  <a:schemeClr val="tx1"/>
                </a:solidFill>
              </a:rPr>
              <a:t>всі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негаразди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зв'язані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із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зміною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політичних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режимів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які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встановлювалися</a:t>
            </a:r>
            <a:r>
              <a:rPr lang="ru-RU" sz="1900" dirty="0">
                <a:solidFill>
                  <a:schemeClr val="tx1"/>
                </a:solidFill>
              </a:rPr>
              <a:t> в </a:t>
            </a:r>
            <a:r>
              <a:rPr lang="ru-RU" sz="1900" dirty="0" err="1">
                <a:solidFill>
                  <a:schemeClr val="tx1"/>
                </a:solidFill>
              </a:rPr>
              <a:t>Україні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культурне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життя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продовжувало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розвиватись</a:t>
            </a:r>
            <a:r>
              <a:rPr lang="ru-RU" sz="1900" dirty="0">
                <a:solidFill>
                  <a:schemeClr val="tx1"/>
                </a:solidFill>
              </a:rPr>
              <a:t>. </a:t>
            </a:r>
            <a:r>
              <a:rPr lang="ru-RU" sz="1900" dirty="0" smtClean="0">
                <a:solidFill>
                  <a:schemeClr val="tx1"/>
                </a:solidFill>
              </a:rPr>
              <a:t>Широкого </a:t>
            </a:r>
            <a:r>
              <a:rPr lang="ru-RU" sz="1900" dirty="0" err="1">
                <a:solidFill>
                  <a:schemeClr val="tx1"/>
                </a:solidFill>
              </a:rPr>
              <a:t>розмаху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набуло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створення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нових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громадських</a:t>
            </a:r>
            <a:r>
              <a:rPr lang="ru-RU" sz="1900" dirty="0">
                <a:solidFill>
                  <a:schemeClr val="tx1"/>
                </a:solidFill>
              </a:rPr>
              <a:t> культурно-</a:t>
            </a:r>
            <a:r>
              <a:rPr lang="ru-RU" sz="1900" dirty="0" err="1">
                <a:solidFill>
                  <a:schemeClr val="tx1"/>
                </a:solidFill>
              </a:rPr>
              <a:t>творчих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організацій</a:t>
            </a:r>
            <a:r>
              <a:rPr lang="ru-RU" sz="1900" dirty="0">
                <a:solidFill>
                  <a:schemeClr val="tx1"/>
                </a:solidFill>
              </a:rPr>
              <a:t> та </a:t>
            </a:r>
            <a:r>
              <a:rPr lang="ru-RU" sz="1900" dirty="0" err="1" smtClean="0">
                <a:solidFill>
                  <a:schemeClr val="tx1"/>
                </a:solidFill>
              </a:rPr>
              <a:t>об'єднань</a:t>
            </a:r>
            <a:r>
              <a:rPr lang="ru-RU" sz="19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1900" dirty="0" err="1" smtClean="0">
                <a:solidFill>
                  <a:schemeClr val="tx1"/>
                </a:solidFill>
              </a:rPr>
              <a:t>Ця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доба</a:t>
            </a:r>
            <a:r>
              <a:rPr lang="ru-RU" sz="1900" dirty="0">
                <a:solidFill>
                  <a:schemeClr val="tx1"/>
                </a:solidFill>
              </a:rPr>
              <a:t> дала </a:t>
            </a:r>
            <a:r>
              <a:rPr lang="ru-RU" sz="1900" dirty="0" err="1">
                <a:solidFill>
                  <a:schemeClr val="tx1"/>
                </a:solidFill>
              </a:rPr>
              <a:t>такий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сильний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імпульс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національного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розвитку</a:t>
            </a:r>
            <a:r>
              <a:rPr lang="ru-RU" sz="1900" dirty="0" smtClean="0">
                <a:solidFill>
                  <a:schemeClr val="tx1"/>
                </a:solidFill>
              </a:rPr>
              <a:t>. </a:t>
            </a:r>
            <a:r>
              <a:rPr lang="ru-RU" sz="1900" dirty="0" err="1" smtClean="0">
                <a:solidFill>
                  <a:schemeClr val="tx1"/>
                </a:solidFill>
              </a:rPr>
              <a:t>Воно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охопило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різні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сфери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життя</a:t>
            </a:r>
            <a:r>
              <a:rPr lang="ru-RU" sz="1900" dirty="0">
                <a:solidFill>
                  <a:schemeClr val="tx1"/>
                </a:solidFill>
              </a:rPr>
              <a:t>, у тому </a:t>
            </a:r>
            <a:r>
              <a:rPr lang="ru-RU" sz="1900" dirty="0" err="1">
                <a:solidFill>
                  <a:schemeClr val="tx1"/>
                </a:solidFill>
              </a:rPr>
              <a:t>числі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освіту</a:t>
            </a:r>
            <a:r>
              <a:rPr lang="ru-RU" sz="1900" dirty="0">
                <a:solidFill>
                  <a:schemeClr val="tx1"/>
                </a:solidFill>
              </a:rPr>
              <a:t>, науку, </a:t>
            </a:r>
            <a:r>
              <a:rPr lang="ru-RU" sz="1900" dirty="0" err="1">
                <a:solidFill>
                  <a:schemeClr val="tx1"/>
                </a:solidFill>
              </a:rPr>
              <a:t>літературу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мистецтво</a:t>
            </a:r>
            <a:r>
              <a:rPr lang="ru-RU" sz="19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028" name="Picture 4" descr="http://ukrmap.su/program2009/uh5/Maps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858468"/>
            <a:ext cx="4723225" cy="34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620688"/>
            <a:ext cx="8972444" cy="2448272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</a:rPr>
              <a:t>Розвиток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культури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XX </a:t>
            </a:r>
            <a:r>
              <a:rPr lang="ru-RU" sz="2000" dirty="0">
                <a:solidFill>
                  <a:schemeClr val="tx1"/>
                </a:solidFill>
              </a:rPr>
              <a:t>ст. </a:t>
            </a:r>
            <a:r>
              <a:rPr lang="ru-RU" sz="2000" dirty="0" err="1">
                <a:solidFill>
                  <a:schemeClr val="tx1"/>
                </a:solidFill>
              </a:rPr>
              <a:t>можна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характеризувати</a:t>
            </a:r>
            <a:r>
              <a:rPr lang="ru-RU" sz="2000" dirty="0">
                <a:solidFill>
                  <a:schemeClr val="tx1"/>
                </a:solidFill>
              </a:rPr>
              <a:t> як </a:t>
            </a:r>
            <a:r>
              <a:rPr lang="ru-RU" sz="2000" dirty="0" err="1">
                <a:solidFill>
                  <a:schemeClr val="tx1"/>
                </a:solidFill>
              </a:rPr>
              <a:t>період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її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національно</a:t>
            </a:r>
            <a:r>
              <a:rPr lang="ru-RU" sz="2000" dirty="0">
                <a:solidFill>
                  <a:schemeClr val="tx1"/>
                </a:solidFill>
              </a:rPr>
              <a:t>-державного </a:t>
            </a:r>
            <a:r>
              <a:rPr lang="ru-RU" sz="2000" dirty="0" err="1" smtClean="0">
                <a:solidFill>
                  <a:schemeClr val="tx1"/>
                </a:solidFill>
              </a:rPr>
              <a:t>відродження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Повалення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царизму, </a:t>
            </a:r>
            <a:r>
              <a:rPr lang="ru-RU" sz="2000" dirty="0" err="1">
                <a:solidFill>
                  <a:schemeClr val="tx1"/>
                </a:solidFill>
              </a:rPr>
              <a:t>боротьба</a:t>
            </a:r>
            <a:r>
              <a:rPr lang="ru-RU" sz="2000" dirty="0">
                <a:solidFill>
                  <a:schemeClr val="tx1"/>
                </a:solidFill>
              </a:rPr>
              <a:t> за </a:t>
            </a:r>
            <a:r>
              <a:rPr lang="ru-RU" sz="2000" dirty="0" err="1">
                <a:solidFill>
                  <a:schemeClr val="tx1"/>
                </a:solidFill>
              </a:rPr>
              <a:t>незалежну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українську</a:t>
            </a:r>
            <a:r>
              <a:rPr lang="ru-RU" sz="2000" dirty="0">
                <a:solidFill>
                  <a:schemeClr val="tx1"/>
                </a:solidFill>
              </a:rPr>
              <a:t> державу, </a:t>
            </a:r>
            <a:r>
              <a:rPr lang="ru-RU" sz="2000" dirty="0" err="1">
                <a:solidFill>
                  <a:schemeClr val="tx1"/>
                </a:solidFill>
              </a:rPr>
              <a:t>соціально-економічні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зрушення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що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відбулися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цей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період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стимулювали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піднесення</a:t>
            </a:r>
            <a:r>
              <a:rPr lang="ru-RU" sz="2000" dirty="0">
                <a:solidFill>
                  <a:schemeClr val="tx1"/>
                </a:solidFill>
              </a:rPr>
              <a:t> духовного </a:t>
            </a:r>
            <a:r>
              <a:rPr lang="ru-RU" sz="2000" dirty="0" err="1">
                <a:solidFill>
                  <a:schemeClr val="tx1"/>
                </a:solidFill>
              </a:rPr>
              <a:t>життя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суспільства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>
                <a:solidFill>
                  <a:schemeClr val="tx1"/>
                </a:solidFill>
              </a:rPr>
              <a:t>дали </a:t>
            </a:r>
            <a:r>
              <a:rPr lang="ru-RU" sz="2000" dirty="0" err="1">
                <a:solidFill>
                  <a:schemeClr val="tx1"/>
                </a:solidFill>
              </a:rPr>
              <a:t>могутній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поштовх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національно</a:t>
            </a:r>
            <a:r>
              <a:rPr lang="ru-RU" sz="2000" dirty="0">
                <a:solidFill>
                  <a:schemeClr val="tx1"/>
                </a:solidFill>
              </a:rPr>
              <a:t>-культурному </a:t>
            </a:r>
            <a:r>
              <a:rPr lang="ru-RU" sz="2000" dirty="0" err="1">
                <a:solidFill>
                  <a:schemeClr val="tx1"/>
                </a:solidFill>
              </a:rPr>
              <a:t>відродженню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України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Цьому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сприяла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ліквідація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численних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заборон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що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тяжіли</a:t>
            </a:r>
            <a:r>
              <a:rPr lang="ru-RU" sz="2000" dirty="0">
                <a:solidFill>
                  <a:schemeClr val="tx1"/>
                </a:solidFill>
              </a:rPr>
              <a:t> над </a:t>
            </a:r>
            <a:r>
              <a:rPr lang="ru-RU" sz="2000" dirty="0" err="1">
                <a:solidFill>
                  <a:schemeClr val="tx1"/>
                </a:solidFill>
              </a:rPr>
              <a:t>Україною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вподовж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століть</a:t>
            </a:r>
            <a:r>
              <a:rPr lang="ru-RU" sz="2000" dirty="0">
                <a:solidFill>
                  <a:schemeClr val="tx1"/>
                </a:solidFill>
              </a:rPr>
              <a:t> і </a:t>
            </a:r>
            <a:r>
              <a:rPr lang="ru-RU" sz="2000" dirty="0" err="1">
                <a:solidFill>
                  <a:schemeClr val="tx1"/>
                </a:solidFill>
              </a:rPr>
              <a:t>заважали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її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органічним</a:t>
            </a:r>
            <a:r>
              <a:rPr lang="ru-RU" sz="2000" dirty="0">
                <a:solidFill>
                  <a:schemeClr val="tx1"/>
                </a:solidFill>
              </a:rPr>
              <a:t> контактам </a:t>
            </a:r>
            <a:r>
              <a:rPr lang="ru-RU" sz="2000" dirty="0" err="1">
                <a:solidFill>
                  <a:schemeClr val="tx1"/>
                </a:solidFill>
              </a:rPr>
              <a:t>із</a:t>
            </a:r>
            <a:r>
              <a:rPr lang="ru-RU" sz="2000" dirty="0">
                <a:solidFill>
                  <a:schemeClr val="tx1"/>
                </a:solidFill>
              </a:rPr>
              <a:t> Заходом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334780"/>
            <a:ext cx="472322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err="1"/>
              <a:t>Розділений</a:t>
            </a:r>
            <a:r>
              <a:rPr lang="ru-RU" sz="1400" dirty="0"/>
              <a:t> кордонами </a:t>
            </a:r>
            <a:r>
              <a:rPr lang="ru-RU" sz="1400" dirty="0" err="1"/>
              <a:t>двох</a:t>
            </a:r>
            <a:r>
              <a:rPr lang="ru-RU" sz="1400" dirty="0"/>
              <a:t> </a:t>
            </a:r>
            <a:r>
              <a:rPr lang="ru-RU" sz="1400" dirty="0" err="1"/>
              <a:t>імперій</a:t>
            </a:r>
            <a:r>
              <a:rPr lang="ru-RU" sz="1400" dirty="0"/>
              <a:t>, </a:t>
            </a:r>
            <a:r>
              <a:rPr lang="ru-RU" sz="1400" dirty="0" err="1"/>
              <a:t>український</a:t>
            </a:r>
            <a:r>
              <a:rPr lang="ru-RU" sz="1400" dirty="0"/>
              <a:t> народ не </a:t>
            </a:r>
            <a:r>
              <a:rPr lang="ru-RU" sz="1400" dirty="0" err="1"/>
              <a:t>втратив</a:t>
            </a:r>
            <a:r>
              <a:rPr lang="ru-RU" sz="1400" dirty="0"/>
              <a:t> </a:t>
            </a:r>
            <a:r>
              <a:rPr lang="ru-RU" sz="1400" dirty="0" err="1"/>
              <a:t>прагнення</a:t>
            </a:r>
            <a:r>
              <a:rPr lang="ru-RU" sz="1400" dirty="0"/>
              <a:t> до </a:t>
            </a:r>
            <a:r>
              <a:rPr lang="ru-RU" sz="1400" dirty="0" err="1"/>
              <a:t>волі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9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66" y="332656"/>
            <a:ext cx="3411314" cy="5472608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Особливої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жорсткості</a:t>
            </a:r>
            <a:r>
              <a:rPr lang="ru-RU" dirty="0">
                <a:solidFill>
                  <a:schemeClr val="tx1"/>
                </a:solidFill>
              </a:rPr>
              <a:t> морально-</a:t>
            </a:r>
            <a:r>
              <a:rPr lang="ru-RU" dirty="0" err="1">
                <a:solidFill>
                  <a:schemeClr val="tx1"/>
                </a:solidFill>
              </a:rPr>
              <a:t>політичний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тиск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творчу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інтелігенцію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набув</a:t>
            </a:r>
            <a:r>
              <a:rPr lang="ru-RU" dirty="0">
                <a:solidFill>
                  <a:schemeClr val="tx1"/>
                </a:solidFill>
              </a:rPr>
              <a:t> у 1947 р. </a:t>
            </a:r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час короткого </a:t>
            </a:r>
            <a:r>
              <a:rPr lang="ru-RU" dirty="0" err="1">
                <a:solidFill>
                  <a:schemeClr val="tx1"/>
                </a:solidFill>
              </a:rPr>
              <a:t>перебування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посаді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першого</a:t>
            </a:r>
            <a:r>
              <a:rPr lang="ru-RU" dirty="0">
                <a:solidFill>
                  <a:schemeClr val="tx1"/>
                </a:solidFill>
              </a:rPr>
              <a:t> секретаря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найближчого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прибічника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Сталіна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Л. Кагановича.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752528" cy="61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6430887"/>
            <a:ext cx="47525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Л. </a:t>
            </a:r>
            <a:r>
              <a:rPr lang="ru-RU" dirty="0" smtClean="0"/>
              <a:t>Каганович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2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5652120" cy="6336704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</a:rPr>
              <a:t>У 40—50-ті роки </a:t>
            </a:r>
            <a:r>
              <a:rPr lang="ru-RU" dirty="0" err="1">
                <a:solidFill>
                  <a:schemeClr val="tx1"/>
                </a:solidFill>
              </a:rPr>
              <a:t>діячами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створено </a:t>
            </a:r>
            <a:r>
              <a:rPr lang="ru-RU" dirty="0" err="1">
                <a:solidFill>
                  <a:schemeClr val="tx1"/>
                </a:solidFill>
              </a:rPr>
              <a:t>чимало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залишили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помітний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слід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художній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народу. </a:t>
            </a:r>
            <a:r>
              <a:rPr lang="ru-RU" dirty="0" err="1">
                <a:solidFill>
                  <a:schemeClr val="tx1"/>
                </a:solidFill>
              </a:rPr>
              <a:t>Плідно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працювати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цей</a:t>
            </a:r>
            <a:r>
              <a:rPr lang="ru-RU" dirty="0">
                <a:solidFill>
                  <a:schemeClr val="tx1"/>
                </a:solidFill>
              </a:rPr>
              <a:t> час </a:t>
            </a:r>
            <a:r>
              <a:rPr lang="ru-RU" dirty="0" err="1">
                <a:solidFill>
                  <a:schemeClr val="tx1"/>
                </a:solidFill>
              </a:rPr>
              <a:t>Олександр</a:t>
            </a:r>
            <a:r>
              <a:rPr lang="ru-RU" dirty="0">
                <a:solidFill>
                  <a:schemeClr val="tx1"/>
                </a:solidFill>
              </a:rPr>
              <a:t> Довженко, </a:t>
            </a:r>
            <a:r>
              <a:rPr lang="ru-RU" dirty="0" err="1">
                <a:solidFill>
                  <a:schemeClr val="tx1"/>
                </a:solidFill>
              </a:rPr>
              <a:t>Павло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Тичина</a:t>
            </a:r>
            <a:r>
              <a:rPr lang="ru-RU" dirty="0">
                <a:solidFill>
                  <a:schemeClr val="tx1"/>
                </a:solidFill>
              </a:rPr>
              <a:t>, Максим </a:t>
            </a:r>
            <a:r>
              <a:rPr lang="ru-RU" dirty="0" err="1">
                <a:solidFill>
                  <a:schemeClr val="tx1"/>
                </a:solidFill>
              </a:rPr>
              <a:t>Рильський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Юрій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Яновський</a:t>
            </a:r>
            <a:r>
              <a:rPr lang="ru-RU" dirty="0">
                <a:solidFill>
                  <a:schemeClr val="tx1"/>
                </a:solidFill>
              </a:rPr>
              <a:t>, Петро Панч, Натан </a:t>
            </a:r>
            <a:r>
              <a:rPr lang="ru-RU" dirty="0" err="1">
                <a:solidFill>
                  <a:schemeClr val="tx1"/>
                </a:solidFill>
              </a:rPr>
              <a:t>Рибак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Юрій</a:t>
            </a:r>
            <a:r>
              <a:rPr lang="ru-RU" dirty="0">
                <a:solidFill>
                  <a:schemeClr val="tx1"/>
                </a:solidFill>
              </a:rPr>
              <a:t> Смолич, </a:t>
            </a:r>
            <a:r>
              <a:rPr lang="ru-RU" dirty="0" err="1">
                <a:solidFill>
                  <a:schemeClr val="tx1"/>
                </a:solidFill>
              </a:rPr>
              <a:t>Володимир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Сосюра</a:t>
            </a:r>
            <a:r>
              <a:rPr lang="ru-RU" dirty="0">
                <a:solidFill>
                  <a:schemeClr val="tx1"/>
                </a:solidFill>
              </a:rPr>
              <a:t>, Остап Вишня, </a:t>
            </a:r>
            <a:r>
              <a:rPr lang="ru-RU" dirty="0" err="1">
                <a:solidFill>
                  <a:schemeClr val="tx1"/>
                </a:solidFill>
              </a:rPr>
              <a:t>Андрій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Малишко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Леонід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Первомайський</a:t>
            </a:r>
            <a:r>
              <a:rPr lang="ru-RU" dirty="0">
                <a:solidFill>
                  <a:schemeClr val="tx1"/>
                </a:solidFill>
              </a:rPr>
              <a:t>, Олесь Гончар.</a:t>
            </a:r>
          </a:p>
          <a:p>
            <a:r>
              <a:rPr lang="ru-RU" dirty="0" err="1">
                <a:solidFill>
                  <a:schemeClr val="tx1"/>
                </a:solidFill>
              </a:rPr>
              <a:t>Зусиллями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талановитих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розвиваються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театральне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музичне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образотворче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мистецтво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кіно</a:t>
            </a:r>
            <a:r>
              <a:rPr lang="ru-RU" dirty="0">
                <a:solidFill>
                  <a:schemeClr val="tx1"/>
                </a:solidFill>
              </a:rPr>
              <a:t>. У театрах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талановиті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актори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М.Литвиненко-Вольгемут</a:t>
            </a:r>
            <a:r>
              <a:rPr lang="ru-RU" dirty="0">
                <a:solidFill>
                  <a:schemeClr val="tx1"/>
                </a:solidFill>
              </a:rPr>
              <a:t>, З. Гайдай, </a:t>
            </a:r>
            <a:r>
              <a:rPr lang="ru-RU" dirty="0" err="1" smtClean="0">
                <a:solidFill>
                  <a:schemeClr val="tx1"/>
                </a:solidFill>
              </a:rPr>
              <a:t>М.Гришко</a:t>
            </a:r>
            <a:r>
              <a:rPr lang="ru-RU" dirty="0">
                <a:solidFill>
                  <a:schemeClr val="tx1"/>
                </a:solidFill>
              </a:rPr>
              <a:t>, І. </a:t>
            </a:r>
            <a:r>
              <a:rPr lang="ru-RU" dirty="0" err="1" smtClean="0">
                <a:solidFill>
                  <a:schemeClr val="tx1"/>
                </a:solidFill>
              </a:rPr>
              <a:t>Паторжинський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Ю. Лавров, М. Романов, А. </a:t>
            </a:r>
            <a:r>
              <a:rPr lang="ru-RU" dirty="0" err="1">
                <a:solidFill>
                  <a:schemeClr val="tx1"/>
                </a:solidFill>
              </a:rPr>
              <a:t>Бучма</a:t>
            </a:r>
            <a:r>
              <a:rPr lang="ru-RU" dirty="0">
                <a:solidFill>
                  <a:schemeClr val="tx1"/>
                </a:solidFill>
              </a:rPr>
              <a:t>, Є. Пономаренко, </a:t>
            </a:r>
            <a:r>
              <a:rPr lang="ru-RU" dirty="0" err="1" smtClean="0">
                <a:solidFill>
                  <a:schemeClr val="tx1"/>
                </a:solidFill>
              </a:rPr>
              <a:t>Ю.Шумський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04" y="1052736"/>
            <a:ext cx="3168352" cy="41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94" y="1073172"/>
            <a:ext cx="318635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94" y="1073172"/>
            <a:ext cx="3154062" cy="498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71" y="1038338"/>
            <a:ext cx="3266461" cy="49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60" y="1038338"/>
            <a:ext cx="3602681" cy="501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66" y="476672"/>
            <a:ext cx="3630473" cy="582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94" y="1192456"/>
            <a:ext cx="3475454" cy="439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89" y="476671"/>
            <a:ext cx="3603514" cy="582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89" y="624203"/>
            <a:ext cx="3705239" cy="552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218446"/>
            <a:ext cx="5724128" cy="6408712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Багато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суперечностей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зазнала</a:t>
            </a:r>
            <a:r>
              <a:rPr lang="ru-RU" dirty="0">
                <a:solidFill>
                  <a:schemeClr val="tx1"/>
                </a:solidFill>
              </a:rPr>
              <a:t> культура і </a:t>
            </a:r>
            <a:r>
              <a:rPr lang="ru-RU" dirty="0" err="1">
                <a:solidFill>
                  <a:schemeClr val="tx1"/>
                </a:solidFill>
              </a:rPr>
              <a:t>духовне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часів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хрущовської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відлиги</a:t>
            </a:r>
            <a:r>
              <a:rPr lang="ru-RU" dirty="0">
                <a:solidFill>
                  <a:schemeClr val="tx1"/>
                </a:solidFill>
              </a:rPr>
              <a:t>». </a:t>
            </a:r>
            <a:r>
              <a:rPr lang="ru-RU" dirty="0" err="1">
                <a:solidFill>
                  <a:schemeClr val="tx1"/>
                </a:solidFill>
              </a:rPr>
              <a:t>Процес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реабілітації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торкнувся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репресованих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діячів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більшовицької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, а про </a:t>
            </a:r>
            <a:r>
              <a:rPr lang="ru-RU" dirty="0" err="1">
                <a:solidFill>
                  <a:schemeClr val="tx1"/>
                </a:solidFill>
              </a:rPr>
              <a:t>реабілітацію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небільшовицьких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політичних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культурних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діячів</a:t>
            </a:r>
            <a:r>
              <a:rPr lang="ru-RU" dirty="0">
                <a:solidFill>
                  <a:schemeClr val="tx1"/>
                </a:solidFill>
              </a:rPr>
              <a:t> не </a:t>
            </a:r>
            <a:r>
              <a:rPr lang="ru-RU" dirty="0" err="1">
                <a:solidFill>
                  <a:schemeClr val="tx1"/>
                </a:solidFill>
              </a:rPr>
              <a:t>йшлося</a:t>
            </a:r>
            <a:r>
              <a:rPr lang="ru-RU" dirty="0">
                <a:solidFill>
                  <a:schemeClr val="tx1"/>
                </a:solidFill>
              </a:rPr>
              <a:t>. Разом з </a:t>
            </a:r>
            <a:r>
              <a:rPr lang="ru-RU" dirty="0" err="1">
                <a:solidFill>
                  <a:schemeClr val="tx1"/>
                </a:solidFill>
              </a:rPr>
              <a:t>тим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перевидано «Словник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мови</a:t>
            </a:r>
            <a:r>
              <a:rPr lang="ru-RU" dirty="0">
                <a:solidFill>
                  <a:schemeClr val="tx1"/>
                </a:solidFill>
              </a:rPr>
              <a:t>» Б. </a:t>
            </a:r>
            <a:r>
              <a:rPr lang="ru-RU" dirty="0" err="1">
                <a:solidFill>
                  <a:schemeClr val="tx1"/>
                </a:solidFill>
              </a:rPr>
              <a:t>Грінченка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великі</a:t>
            </a:r>
            <a:r>
              <a:rPr lang="ru-RU" dirty="0">
                <a:solidFill>
                  <a:schemeClr val="tx1"/>
                </a:solidFill>
              </a:rPr>
              <a:t> торжества </a:t>
            </a:r>
            <a:r>
              <a:rPr lang="ru-RU" dirty="0" err="1">
                <a:solidFill>
                  <a:schemeClr val="tx1"/>
                </a:solidFill>
              </a:rPr>
              <a:t>пройшли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нагоди</a:t>
            </a:r>
            <a:r>
              <a:rPr lang="ru-RU" dirty="0">
                <a:solidFill>
                  <a:schemeClr val="tx1"/>
                </a:solidFill>
              </a:rPr>
              <a:t> 100-річчя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дня </a:t>
            </a:r>
            <a:r>
              <a:rPr lang="ru-RU" dirty="0" err="1">
                <a:solidFill>
                  <a:schemeClr val="tx1"/>
                </a:solidFill>
              </a:rPr>
              <a:t>народження</a:t>
            </a:r>
            <a:r>
              <a:rPr lang="ru-RU" dirty="0">
                <a:solidFill>
                  <a:schemeClr val="tx1"/>
                </a:solidFill>
              </a:rPr>
              <a:t> І. Франка. З 1957 р. почали </a:t>
            </a:r>
            <a:r>
              <a:rPr lang="ru-RU" dirty="0" err="1">
                <a:solidFill>
                  <a:schemeClr val="tx1"/>
                </a:solidFill>
              </a:rPr>
              <a:t>виходити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журнали</a:t>
            </a:r>
            <a:r>
              <a:rPr lang="ru-RU" dirty="0">
                <a:solidFill>
                  <a:schemeClr val="tx1"/>
                </a:solidFill>
              </a:rPr>
              <a:t>, як «</a:t>
            </a:r>
            <a:r>
              <a:rPr lang="ru-RU" dirty="0" err="1">
                <a:solidFill>
                  <a:schemeClr val="tx1"/>
                </a:solidFill>
              </a:rPr>
              <a:t>Радянське</a:t>
            </a:r>
            <a:r>
              <a:rPr lang="ru-RU" dirty="0">
                <a:solidFill>
                  <a:schemeClr val="tx1"/>
                </a:solidFill>
              </a:rPr>
              <a:t> право», «</a:t>
            </a:r>
            <a:r>
              <a:rPr lang="ru-RU" dirty="0" err="1">
                <a:solidFill>
                  <a:schemeClr val="tx1"/>
                </a:solidFill>
              </a:rPr>
              <a:t>Економіка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Радянської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», «Народна </a:t>
            </a:r>
            <a:r>
              <a:rPr lang="ru-RU" dirty="0" err="1">
                <a:solidFill>
                  <a:schemeClr val="tx1"/>
                </a:solidFill>
              </a:rPr>
              <a:t>творчість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етнографія</a:t>
            </a:r>
            <a:r>
              <a:rPr lang="ru-RU" dirty="0">
                <a:solidFill>
                  <a:schemeClr val="tx1"/>
                </a:solidFill>
              </a:rPr>
              <a:t>», «</a:t>
            </a:r>
            <a:r>
              <a:rPr lang="ru-RU" dirty="0" err="1">
                <a:solidFill>
                  <a:schemeClr val="tx1"/>
                </a:solidFill>
              </a:rPr>
              <a:t>Український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історичний</a:t>
            </a:r>
            <a:r>
              <a:rPr lang="ru-RU" dirty="0">
                <a:solidFill>
                  <a:schemeClr val="tx1"/>
                </a:solidFill>
              </a:rPr>
              <a:t> журнал».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створене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Міністерство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вищої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УРСР, </a:t>
            </a:r>
            <a:r>
              <a:rPr lang="ru-RU" dirty="0" err="1">
                <a:solidFill>
                  <a:schemeClr val="tx1"/>
                </a:solidFill>
              </a:rPr>
              <a:t>здійснено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щоправда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непослідовно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спробу</a:t>
            </a:r>
            <a:r>
              <a:rPr lang="ru-RU" dirty="0">
                <a:solidFill>
                  <a:schemeClr val="tx1"/>
                </a:solidFill>
              </a:rPr>
              <a:t> провести </a:t>
            </a:r>
            <a:r>
              <a:rPr lang="ru-RU" dirty="0" err="1">
                <a:solidFill>
                  <a:schemeClr val="tx1"/>
                </a:solidFill>
              </a:rPr>
              <a:t>українізацію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університетів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69736"/>
            <a:ext cx="335164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3893" y="6225978"/>
            <a:ext cx="341987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«Словник </a:t>
            </a:r>
            <a:r>
              <a:rPr lang="ru-RU" sz="1600" dirty="0" err="1"/>
              <a:t>української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» Б. </a:t>
            </a:r>
            <a:r>
              <a:rPr lang="ru-RU" sz="1600" dirty="0" err="1"/>
              <a:t>Грінченка</a:t>
            </a:r>
            <a:endParaRPr lang="ru-RU" sz="16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572000" y="116632"/>
            <a:ext cx="4461919" cy="1803229"/>
          </a:xfrm>
          <a:prstGeom prst="wedgeRoundRectCallout">
            <a:avLst>
              <a:gd name="adj1" fmla="val -90114"/>
              <a:gd name="adj2" fmla="val 1344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200" b="1" dirty="0" smtClean="0"/>
              <a:t>Відли́га </a:t>
            </a:r>
            <a:r>
              <a:rPr lang="vi-VN" sz="1200" b="1" dirty="0"/>
              <a:t>— неофіційна назва періоду історії СРСР, що </a:t>
            </a:r>
            <a:r>
              <a:rPr lang="vi-VN" sz="1200" b="1" dirty="0" smtClean="0"/>
              <a:t>розпочався </a:t>
            </a:r>
            <a:r>
              <a:rPr lang="vi-VN" sz="1200" b="1" dirty="0"/>
              <a:t>після смерті Й. Сталіна. Його характерними рисами </a:t>
            </a:r>
            <a:r>
              <a:rPr lang="vi-VN" sz="1200" b="1" dirty="0" smtClean="0"/>
              <a:t>були </a:t>
            </a:r>
            <a:r>
              <a:rPr lang="vi-VN" sz="1200" b="1" dirty="0"/>
              <a:t>певний відхід від жорсткої Сталінської тоталітарної системи, </a:t>
            </a:r>
            <a:r>
              <a:rPr lang="vi-VN" sz="1200" b="1" dirty="0" smtClean="0"/>
              <a:t>спроби </a:t>
            </a:r>
            <a:r>
              <a:rPr lang="vi-VN" sz="1200" b="1" dirty="0"/>
              <a:t>її реформування в напрямку лібералізації, відносна </a:t>
            </a:r>
            <a:r>
              <a:rPr lang="vi-VN" sz="1200" b="1" dirty="0" smtClean="0"/>
              <a:t>демократизація</a:t>
            </a:r>
            <a:r>
              <a:rPr lang="vi-VN" sz="1200" b="1" dirty="0"/>
              <a:t>, гуманізація політичного та громадського життя</a:t>
            </a:r>
            <a:r>
              <a:rPr lang="vi-VN" sz="1200" b="1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7577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88641"/>
            <a:ext cx="4176464" cy="273630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Наприкінці</a:t>
            </a:r>
            <a:r>
              <a:rPr lang="ru-RU" dirty="0">
                <a:solidFill>
                  <a:schemeClr val="tx1"/>
                </a:solidFill>
              </a:rPr>
              <a:t> 50-х — на початку 60-х </a:t>
            </a:r>
            <a:r>
              <a:rPr lang="ru-RU" dirty="0" err="1">
                <a:solidFill>
                  <a:schemeClr val="tx1"/>
                </a:solidFill>
              </a:rPr>
              <a:t>років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розквітає</a:t>
            </a:r>
            <a:r>
              <a:rPr lang="ru-RU" dirty="0">
                <a:solidFill>
                  <a:schemeClr val="tx1"/>
                </a:solidFill>
              </a:rPr>
              <a:t> талант одного з </a:t>
            </a:r>
            <a:r>
              <a:rPr lang="ru-RU" dirty="0" err="1">
                <a:solidFill>
                  <a:schemeClr val="tx1"/>
                </a:solidFill>
              </a:rPr>
              <a:t>найяскравіших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поетів</a:t>
            </a:r>
            <a:r>
              <a:rPr lang="ru-RU" dirty="0">
                <a:solidFill>
                  <a:schemeClr val="tx1"/>
                </a:solidFill>
              </a:rPr>
              <a:t>, «</a:t>
            </a:r>
            <a:r>
              <a:rPr lang="ru-RU" dirty="0" err="1">
                <a:solidFill>
                  <a:schemeClr val="tx1"/>
                </a:solidFill>
              </a:rPr>
              <a:t>лицаря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відродження</a:t>
            </a:r>
            <a:r>
              <a:rPr lang="ru-RU" dirty="0">
                <a:solidFill>
                  <a:schemeClr val="tx1"/>
                </a:solidFill>
              </a:rPr>
              <a:t>» Василя </a:t>
            </a:r>
            <a:r>
              <a:rPr lang="ru-RU" dirty="0" err="1">
                <a:solidFill>
                  <a:schemeClr val="tx1"/>
                </a:solidFill>
              </a:rPr>
              <a:t>Симоненка</a:t>
            </a:r>
            <a:r>
              <a:rPr lang="ru-RU" dirty="0">
                <a:solidFill>
                  <a:schemeClr val="tx1"/>
                </a:solidFill>
              </a:rPr>
              <a:t>. У 1962 р. </a:t>
            </a:r>
            <a:r>
              <a:rPr lang="ru-RU" dirty="0" err="1">
                <a:solidFill>
                  <a:schemeClr val="tx1"/>
                </a:solidFill>
              </a:rPr>
              <a:t>побачила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світ</a:t>
            </a:r>
            <a:r>
              <a:rPr lang="ru-RU" dirty="0">
                <a:solidFill>
                  <a:schemeClr val="tx1"/>
                </a:solidFill>
              </a:rPr>
              <a:t> перша </a:t>
            </a:r>
            <a:r>
              <a:rPr lang="ru-RU" dirty="0" err="1">
                <a:solidFill>
                  <a:schemeClr val="tx1"/>
                </a:solidFill>
              </a:rPr>
              <a:t>творча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ластівка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поетична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збірка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віршів</a:t>
            </a:r>
            <a:r>
              <a:rPr lang="ru-RU" dirty="0">
                <a:solidFill>
                  <a:schemeClr val="tx1"/>
                </a:solidFill>
              </a:rPr>
              <a:t> «Тиша і </a:t>
            </a:r>
            <a:r>
              <a:rPr lang="ru-RU" dirty="0" err="1">
                <a:solidFill>
                  <a:schemeClr val="tx1"/>
                </a:solidFill>
              </a:rPr>
              <a:t>грім</a:t>
            </a:r>
            <a:r>
              <a:rPr lang="ru-RU" dirty="0">
                <a:solidFill>
                  <a:schemeClr val="tx1"/>
                </a:solidFill>
              </a:rPr>
              <a:t>». </a:t>
            </a:r>
            <a:r>
              <a:rPr lang="ru-RU" dirty="0" err="1">
                <a:solidFill>
                  <a:schemeClr val="tx1"/>
                </a:solidFill>
              </a:rPr>
              <a:t>Згодом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вийшла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друком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збірка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Земне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тяжіння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50060" y="188640"/>
            <a:ext cx="4244280" cy="295232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Стрімко</a:t>
            </a:r>
            <a:r>
              <a:rPr lang="ru-RU" dirty="0">
                <a:solidFill>
                  <a:schemeClr val="tx1"/>
                </a:solidFill>
              </a:rPr>
              <a:t>, буквально </a:t>
            </a:r>
            <a:r>
              <a:rPr lang="ru-RU" dirty="0" err="1">
                <a:solidFill>
                  <a:schemeClr val="tx1"/>
                </a:solidFill>
              </a:rPr>
              <a:t>блискавкою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увірвалася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українську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поезію</a:t>
            </a:r>
            <a:r>
              <a:rPr lang="ru-RU" dirty="0">
                <a:solidFill>
                  <a:schemeClr val="tx1"/>
                </a:solidFill>
              </a:rPr>
              <a:t> одна з </a:t>
            </a:r>
            <a:r>
              <a:rPr lang="ru-RU" dirty="0" err="1">
                <a:solidFill>
                  <a:schemeClr val="tx1"/>
                </a:solidFill>
              </a:rPr>
              <a:t>найбільш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обдарованих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представниць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шістдесятництва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err="1">
                <a:solidFill>
                  <a:schemeClr val="tx1"/>
                </a:solidFill>
              </a:rPr>
              <a:t>Ліна</a:t>
            </a:r>
            <a:r>
              <a:rPr lang="ru-RU" dirty="0">
                <a:solidFill>
                  <a:schemeClr val="tx1"/>
                </a:solidFill>
              </a:rPr>
              <a:t> Костенко. </a:t>
            </a:r>
            <a:r>
              <a:rPr lang="ru-RU" dirty="0" err="1">
                <a:solidFill>
                  <a:schemeClr val="tx1"/>
                </a:solidFill>
              </a:rPr>
              <a:t>Вірші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поетеси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вирізняла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неординарність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просторовість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роздумів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критичні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оцінки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багатьох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подій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Справжнім</a:t>
            </a:r>
            <a:r>
              <a:rPr lang="ru-RU" dirty="0">
                <a:solidFill>
                  <a:schemeClr val="tx1"/>
                </a:solidFill>
              </a:rPr>
              <a:t> шедевром став </a:t>
            </a:r>
            <a:r>
              <a:rPr lang="ru-RU" dirty="0" err="1">
                <a:solidFill>
                  <a:schemeClr val="tx1"/>
                </a:solidFill>
              </a:rPr>
              <a:t>надрукований</a:t>
            </a:r>
            <a:r>
              <a:rPr lang="ru-RU" dirty="0">
                <a:solidFill>
                  <a:schemeClr val="tx1"/>
                </a:solidFill>
              </a:rPr>
              <a:t> у 1980 р. </a:t>
            </a:r>
            <a:r>
              <a:rPr lang="ru-RU" dirty="0" err="1">
                <a:solidFill>
                  <a:schemeClr val="tx1"/>
                </a:solidFill>
              </a:rPr>
              <a:t>віршований</a:t>
            </a:r>
            <a:r>
              <a:rPr lang="ru-RU" dirty="0">
                <a:solidFill>
                  <a:schemeClr val="tx1"/>
                </a:solidFill>
              </a:rPr>
              <a:t> роман </a:t>
            </a:r>
            <a:r>
              <a:rPr lang="ru-RU" dirty="0" err="1">
                <a:solidFill>
                  <a:schemeClr val="tx1"/>
                </a:solidFill>
              </a:rPr>
              <a:t>Ліни</a:t>
            </a:r>
            <a:r>
              <a:rPr lang="ru-RU" dirty="0">
                <a:solidFill>
                  <a:schemeClr val="tx1"/>
                </a:solidFill>
              </a:rPr>
              <a:t> Костенко «Маруся </a:t>
            </a:r>
            <a:r>
              <a:rPr lang="ru-RU" dirty="0" err="1">
                <a:solidFill>
                  <a:schemeClr val="tx1"/>
                </a:solidFill>
              </a:rPr>
              <a:t>Чурай</a:t>
            </a:r>
            <a:r>
              <a:rPr lang="ru-RU" dirty="0">
                <a:solidFill>
                  <a:schemeClr val="tx1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8"/>
          <a:stretch/>
        </p:blipFill>
        <p:spPr bwMode="auto">
          <a:xfrm>
            <a:off x="653539" y="2904136"/>
            <a:ext cx="3240360" cy="37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94"/>
          <a:stretch/>
        </p:blipFill>
        <p:spPr bwMode="auto">
          <a:xfrm>
            <a:off x="4788024" y="2995345"/>
            <a:ext cx="3600400" cy="360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Український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авангард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86" y="234818"/>
            <a:ext cx="4322380" cy="6623182"/>
          </a:xfrm>
          <a:prstGeom prst="rect">
            <a:avLst/>
          </a:prstGeom>
          <a:noFill/>
          <a:ln>
            <a:noFill/>
          </a:ln>
          <a:effectLst>
            <a:softEdge rad="1117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5436096" cy="594928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Авангардизм– </a:t>
            </a:r>
            <a:r>
              <a:rPr lang="ru-RU" dirty="0" err="1">
                <a:solidFill>
                  <a:schemeClr val="tx1"/>
                </a:solidFill>
              </a:rPr>
              <a:t>умовний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термін</a:t>
            </a:r>
            <a:r>
              <a:rPr lang="ru-RU" dirty="0">
                <a:solidFill>
                  <a:schemeClr val="tx1"/>
                </a:solidFill>
              </a:rPr>
              <a:t>, на </a:t>
            </a:r>
            <a:r>
              <a:rPr lang="ru-RU" dirty="0" err="1">
                <a:solidFill>
                  <a:schemeClr val="tx1"/>
                </a:solidFill>
              </a:rPr>
              <a:t>означення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загальних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новаторських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напрямів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художній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культурі</a:t>
            </a:r>
            <a:r>
              <a:rPr lang="ru-RU" dirty="0">
                <a:solidFill>
                  <a:schemeClr val="tx1"/>
                </a:solidFill>
              </a:rPr>
              <a:t> 20 ст., для </a:t>
            </a:r>
            <a:r>
              <a:rPr lang="ru-RU" dirty="0" err="1">
                <a:solidFill>
                  <a:schemeClr val="tx1"/>
                </a:solidFill>
              </a:rPr>
              <a:t>яких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характерні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прагнення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докорінно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оновити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художню</a:t>
            </a:r>
            <a:r>
              <a:rPr lang="ru-RU" dirty="0">
                <a:solidFill>
                  <a:schemeClr val="tx1"/>
                </a:solidFill>
              </a:rPr>
              <a:t> практику, </a:t>
            </a:r>
            <a:r>
              <a:rPr lang="ru-RU" dirty="0" err="1">
                <a:solidFill>
                  <a:schemeClr val="tx1"/>
                </a:solidFill>
              </a:rPr>
              <a:t>пошук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нових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незвичних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засобів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вираження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форми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змісту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творів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Особливістю</a:t>
            </a:r>
            <a:r>
              <a:rPr lang="ru-RU" dirty="0">
                <a:solidFill>
                  <a:schemeClr val="tx1"/>
                </a:solidFill>
              </a:rPr>
              <a:t> авангарду є не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прагнення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розриву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художньою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традицією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минулого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образною системою та </a:t>
            </a:r>
            <a:r>
              <a:rPr lang="ru-RU" dirty="0" err="1">
                <a:solidFill>
                  <a:schemeClr val="tx1"/>
                </a:solidFill>
              </a:rPr>
              <a:t>виражальними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засобами</a:t>
            </a:r>
            <a:r>
              <a:rPr lang="ru-RU" dirty="0">
                <a:solidFill>
                  <a:schemeClr val="tx1"/>
                </a:solidFill>
              </a:rPr>
              <a:t>, але й </a:t>
            </a:r>
            <a:r>
              <a:rPr lang="ru-RU" dirty="0" err="1">
                <a:solidFill>
                  <a:schemeClr val="tx1"/>
                </a:solidFill>
              </a:rPr>
              <a:t>активний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революціонізуючий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суспільство</a:t>
            </a:r>
            <a:r>
              <a:rPr lang="ru-RU" dirty="0">
                <a:solidFill>
                  <a:schemeClr val="tx1"/>
                </a:solidFill>
              </a:rPr>
              <a:t> протест, </a:t>
            </a:r>
            <a:r>
              <a:rPr lang="ru-RU" dirty="0" err="1">
                <a:solidFill>
                  <a:schemeClr val="tx1"/>
                </a:solidFill>
              </a:rPr>
              <a:t>який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потребує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переоцінки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духовних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цінностей</a:t>
            </a:r>
            <a:r>
              <a:rPr lang="ru-RU" dirty="0">
                <a:solidFill>
                  <a:schemeClr val="tx1"/>
                </a:solidFill>
              </a:rPr>
              <a:t> та нового </a:t>
            </a:r>
            <a:r>
              <a:rPr lang="ru-RU" dirty="0" err="1">
                <a:solidFill>
                  <a:schemeClr val="tx1"/>
                </a:solidFill>
              </a:rPr>
              <a:t>сприйняття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бачення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світу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риси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можливість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деяким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митцям</a:t>
            </a:r>
            <a:r>
              <a:rPr lang="ru-RU" dirty="0">
                <a:solidFill>
                  <a:schemeClr val="tx1"/>
                </a:solidFill>
              </a:rPr>
              <a:t> і теоретикам </a:t>
            </a:r>
            <a:r>
              <a:rPr lang="ru-RU" dirty="0" err="1">
                <a:solidFill>
                  <a:schemeClr val="tx1"/>
                </a:solidFill>
              </a:rPr>
              <a:t>вважати</a:t>
            </a:r>
            <a:r>
              <a:rPr lang="ru-RU" dirty="0">
                <a:solidFill>
                  <a:schemeClr val="tx1"/>
                </a:solidFill>
              </a:rPr>
              <a:t> Авангард «</a:t>
            </a:r>
            <a:r>
              <a:rPr lang="ru-RU" dirty="0" err="1">
                <a:solidFill>
                  <a:schemeClr val="tx1"/>
                </a:solidFill>
              </a:rPr>
              <a:t>метаісторичним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явищем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сучасному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мистецтвознавстві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загальною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назвою</a:t>
            </a:r>
            <a:r>
              <a:rPr lang="ru-RU" dirty="0">
                <a:solidFill>
                  <a:schemeClr val="tx1"/>
                </a:solidFill>
              </a:rPr>
              <a:t> «Авангардизм» </a:t>
            </a:r>
            <a:r>
              <a:rPr lang="ru-RU" dirty="0" err="1">
                <a:solidFill>
                  <a:schemeClr val="tx1"/>
                </a:solidFill>
              </a:rPr>
              <a:t>об’єднано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різні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течії</a:t>
            </a:r>
            <a:r>
              <a:rPr lang="ru-RU" dirty="0">
                <a:solidFill>
                  <a:schemeClr val="tx1"/>
                </a:solidFill>
              </a:rPr>
              <a:t>, як </a:t>
            </a:r>
            <a:r>
              <a:rPr lang="ru-RU" dirty="0" err="1">
                <a:solidFill>
                  <a:schemeClr val="tx1"/>
                </a:solidFill>
              </a:rPr>
              <a:t>кубізм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експресіонізм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абстракціонізм</a:t>
            </a:r>
            <a:r>
              <a:rPr lang="ru-RU" dirty="0">
                <a:solidFill>
                  <a:schemeClr val="tx1"/>
                </a:solidFill>
              </a:rPr>
              <a:t>, футуризм, </a:t>
            </a:r>
            <a:r>
              <a:rPr lang="ru-RU" dirty="0" err="1">
                <a:solidFill>
                  <a:schemeClr val="tx1"/>
                </a:solidFill>
              </a:rPr>
              <a:t>дадаїзм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сюрреалізм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ін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65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-10003" y="165541"/>
            <a:ext cx="4860032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err="1">
                <a:solidFill>
                  <a:srgbClr val="0C0C0C"/>
                </a:solidFill>
              </a:rPr>
              <a:t>Проте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термін</a:t>
            </a:r>
            <a:r>
              <a:rPr lang="ru-RU" sz="2400" dirty="0">
                <a:solidFill>
                  <a:srgbClr val="0C0C0C"/>
                </a:solidFill>
              </a:rPr>
              <a:t> «Авангардизм» </a:t>
            </a:r>
            <a:r>
              <a:rPr lang="ru-RU" sz="2400" dirty="0" err="1">
                <a:solidFill>
                  <a:srgbClr val="0C0C0C"/>
                </a:solidFill>
              </a:rPr>
              <a:t>ще</a:t>
            </a:r>
            <a:r>
              <a:rPr lang="ru-RU" sz="2400" dirty="0">
                <a:solidFill>
                  <a:srgbClr val="0C0C0C"/>
                </a:solidFill>
              </a:rPr>
              <a:t> не </a:t>
            </a:r>
            <a:r>
              <a:rPr lang="ru-RU" sz="2400" dirty="0" err="1">
                <a:solidFill>
                  <a:srgbClr val="0C0C0C"/>
                </a:solidFill>
              </a:rPr>
              <a:t>вказує</a:t>
            </a:r>
            <a:r>
              <a:rPr lang="ru-RU" sz="2400" dirty="0">
                <a:solidFill>
                  <a:srgbClr val="0C0C0C"/>
                </a:solidFill>
              </a:rPr>
              <a:t> на </a:t>
            </a:r>
            <a:r>
              <a:rPr lang="ru-RU" sz="2400" dirty="0" err="1">
                <a:solidFill>
                  <a:srgbClr val="0C0C0C"/>
                </a:solidFill>
              </a:rPr>
              <a:t>особливі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творчі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методи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цих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течій</a:t>
            </a:r>
            <a:r>
              <a:rPr lang="ru-RU" sz="2400" dirty="0">
                <a:solidFill>
                  <a:srgbClr val="0C0C0C"/>
                </a:solidFill>
              </a:rPr>
              <a:t>, </a:t>
            </a:r>
            <a:r>
              <a:rPr lang="ru-RU" sz="2400" dirty="0" err="1">
                <a:solidFill>
                  <a:srgbClr val="0C0C0C"/>
                </a:solidFill>
              </a:rPr>
              <a:t>їхню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стильову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відмінність</a:t>
            </a:r>
            <a:r>
              <a:rPr lang="ru-RU" sz="2400" dirty="0">
                <a:solidFill>
                  <a:srgbClr val="0C0C0C"/>
                </a:solidFill>
              </a:rPr>
              <a:t> (напр., </a:t>
            </a:r>
            <a:r>
              <a:rPr lang="ru-RU" sz="2400" dirty="0" err="1">
                <a:solidFill>
                  <a:srgbClr val="0C0C0C"/>
                </a:solidFill>
              </a:rPr>
              <a:t>тенденції</a:t>
            </a:r>
            <a:r>
              <a:rPr lang="ru-RU" sz="2400" dirty="0">
                <a:solidFill>
                  <a:srgbClr val="0C0C0C"/>
                </a:solidFill>
              </a:rPr>
              <a:t> «</a:t>
            </a:r>
            <a:r>
              <a:rPr lang="ru-RU" sz="2400" dirty="0" err="1">
                <a:solidFill>
                  <a:srgbClr val="0C0C0C"/>
                </a:solidFill>
              </a:rPr>
              <a:t>холодної</a:t>
            </a:r>
            <a:r>
              <a:rPr lang="ru-RU" sz="2400" dirty="0">
                <a:solidFill>
                  <a:srgbClr val="0C0C0C"/>
                </a:solidFill>
              </a:rPr>
              <a:t>» </a:t>
            </a:r>
            <a:r>
              <a:rPr lang="ru-RU" sz="2400" dirty="0" err="1">
                <a:solidFill>
                  <a:srgbClr val="0C0C0C"/>
                </a:solidFill>
              </a:rPr>
              <a:t>абстракції</a:t>
            </a:r>
            <a:r>
              <a:rPr lang="ru-RU" sz="2400" dirty="0">
                <a:solidFill>
                  <a:srgbClr val="0C0C0C"/>
                </a:solidFill>
              </a:rPr>
              <a:t> П. </a:t>
            </a:r>
            <a:r>
              <a:rPr lang="ru-RU" sz="2400" dirty="0" err="1">
                <a:solidFill>
                  <a:srgbClr val="0C0C0C"/>
                </a:solidFill>
              </a:rPr>
              <a:t>Мондріана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чи</a:t>
            </a:r>
            <a:r>
              <a:rPr lang="ru-RU" sz="2400" dirty="0">
                <a:solidFill>
                  <a:srgbClr val="0C0C0C"/>
                </a:solidFill>
              </a:rPr>
              <a:t> «</a:t>
            </a:r>
            <a:r>
              <a:rPr lang="ru-RU" sz="2400" dirty="0" err="1">
                <a:solidFill>
                  <a:srgbClr val="0C0C0C"/>
                </a:solidFill>
              </a:rPr>
              <a:t>неоман’єризм</a:t>
            </a:r>
            <a:r>
              <a:rPr lang="ru-RU" sz="2400" dirty="0">
                <a:solidFill>
                  <a:srgbClr val="0C0C0C"/>
                </a:solidFill>
              </a:rPr>
              <a:t>» </a:t>
            </a:r>
            <a:r>
              <a:rPr lang="ru-RU" sz="2400" dirty="0" err="1">
                <a:solidFill>
                  <a:srgbClr val="0C0C0C"/>
                </a:solidFill>
              </a:rPr>
              <a:t>сюрреалістичних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творів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smtClean="0">
                <a:solidFill>
                  <a:srgbClr val="0C0C0C"/>
                </a:solidFill>
              </a:rPr>
              <a:t>;</a:t>
            </a:r>
            <a:r>
              <a:rPr lang="ru-RU" sz="2400" dirty="0" err="1" smtClean="0">
                <a:solidFill>
                  <a:srgbClr val="0C0C0C"/>
                </a:solidFill>
              </a:rPr>
              <a:t>С.Далі</a:t>
            </a:r>
            <a:r>
              <a:rPr lang="ru-RU" sz="2400" dirty="0">
                <a:solidFill>
                  <a:srgbClr val="0C0C0C"/>
                </a:solidFill>
              </a:rPr>
              <a:t>).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err="1">
                <a:solidFill>
                  <a:srgbClr val="0C0C0C"/>
                </a:solidFill>
              </a:rPr>
              <a:t>Духовні</a:t>
            </a:r>
            <a:r>
              <a:rPr lang="ru-RU" sz="2400" dirty="0">
                <a:solidFill>
                  <a:srgbClr val="0C0C0C"/>
                </a:solidFill>
              </a:rPr>
              <a:t> засади </a:t>
            </a:r>
            <a:r>
              <a:rPr lang="ru-RU" sz="2400" dirty="0" err="1">
                <a:solidFill>
                  <a:srgbClr val="0C0C0C"/>
                </a:solidFill>
              </a:rPr>
              <a:t>авангардистів</a:t>
            </a:r>
            <a:r>
              <a:rPr lang="ru-RU" sz="2400" dirty="0">
                <a:solidFill>
                  <a:srgbClr val="0C0C0C"/>
                </a:solidFill>
              </a:rPr>
              <a:t> у </a:t>
            </a:r>
            <a:r>
              <a:rPr lang="ru-RU" sz="2400" dirty="0" err="1">
                <a:solidFill>
                  <a:srgbClr val="0C0C0C"/>
                </a:solidFill>
              </a:rPr>
              <a:t>художній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практиці</a:t>
            </a:r>
            <a:r>
              <a:rPr lang="ru-RU" sz="2400" dirty="0">
                <a:solidFill>
                  <a:srgbClr val="0C0C0C"/>
                </a:solidFill>
              </a:rPr>
              <a:t> часто </a:t>
            </a:r>
            <a:r>
              <a:rPr lang="ru-RU" sz="2400" dirty="0" err="1">
                <a:solidFill>
                  <a:srgbClr val="0C0C0C"/>
                </a:solidFill>
              </a:rPr>
              <a:t>поєднуються</a:t>
            </a:r>
            <a:r>
              <a:rPr lang="ru-RU" sz="2400" dirty="0">
                <a:solidFill>
                  <a:srgbClr val="0C0C0C"/>
                </a:solidFill>
              </a:rPr>
              <a:t> з </a:t>
            </a:r>
            <a:r>
              <a:rPr lang="ru-RU" sz="2400" dirty="0" err="1">
                <a:solidFill>
                  <a:srgbClr val="0C0C0C"/>
                </a:solidFill>
              </a:rPr>
              <a:t>соціальним</a:t>
            </a:r>
            <a:r>
              <a:rPr lang="ru-RU" sz="2400" dirty="0">
                <a:solidFill>
                  <a:srgbClr val="0C0C0C"/>
                </a:solidFill>
              </a:rPr>
              <a:t> протестом </a:t>
            </a:r>
            <a:r>
              <a:rPr lang="ru-RU" sz="2400" dirty="0" err="1">
                <a:solidFill>
                  <a:srgbClr val="0C0C0C"/>
                </a:solidFill>
              </a:rPr>
              <a:t>проти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існуючих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 smtClean="0">
                <a:solidFill>
                  <a:srgbClr val="0C0C0C"/>
                </a:solidFill>
              </a:rPr>
              <a:t>вад</a:t>
            </a:r>
            <a:r>
              <a:rPr lang="ru-RU" sz="2400" dirty="0" smtClean="0">
                <a:solidFill>
                  <a:srgbClr val="0C0C0C"/>
                </a:solidFill>
              </a:rPr>
              <a:t>   </a:t>
            </a:r>
            <a:r>
              <a:rPr lang="ru-RU" sz="2400" dirty="0" err="1">
                <a:solidFill>
                  <a:srgbClr val="0C0C0C"/>
                </a:solidFill>
              </a:rPr>
              <a:t>дійсності</a:t>
            </a:r>
            <a:r>
              <a:rPr lang="ru-RU" sz="2400" dirty="0">
                <a:solidFill>
                  <a:srgbClr val="0C0C0C"/>
                </a:solidFill>
              </a:rPr>
              <a:t>, </a:t>
            </a:r>
            <a:r>
              <a:rPr lang="ru-RU" sz="2400" dirty="0" err="1">
                <a:solidFill>
                  <a:srgbClr val="0C0C0C"/>
                </a:solidFill>
              </a:rPr>
              <a:t>її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вже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усталених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цінностей</a:t>
            </a:r>
            <a:r>
              <a:rPr lang="ru-RU" sz="2400" dirty="0">
                <a:solidFill>
                  <a:srgbClr val="0C0C0C"/>
                </a:solidFill>
              </a:rPr>
              <a:t>, </a:t>
            </a:r>
            <a:r>
              <a:rPr lang="ru-RU" sz="2400" dirty="0" err="1">
                <a:solidFill>
                  <a:srgbClr val="0C0C0C"/>
                </a:solidFill>
              </a:rPr>
              <a:t>клішованої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масової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культури</a:t>
            </a:r>
            <a:r>
              <a:rPr lang="ru-RU" sz="2400" dirty="0">
                <a:solidFill>
                  <a:srgbClr val="0C0C0C"/>
                </a:solidFill>
              </a:rPr>
              <a:t> та культу «</a:t>
            </a:r>
            <a:r>
              <a:rPr lang="ru-RU" sz="2400" dirty="0" err="1">
                <a:solidFill>
                  <a:srgbClr val="0C0C0C"/>
                </a:solidFill>
              </a:rPr>
              <a:t>академічної</a:t>
            </a:r>
            <a:r>
              <a:rPr lang="ru-RU" sz="2400" dirty="0">
                <a:solidFill>
                  <a:srgbClr val="0C0C0C"/>
                </a:solidFill>
              </a:rPr>
              <a:t> </a:t>
            </a:r>
            <a:r>
              <a:rPr lang="ru-RU" sz="2400" dirty="0" err="1">
                <a:solidFill>
                  <a:srgbClr val="0C0C0C"/>
                </a:solidFill>
              </a:rPr>
              <a:t>краси</a:t>
            </a:r>
            <a:r>
              <a:rPr lang="ru-RU" sz="2400" dirty="0">
                <a:solidFill>
                  <a:srgbClr val="0C0C0C"/>
                </a:solidFill>
              </a:rPr>
              <a:t>».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5355" b="22534"/>
          <a:stretch/>
        </p:blipFill>
        <p:spPr bwMode="auto">
          <a:xfrm>
            <a:off x="5023844" y="165541"/>
            <a:ext cx="3672408" cy="343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16037" y="3287426"/>
            <a:ext cx="367240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C0C0C"/>
                </a:solidFill>
              </a:rPr>
              <a:t>П. </a:t>
            </a:r>
            <a:r>
              <a:rPr lang="ru-RU" dirty="0" err="1">
                <a:solidFill>
                  <a:srgbClr val="0C0C0C"/>
                </a:solidFill>
              </a:rPr>
              <a:t>Мондріан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01" y="3826015"/>
            <a:ext cx="3587539" cy="287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28201" y="6483663"/>
            <a:ext cx="359714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C0C0C"/>
                </a:solidFill>
              </a:rPr>
              <a:t>С.Далі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4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758" y="96786"/>
            <a:ext cx="4536503" cy="6687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tx1"/>
                </a:solidFill>
              </a:rPr>
              <a:t>Авангардне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мистецтво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народжує</a:t>
            </a:r>
            <a:r>
              <a:rPr lang="ru-RU" sz="2000" dirty="0">
                <a:solidFill>
                  <a:schemeClr val="tx1"/>
                </a:solidFill>
              </a:rPr>
              <a:t> не </a:t>
            </a:r>
            <a:r>
              <a:rPr lang="ru-RU" sz="2000" dirty="0" err="1">
                <a:solidFill>
                  <a:schemeClr val="tx1"/>
                </a:solidFill>
              </a:rPr>
              <a:t>політичний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мітинг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демонстрацію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чи</a:t>
            </a:r>
            <a:r>
              <a:rPr lang="ru-RU" sz="2000" dirty="0">
                <a:solidFill>
                  <a:schemeClr val="tx1"/>
                </a:solidFill>
              </a:rPr>
              <a:t> бунт, а </a:t>
            </a:r>
            <a:r>
              <a:rPr lang="ru-RU" sz="2000" dirty="0" err="1">
                <a:solidFill>
                  <a:schemeClr val="tx1"/>
                </a:solidFill>
              </a:rPr>
              <a:t>створює</a:t>
            </a:r>
            <a:r>
              <a:rPr lang="ru-RU" sz="2000" dirty="0">
                <a:solidFill>
                  <a:schemeClr val="tx1"/>
                </a:solidFill>
              </a:rPr>
              <a:t> і </a:t>
            </a:r>
            <a:r>
              <a:rPr lang="ru-RU" sz="2000" dirty="0" err="1">
                <a:solidFill>
                  <a:schemeClr val="tx1"/>
                </a:solidFill>
              </a:rPr>
              <a:t>розігрує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перформанс</a:t>
            </a:r>
            <a:r>
              <a:rPr lang="ru-RU" sz="2000" dirty="0">
                <a:solidFill>
                  <a:schemeClr val="tx1"/>
                </a:solidFill>
              </a:rPr>
              <a:t> на </a:t>
            </a:r>
            <a:r>
              <a:rPr lang="ru-RU" sz="2000" dirty="0" err="1">
                <a:solidFill>
                  <a:schemeClr val="tx1"/>
                </a:solidFill>
              </a:rPr>
              <a:t>ці</a:t>
            </a:r>
            <a:r>
              <a:rPr lang="ru-RU" sz="2000" dirty="0">
                <a:solidFill>
                  <a:schemeClr val="tx1"/>
                </a:solidFill>
              </a:rPr>
              <a:t> теми. </a:t>
            </a:r>
            <a:r>
              <a:rPr lang="ru-RU" sz="2000" dirty="0" smtClean="0">
                <a:solidFill>
                  <a:schemeClr val="tx1"/>
                </a:solidFill>
              </a:rPr>
              <a:t>До </a:t>
            </a:r>
            <a:r>
              <a:rPr lang="ru-RU" sz="2000" dirty="0">
                <a:solidFill>
                  <a:schemeClr val="tx1"/>
                </a:solidFill>
              </a:rPr>
              <a:t>70-х </a:t>
            </a:r>
            <a:r>
              <a:rPr lang="ru-RU" sz="2000" dirty="0" err="1">
                <a:solidFill>
                  <a:schemeClr val="tx1"/>
                </a:solidFill>
              </a:rPr>
              <a:t>років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авангардне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мистецтво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претендувало</a:t>
            </a:r>
            <a:r>
              <a:rPr lang="ru-RU" sz="2000" dirty="0">
                <a:solidFill>
                  <a:schemeClr val="tx1"/>
                </a:solidFill>
              </a:rPr>
              <a:t> на </a:t>
            </a:r>
            <a:r>
              <a:rPr lang="ru-RU" sz="2000" dirty="0" err="1">
                <a:solidFill>
                  <a:schemeClr val="tx1"/>
                </a:solidFill>
              </a:rPr>
              <a:t>новітність</a:t>
            </a:r>
            <a:r>
              <a:rPr lang="ru-RU" sz="2000" dirty="0">
                <a:solidFill>
                  <a:schemeClr val="tx1"/>
                </a:solidFill>
              </a:rPr>
              <a:t>, а у </a:t>
            </a:r>
            <a:r>
              <a:rPr lang="ru-RU" sz="2000" dirty="0" err="1">
                <a:solidFill>
                  <a:schemeClr val="tx1"/>
                </a:solidFill>
              </a:rPr>
              <a:t>свій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постмодерністський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період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відроджуючи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історичні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стилі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err="1">
                <a:solidFill>
                  <a:schemeClr val="tx1"/>
                </a:solidFill>
              </a:rPr>
              <a:t>художніх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виставках</a:t>
            </a:r>
            <a:r>
              <a:rPr lang="ru-RU" sz="2000" dirty="0">
                <a:solidFill>
                  <a:schemeClr val="tx1"/>
                </a:solidFill>
              </a:rPr>
              <a:t> 60—70-х </a:t>
            </a:r>
            <a:r>
              <a:rPr lang="ru-RU" sz="2000" dirty="0" err="1">
                <a:solidFill>
                  <a:schemeClr val="tx1"/>
                </a:solidFill>
              </a:rPr>
              <a:t>років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було</a:t>
            </a:r>
            <a:r>
              <a:rPr lang="ru-RU" sz="2000" dirty="0">
                <a:solidFill>
                  <a:schemeClr val="tx1"/>
                </a:solidFill>
              </a:rPr>
              <a:t> представлено твори, </a:t>
            </a:r>
            <a:r>
              <a:rPr lang="ru-RU" sz="2000" dirty="0" err="1">
                <a:solidFill>
                  <a:schemeClr val="tx1"/>
                </a:solidFill>
              </a:rPr>
              <a:t>що</a:t>
            </a:r>
            <a:r>
              <a:rPr lang="ru-RU" sz="2000" dirty="0">
                <a:solidFill>
                  <a:schemeClr val="tx1"/>
                </a:solidFill>
              </a:rPr>
              <a:t> штучно </a:t>
            </a:r>
            <a:r>
              <a:rPr lang="ru-RU" sz="2000" dirty="0" err="1">
                <a:solidFill>
                  <a:schemeClr val="tx1"/>
                </a:solidFill>
              </a:rPr>
              <a:t>відтворювали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реальні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технічні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вироби</a:t>
            </a:r>
            <a:r>
              <a:rPr lang="ru-RU" sz="2000" dirty="0">
                <a:solidFill>
                  <a:schemeClr val="tx1"/>
                </a:solidFill>
              </a:rPr>
              <a:t> та </a:t>
            </a:r>
            <a:r>
              <a:rPr lang="ru-RU" sz="2000" dirty="0" err="1">
                <a:solidFill>
                  <a:schemeClr val="tx1"/>
                </a:solidFill>
              </a:rPr>
              <a:t>імітували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реальні</a:t>
            </a:r>
            <a:r>
              <a:rPr lang="ru-RU" sz="2000" dirty="0">
                <a:solidFill>
                  <a:schemeClr val="tx1"/>
                </a:solidFill>
              </a:rPr>
              <a:t> ремесла (</a:t>
            </a:r>
            <a:r>
              <a:rPr lang="ru-RU" sz="2000" dirty="0" err="1">
                <a:solidFill>
                  <a:schemeClr val="tx1"/>
                </a:solidFill>
              </a:rPr>
              <a:t>вироби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слюсарів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теслярів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годинникарів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тощо</a:t>
            </a:r>
            <a:r>
              <a:rPr lang="ru-RU" sz="2000" dirty="0">
                <a:solidFill>
                  <a:schemeClr val="tx1"/>
                </a:solidFill>
              </a:rPr>
              <a:t>). В образному </a:t>
            </a:r>
            <a:r>
              <a:rPr lang="ru-RU" sz="2000" dirty="0" err="1">
                <a:solidFill>
                  <a:schemeClr val="tx1"/>
                </a:solidFill>
              </a:rPr>
              <a:t>вигляді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створювався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світ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практичної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праці</a:t>
            </a:r>
            <a:r>
              <a:rPr lang="ru-RU" sz="2000" dirty="0">
                <a:solidFill>
                  <a:schemeClr val="tx1"/>
                </a:solidFill>
              </a:rPr>
              <a:t>.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err="1" smtClean="0">
                <a:solidFill>
                  <a:schemeClr val="tx1"/>
                </a:solidFill>
              </a:rPr>
              <a:t>Авангардне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мистецтво</a:t>
            </a:r>
            <a:r>
              <a:rPr lang="ru-RU" sz="2000" dirty="0">
                <a:solidFill>
                  <a:schemeClr val="tx1"/>
                </a:solidFill>
              </a:rPr>
              <a:t> створило </a:t>
            </a:r>
            <a:r>
              <a:rPr lang="ru-RU" sz="2000" dirty="0" err="1">
                <a:solidFill>
                  <a:schemeClr val="tx1"/>
                </a:solidFill>
              </a:rPr>
              <a:t>зовсім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новий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власний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образний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світ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Воно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звернулося</a:t>
            </a:r>
            <a:r>
              <a:rPr lang="ru-RU" sz="2000" dirty="0">
                <a:solidFill>
                  <a:schemeClr val="tx1"/>
                </a:solidFill>
              </a:rPr>
              <a:t> до </a:t>
            </a:r>
            <a:r>
              <a:rPr lang="ru-RU" sz="2000" dirty="0" err="1">
                <a:solidFill>
                  <a:schemeClr val="tx1"/>
                </a:solidFill>
              </a:rPr>
              <a:t>явищ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яких</a:t>
            </a:r>
            <a:r>
              <a:rPr lang="ru-RU" sz="2000" dirty="0">
                <a:solidFill>
                  <a:schemeClr val="tx1"/>
                </a:solidFill>
              </a:rPr>
              <a:t> не </a:t>
            </a:r>
            <a:r>
              <a:rPr lang="ru-RU" sz="2000" dirty="0" err="1">
                <a:solidFill>
                  <a:schemeClr val="tx1"/>
                </a:solidFill>
              </a:rPr>
              <a:t>вміло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бачити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розуміти</a:t>
            </a:r>
            <a:r>
              <a:rPr lang="ru-RU" sz="2000" dirty="0">
                <a:solidFill>
                  <a:schemeClr val="tx1"/>
                </a:solidFill>
              </a:rPr>
              <a:t> і </a:t>
            </a:r>
            <a:r>
              <a:rPr lang="ru-RU" sz="2000" dirty="0" err="1">
                <a:solidFill>
                  <a:schemeClr val="tx1"/>
                </a:solidFill>
              </a:rPr>
              <a:t>віддзеркалювати</a:t>
            </a:r>
            <a:r>
              <a:rPr lang="ru-RU" sz="2000" dirty="0">
                <a:solidFill>
                  <a:schemeClr val="tx1"/>
                </a:solidFill>
              </a:rPr>
              <a:t> "</a:t>
            </a:r>
            <a:r>
              <a:rPr lang="ru-RU" sz="2000" dirty="0" err="1">
                <a:solidFill>
                  <a:schemeClr val="tx1"/>
                </a:solidFill>
              </a:rPr>
              <a:t>вишукане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мистецтво</a:t>
            </a:r>
            <a:r>
              <a:rPr lang="ru-RU" sz="2000" dirty="0">
                <a:solidFill>
                  <a:schemeClr val="tx1"/>
                </a:solidFill>
              </a:rPr>
              <a:t>".</a:t>
            </a:r>
          </a:p>
        </p:txBody>
      </p:sp>
      <p:pic>
        <p:nvPicPr>
          <p:cNvPr id="5" name="Picture 7" descr="ТРИ ФІГУРИ В ПОЛІ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5" y="260648"/>
            <a:ext cx="4290102" cy="5904656"/>
          </a:xfrm>
        </p:spPr>
      </p:pic>
      <p:sp>
        <p:nvSpPr>
          <p:cNvPr id="7" name="Прямоугольник 6"/>
          <p:cNvSpPr/>
          <p:nvPr/>
        </p:nvSpPr>
        <p:spPr>
          <a:xfrm>
            <a:off x="4695078" y="6268359"/>
            <a:ext cx="4403153" cy="5355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dirty="0"/>
              <a:t>«ТРИ ФІГУРИ В ПОЛІ». 1913 </a:t>
            </a:r>
            <a:r>
              <a:rPr lang="ru-RU" dirty="0" err="1"/>
              <a:t>рр</a:t>
            </a:r>
            <a:endParaRPr lang="ru-RU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dirty="0"/>
              <a:t>Казимира Малевича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391115" y="332656"/>
            <a:ext cx="3492896" cy="1296144"/>
          </a:xfrm>
          <a:prstGeom prst="wedgeRoundRectCallout">
            <a:avLst>
              <a:gd name="adj1" fmla="val -77489"/>
              <a:gd name="adj2" fmla="val 376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400" dirty="0"/>
              <a:t>Перфо́рманс </a:t>
            </a:r>
            <a:r>
              <a:rPr lang="en-US" sz="1400" dirty="0" smtClean="0"/>
              <a:t>— </a:t>
            </a:r>
            <a:r>
              <a:rPr lang="vi-VN" sz="1400" dirty="0"/>
              <a:t>одна з форм акціоністського мистецтва, де твором вважають дії автора, за якими глядачі спостерігають у режимі реального часу.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041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4572000" cy="685800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Авангард —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завжди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життєвий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настрій</a:t>
            </a:r>
            <a:r>
              <a:rPr lang="ru-RU" dirty="0" smtClean="0">
                <a:solidFill>
                  <a:schemeClr val="tx1"/>
                </a:solidFill>
              </a:rPr>
              <a:t>», </a:t>
            </a:r>
            <a:r>
              <a:rPr lang="ru-RU" dirty="0">
                <a:solidFill>
                  <a:schemeClr val="tx1"/>
                </a:solidFill>
              </a:rPr>
              <a:t>активна </a:t>
            </a:r>
            <a:r>
              <a:rPr lang="ru-RU" dirty="0" err="1">
                <a:solidFill>
                  <a:schemeClr val="tx1"/>
                </a:solidFill>
              </a:rPr>
              <a:t>експансія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назовні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перевлаштування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, тому </a:t>
            </a:r>
            <a:r>
              <a:rPr lang="ru-RU" dirty="0" err="1">
                <a:solidFill>
                  <a:schemeClr val="tx1"/>
                </a:solidFill>
              </a:rPr>
              <a:t>він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дуже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оптимістичний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життєствердний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оптиміст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претендувати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можливість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описати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неопи-суване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вийти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межі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раціонального</a:t>
            </a:r>
            <a:r>
              <a:rPr lang="ru-RU" dirty="0">
                <a:solidFill>
                  <a:schemeClr val="tx1"/>
                </a:solidFill>
              </a:rPr>
              <a:t>. Авангард </a:t>
            </a:r>
            <a:r>
              <a:rPr lang="ru-RU" dirty="0" err="1">
                <a:solidFill>
                  <a:schemeClr val="tx1"/>
                </a:solidFill>
              </a:rPr>
              <a:t>ірраціональний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водночас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докорінно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раціоналістичний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Митець</a:t>
            </a:r>
            <a:r>
              <a:rPr lang="ru-RU" dirty="0">
                <a:solidFill>
                  <a:schemeClr val="tx1"/>
                </a:solidFill>
              </a:rPr>
              <a:t> авангарду </a:t>
            </a:r>
            <a:r>
              <a:rPr lang="ru-RU" dirty="0" err="1">
                <a:solidFill>
                  <a:schemeClr val="tx1"/>
                </a:solidFill>
              </a:rPr>
              <a:t>прагне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влади</a:t>
            </a:r>
            <a:r>
              <a:rPr lang="ru-RU" dirty="0">
                <a:solidFill>
                  <a:schemeClr val="tx1"/>
                </a:solidFill>
              </a:rPr>
              <a:t> над </a:t>
            </a:r>
            <a:r>
              <a:rPr lang="ru-RU" dirty="0" err="1">
                <a:solidFill>
                  <a:schemeClr val="tx1"/>
                </a:solidFill>
              </a:rPr>
              <a:t>магією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підсвідомого</a:t>
            </a:r>
            <a:r>
              <a:rPr lang="ru-RU" dirty="0">
                <a:solidFill>
                  <a:schemeClr val="tx1"/>
                </a:solidFill>
              </a:rPr>
              <a:t> шляхом систематичного </a:t>
            </a:r>
            <a:r>
              <a:rPr lang="ru-RU" dirty="0" err="1">
                <a:solidFill>
                  <a:schemeClr val="tx1"/>
                </a:solidFill>
              </a:rPr>
              <a:t>вивчення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безсвідомо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уживаних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прийомів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впливу</a:t>
            </a:r>
            <a:r>
              <a:rPr lang="ru-RU" dirty="0">
                <a:solidFill>
                  <a:schemeClr val="tx1"/>
                </a:solidFill>
              </a:rPr>
              <a:t>, але в той </a:t>
            </a:r>
            <a:r>
              <a:rPr lang="ru-RU" dirty="0" err="1">
                <a:solidFill>
                  <a:schemeClr val="tx1"/>
                </a:solidFill>
              </a:rPr>
              <a:t>самий</a:t>
            </a:r>
            <a:r>
              <a:rPr lang="ru-RU" dirty="0">
                <a:solidFill>
                  <a:schemeClr val="tx1"/>
                </a:solidFill>
              </a:rPr>
              <a:t> час </a:t>
            </a:r>
            <a:r>
              <a:rPr lang="ru-RU" dirty="0" err="1">
                <a:solidFill>
                  <a:schemeClr val="tx1"/>
                </a:solidFill>
              </a:rPr>
              <a:t>він</a:t>
            </a:r>
            <a:r>
              <a:rPr lang="ru-RU" dirty="0">
                <a:solidFill>
                  <a:schemeClr val="tx1"/>
                </a:solidFill>
              </a:rPr>
              <a:t> сам творить у </a:t>
            </a:r>
            <a:r>
              <a:rPr lang="ru-RU" dirty="0" err="1">
                <a:solidFill>
                  <a:schemeClr val="tx1"/>
                </a:solidFill>
              </a:rPr>
              <a:t>владі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підсвідомого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ірраціонального</a:t>
            </a:r>
            <a:r>
              <a:rPr lang="ru-RU" dirty="0">
                <a:solidFill>
                  <a:schemeClr val="tx1"/>
                </a:solidFill>
              </a:rPr>
              <a:t>. 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491880" y="116632"/>
            <a:ext cx="5581335" cy="648072"/>
          </a:xfrm>
          <a:prstGeom prst="wedgeRoundRectCallout">
            <a:avLst>
              <a:gd name="adj1" fmla="val -84759"/>
              <a:gd name="adj2" fmla="val 72741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Експансія</a:t>
            </a:r>
            <a:r>
              <a:rPr lang="ru-RU" dirty="0"/>
              <a:t> —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панування</a:t>
            </a:r>
            <a:r>
              <a:rPr lang="ru-RU" dirty="0"/>
              <a:t>, </a:t>
            </a:r>
            <a:r>
              <a:rPr lang="ru-RU" dirty="0" err="1"/>
              <a:t>впливу</a:t>
            </a:r>
            <a:r>
              <a:rPr lang="ru-RU" dirty="0"/>
              <a:t>,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чого-небудь</a:t>
            </a:r>
            <a:r>
              <a:rPr lang="ru-RU" dirty="0"/>
              <a:t> за </a:t>
            </a:r>
            <a:r>
              <a:rPr lang="ru-RU" dirty="0" err="1"/>
              <a:t>початкові</a:t>
            </a:r>
            <a:r>
              <a:rPr lang="ru-RU" dirty="0"/>
              <a:t> </a:t>
            </a:r>
            <a:r>
              <a:rPr lang="ru-RU" dirty="0" err="1"/>
              <a:t>межі</a:t>
            </a:r>
            <a:r>
              <a:rPr lang="ru-RU" dirty="0"/>
              <a:t> 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59" y="947778"/>
            <a:ext cx="4148712" cy="515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1215" y="6093296"/>
            <a:ext cx="4572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dirty="0" err="1"/>
              <a:t>Київ</a:t>
            </a:r>
            <a:r>
              <a:rPr lang="ru-RU" dirty="0"/>
              <a:t>, </a:t>
            </a:r>
            <a:r>
              <a:rPr lang="ru-RU" dirty="0" err="1"/>
              <a:t>Фунікулерівська</a:t>
            </a:r>
            <a:r>
              <a:rPr lang="ru-RU" dirty="0"/>
              <a:t> вулиця,1911 р</a:t>
            </a:r>
          </a:p>
          <a:p>
            <a:pPr algn="ctr">
              <a:buFont typeface="Wingdings" pitchFamily="2" charset="2"/>
              <a:buNone/>
            </a:pPr>
            <a:r>
              <a:rPr lang="ru-RU" dirty="0" err="1"/>
              <a:t>Олександри</a:t>
            </a:r>
            <a:r>
              <a:rPr lang="ru-RU" dirty="0"/>
              <a:t> </a:t>
            </a:r>
            <a:r>
              <a:rPr lang="ru-RU" dirty="0" err="1"/>
              <a:t>Екстер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4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Авангард в образотворчому мистецтві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3" y="836712"/>
            <a:ext cx="5184577" cy="590465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На початку XX ст. у </a:t>
            </a:r>
            <a:r>
              <a:rPr lang="ru-RU" dirty="0" err="1">
                <a:solidFill>
                  <a:schemeClr val="tx1"/>
                </a:solidFill>
              </a:rPr>
              <a:t>галузі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живопису</a:t>
            </a:r>
            <a:r>
              <a:rPr lang="ru-RU" dirty="0">
                <a:solidFill>
                  <a:schemeClr val="tx1"/>
                </a:solidFill>
              </a:rPr>
              <a:t> й </a:t>
            </a:r>
            <a:r>
              <a:rPr lang="ru-RU" dirty="0" err="1">
                <a:solidFill>
                  <a:schemeClr val="tx1"/>
                </a:solidFill>
              </a:rPr>
              <a:t>графіки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активно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майстри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більшість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здобули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європейську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освіту</a:t>
            </a:r>
            <a:r>
              <a:rPr lang="ru-RU" dirty="0">
                <a:solidFill>
                  <a:schemeClr val="tx1"/>
                </a:solidFill>
              </a:rPr>
              <a:t>: О. </a:t>
            </a:r>
            <a:r>
              <a:rPr lang="ru-RU" dirty="0" smtClean="0">
                <a:solidFill>
                  <a:schemeClr val="tx1"/>
                </a:solidFill>
              </a:rPr>
              <a:t>Мурашко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О.Новаківський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П.Ковжун</a:t>
            </a:r>
            <a:r>
              <a:rPr lang="ru-RU" dirty="0">
                <a:solidFill>
                  <a:schemeClr val="tx1"/>
                </a:solidFill>
              </a:rPr>
              <a:t>, М. Сосенко, М. Бойчук. </a:t>
            </a:r>
            <a:r>
              <a:rPr lang="ru-RU" dirty="0" err="1">
                <a:solidFill>
                  <a:schemeClr val="tx1"/>
                </a:solidFill>
              </a:rPr>
              <a:t>Розвиток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живопису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післяреволюційні</a:t>
            </a:r>
            <a:r>
              <a:rPr lang="ru-RU" dirty="0">
                <a:solidFill>
                  <a:schemeClr val="tx1"/>
                </a:solidFill>
              </a:rPr>
              <a:t> роки </a:t>
            </a:r>
            <a:r>
              <a:rPr lang="ru-RU" dirty="0" err="1">
                <a:solidFill>
                  <a:schemeClr val="tx1"/>
                </a:solidFill>
              </a:rPr>
              <a:t>відзначався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боротьбою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напрямів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течій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Поряд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тими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хто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перебував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позиціях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традиційного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реалізму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прихильники</a:t>
            </a:r>
            <a:r>
              <a:rPr lang="ru-RU" dirty="0">
                <a:solidFill>
                  <a:schemeClr val="tx1"/>
                </a:solidFill>
              </a:rPr>
              <a:t> футуризму, </a:t>
            </a:r>
            <a:r>
              <a:rPr lang="ru-RU" dirty="0" err="1">
                <a:solidFill>
                  <a:schemeClr val="tx1"/>
                </a:solidFill>
              </a:rPr>
              <a:t>формалізму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Західній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художники: </a:t>
            </a:r>
            <a:r>
              <a:rPr lang="ru-RU" dirty="0" err="1" smtClean="0">
                <a:solidFill>
                  <a:schemeClr val="tx1"/>
                </a:solidFill>
              </a:rPr>
              <a:t>І.Труш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О.Курилас</a:t>
            </a:r>
            <a:r>
              <a:rPr lang="ru-RU" dirty="0" smtClean="0">
                <a:solidFill>
                  <a:schemeClr val="tx1"/>
                </a:solidFill>
              </a:rPr>
              <a:t>. На </a:t>
            </a:r>
            <a:r>
              <a:rPr lang="ru-RU" dirty="0" err="1">
                <a:solidFill>
                  <a:schemeClr val="tx1"/>
                </a:solidFill>
              </a:rPr>
              <a:t>Всеукраїнських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виставках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експонувалися</a:t>
            </a:r>
            <a:r>
              <a:rPr lang="ru-RU" dirty="0">
                <a:solidFill>
                  <a:schemeClr val="tx1"/>
                </a:solidFill>
              </a:rPr>
              <a:t> твори </a:t>
            </a:r>
            <a:r>
              <a:rPr lang="ru-RU" dirty="0" err="1" smtClean="0">
                <a:solidFill>
                  <a:schemeClr val="tx1"/>
                </a:solidFill>
              </a:rPr>
              <a:t>О.Шовкуненка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(цикл «</a:t>
            </a:r>
            <a:r>
              <a:rPr lang="ru-RU" dirty="0" err="1">
                <a:solidFill>
                  <a:schemeClr val="tx1"/>
                </a:solidFill>
              </a:rPr>
              <a:t>Одеський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суднобудівний</a:t>
            </a:r>
            <a:r>
              <a:rPr lang="ru-RU" dirty="0">
                <a:solidFill>
                  <a:schemeClr val="tx1"/>
                </a:solidFill>
              </a:rPr>
              <a:t> завод»), </a:t>
            </a:r>
            <a:r>
              <a:rPr lang="ru-RU" dirty="0" err="1" smtClean="0">
                <a:solidFill>
                  <a:schemeClr val="tx1"/>
                </a:solidFill>
              </a:rPr>
              <a:t>Ф.Кричевського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(«</a:t>
            </a:r>
            <a:r>
              <a:rPr lang="ru-RU" dirty="0" err="1">
                <a:solidFill>
                  <a:schemeClr val="tx1"/>
                </a:solidFill>
              </a:rPr>
              <a:t>Мати</a:t>
            </a:r>
            <a:r>
              <a:rPr lang="ru-RU" dirty="0">
                <a:solidFill>
                  <a:schemeClr val="tx1"/>
                </a:solidFill>
              </a:rPr>
              <a:t>», «</a:t>
            </a:r>
            <a:r>
              <a:rPr lang="ru-RU" dirty="0" err="1">
                <a:solidFill>
                  <a:schemeClr val="tx1"/>
                </a:solidFill>
              </a:rPr>
              <a:t>Довбуш</a:t>
            </a:r>
            <a:r>
              <a:rPr lang="ru-RU" dirty="0">
                <a:solidFill>
                  <a:schemeClr val="tx1"/>
                </a:solidFill>
              </a:rPr>
              <a:t>»), В. </a:t>
            </a:r>
            <a:r>
              <a:rPr lang="ru-RU" dirty="0" err="1">
                <a:solidFill>
                  <a:schemeClr val="tx1"/>
                </a:solidFill>
              </a:rPr>
              <a:t>Коровчинського</a:t>
            </a:r>
            <a:r>
              <a:rPr lang="ru-RU" dirty="0">
                <a:solidFill>
                  <a:schemeClr val="tx1"/>
                </a:solidFill>
              </a:rPr>
              <a:t> («</a:t>
            </a:r>
            <a:r>
              <a:rPr lang="ru-RU" dirty="0" err="1">
                <a:solidFill>
                  <a:schemeClr val="tx1"/>
                </a:solidFill>
              </a:rPr>
              <a:t>Селяни</a:t>
            </a:r>
            <a:r>
              <a:rPr lang="ru-RU" dirty="0">
                <a:solidFill>
                  <a:schemeClr val="tx1"/>
                </a:solidFill>
              </a:rPr>
              <a:t>»).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052735"/>
            <a:ext cx="3744417" cy="504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43" y="1255750"/>
            <a:ext cx="3067621" cy="463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94" y="1015203"/>
            <a:ext cx="3520585" cy="526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87" y="1198465"/>
            <a:ext cx="3759210" cy="50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14" y="1255750"/>
            <a:ext cx="3134555" cy="506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03" y="880971"/>
            <a:ext cx="3533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79" y="1228779"/>
            <a:ext cx="3484415" cy="48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68460" y="404664"/>
            <a:ext cx="9073008" cy="158417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Справжнім</a:t>
            </a:r>
            <a:r>
              <a:rPr lang="ru-RU" dirty="0">
                <a:solidFill>
                  <a:schemeClr val="tx1"/>
                </a:solidFill>
              </a:rPr>
              <a:t> центром авангардного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 став </a:t>
            </a:r>
            <a:r>
              <a:rPr lang="ru-RU" dirty="0" err="1">
                <a:solidFill>
                  <a:schemeClr val="tx1"/>
                </a:solidFill>
              </a:rPr>
              <a:t>Київський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інститут</a:t>
            </a:r>
            <a:r>
              <a:rPr lang="ru-RU" dirty="0">
                <a:solidFill>
                  <a:schemeClr val="tx1"/>
                </a:solidFill>
              </a:rPr>
              <a:t>. У 1920-і </a:t>
            </a:r>
            <a:r>
              <a:rPr lang="ru-RU" dirty="0" err="1">
                <a:solidFill>
                  <a:schemeClr val="tx1"/>
                </a:solidFill>
              </a:rPr>
              <a:t>pp</a:t>
            </a:r>
            <a:r>
              <a:rPr lang="ru-RU" dirty="0">
                <a:solidFill>
                  <a:schemeClr val="tx1"/>
                </a:solidFill>
              </a:rPr>
              <a:t>., </a:t>
            </a:r>
            <a:r>
              <a:rPr lang="ru-RU" dirty="0" err="1">
                <a:solidFill>
                  <a:schemeClr val="tx1"/>
                </a:solidFill>
              </a:rPr>
              <a:t>крім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Академії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мистецтва</a:t>
            </a:r>
            <a:r>
              <a:rPr lang="ru-RU" dirty="0">
                <a:solidFill>
                  <a:schemeClr val="tx1"/>
                </a:solidFill>
              </a:rPr>
              <a:t>, у </a:t>
            </a:r>
            <a:r>
              <a:rPr lang="ru-RU" dirty="0" err="1">
                <a:solidFill>
                  <a:schemeClr val="tx1"/>
                </a:solidFill>
              </a:rPr>
              <a:t>Харкові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Одесі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організовано</a:t>
            </a:r>
            <a:r>
              <a:rPr lang="ru-RU" dirty="0">
                <a:solidFill>
                  <a:schemeClr val="tx1"/>
                </a:solidFill>
              </a:rPr>
              <a:t> мережу </a:t>
            </a:r>
            <a:r>
              <a:rPr lang="ru-RU" dirty="0" err="1">
                <a:solidFill>
                  <a:schemeClr val="tx1"/>
                </a:solidFill>
              </a:rPr>
              <a:t>державних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художніх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музеїв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6260"/>
            <a:ext cx="3856484" cy="459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2244" y="6237312"/>
            <a:ext cx="444025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Фундатори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5614" y="6280392"/>
            <a:ext cx="294138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Київський</a:t>
            </a:r>
            <a:r>
              <a:rPr lang="ru-RU" dirty="0"/>
              <a:t> </a:t>
            </a:r>
            <a:r>
              <a:rPr lang="ru-RU" dirty="0" err="1"/>
              <a:t>художній</a:t>
            </a:r>
            <a:r>
              <a:rPr lang="ru-RU" dirty="0"/>
              <a:t> </a:t>
            </a:r>
            <a:r>
              <a:rPr lang="ru-RU" dirty="0" err="1"/>
              <a:t>інститут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2" y="2665437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Етапи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розвитку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української культури в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5" b="27300"/>
          <a:stretch/>
        </p:blipFill>
        <p:spPr bwMode="auto">
          <a:xfrm>
            <a:off x="1979712" y="4449272"/>
            <a:ext cx="5247824" cy="240872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11136" y="980728"/>
            <a:ext cx="8568952" cy="46966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uk-UA" sz="2400" dirty="0">
                <a:solidFill>
                  <a:schemeClr val="tx1"/>
                </a:solidFill>
              </a:rPr>
              <a:t>Розвиток української культури ХХ ст. можна характеризувати як період її національно-державного відродження, започаткований демократичними перетвореннями з 1917 року, що має відносно різні за змістом етапи:</a:t>
            </a:r>
          </a:p>
          <a:p>
            <a:pPr algn="ctr">
              <a:defRPr/>
            </a:pPr>
            <a:r>
              <a:rPr lang="uk-UA" sz="2400" dirty="0">
                <a:solidFill>
                  <a:schemeClr val="tx1"/>
                </a:solidFill>
              </a:rPr>
              <a:t>Національне відродження (1917-1933рр.)</a:t>
            </a:r>
          </a:p>
          <a:p>
            <a:pPr algn="ctr">
              <a:defRPr/>
            </a:pPr>
            <a:r>
              <a:rPr lang="uk-UA" sz="2400" dirty="0">
                <a:solidFill>
                  <a:schemeClr val="tx1"/>
                </a:solidFill>
              </a:rPr>
              <a:t>Тоталітарне панування «соцреалізму » (1933-1956рр.)</a:t>
            </a:r>
          </a:p>
          <a:p>
            <a:pPr algn="ctr">
              <a:defRPr/>
            </a:pPr>
            <a:r>
              <a:rPr lang="uk-UA" sz="2400" dirty="0">
                <a:solidFill>
                  <a:schemeClr val="tx1"/>
                </a:solidFill>
              </a:rPr>
              <a:t>Стихійне піднесення духу національного опору (1956-1987рр.)</a:t>
            </a:r>
          </a:p>
          <a:p>
            <a:pPr algn="ctr">
              <a:defRPr/>
            </a:pPr>
            <a:r>
              <a:rPr lang="uk-UA" sz="2400" dirty="0">
                <a:solidFill>
                  <a:schemeClr val="tx1"/>
                </a:solidFill>
              </a:rPr>
              <a:t>Національно-духовне оновлення(з 1987рр.)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86" name="Picture 10" descr="«ЖЕНЦІ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764704"/>
            <a:ext cx="7848600" cy="5476875"/>
          </a:xfrm>
        </p:spPr>
      </p:pic>
      <p:sp>
        <p:nvSpPr>
          <p:cNvPr id="5018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619250" y="6138863"/>
            <a:ext cx="6048375" cy="60250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1500" dirty="0">
                <a:solidFill>
                  <a:schemeClr val="tx1"/>
                </a:solidFill>
              </a:rPr>
              <a:t>«ЖЕНЦІ». 1912 — 1913 </a:t>
            </a:r>
            <a:r>
              <a:rPr lang="ru-RU" sz="1500" dirty="0" err="1">
                <a:solidFill>
                  <a:schemeClr val="tx1"/>
                </a:solidFill>
              </a:rPr>
              <a:t>рр</a:t>
            </a:r>
            <a:r>
              <a:rPr lang="ru-RU" sz="1500" dirty="0">
                <a:solidFill>
                  <a:schemeClr val="tx1"/>
                </a:solidFill>
              </a:rPr>
              <a:t>.</a:t>
            </a:r>
          </a:p>
          <a:p>
            <a:pPr algn="ctr">
              <a:buFont typeface="Wingdings" pitchFamily="2" charset="2"/>
              <a:buNone/>
            </a:pPr>
            <a:r>
              <a:rPr lang="ru-RU" sz="1500" dirty="0">
                <a:solidFill>
                  <a:schemeClr val="tx1"/>
                </a:solidFill>
              </a:rPr>
              <a:t>Казимира Малевича</a:t>
            </a:r>
          </a:p>
        </p:txBody>
      </p:sp>
    </p:spTree>
    <p:extLst>
      <p:ext uri="{BB962C8B-B14F-4D97-AF65-F5344CB8AC3E}">
        <p14:creationId xmlns:p14="http://schemas.microsoft.com/office/powerpoint/2010/main" val="364590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325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2411760" y="6165304"/>
            <a:ext cx="3889375" cy="57467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1400" dirty="0">
                <a:solidFill>
                  <a:schemeClr val="tx1"/>
                </a:solidFill>
              </a:rPr>
              <a:t>КІННОТА. 1932 </a:t>
            </a:r>
            <a:r>
              <a:rPr lang="ru-RU" sz="1400" dirty="0" err="1">
                <a:solidFill>
                  <a:schemeClr val="tx1"/>
                </a:solidFill>
              </a:rPr>
              <a:t>р.p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ru-RU" sz="1400" dirty="0">
                <a:solidFill>
                  <a:schemeClr val="tx1"/>
                </a:solidFill>
              </a:rPr>
              <a:t>Казимира Малевича</a:t>
            </a:r>
          </a:p>
        </p:txBody>
      </p:sp>
      <p:pic>
        <p:nvPicPr>
          <p:cNvPr id="53260" name="Picture 12" descr="Казимира Малевич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137525" cy="5688013"/>
          </a:xfrm>
        </p:spPr>
      </p:pic>
    </p:spTree>
    <p:extLst>
      <p:ext uri="{BB962C8B-B14F-4D97-AF65-F5344CB8AC3E}">
        <p14:creationId xmlns:p14="http://schemas.microsoft.com/office/powerpoint/2010/main" val="26253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843213" y="6237288"/>
            <a:ext cx="3816350" cy="3794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1600"/>
              <a:t>Борис Косарев</a:t>
            </a:r>
          </a:p>
        </p:txBody>
      </p:sp>
      <p:pic>
        <p:nvPicPr>
          <p:cNvPr id="93191" name="Picture 7" descr="Борис Косаре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33375"/>
            <a:ext cx="7632700" cy="5694363"/>
          </a:xfrm>
        </p:spPr>
      </p:pic>
    </p:spTree>
    <p:extLst>
      <p:ext uri="{BB962C8B-B14F-4D97-AF65-F5344CB8AC3E}">
        <p14:creationId xmlns:p14="http://schemas.microsoft.com/office/powerpoint/2010/main" val="1867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763713" y="6308725"/>
            <a:ext cx="5327650" cy="43264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/>
              <a:t>Борис Косарев</a:t>
            </a:r>
          </a:p>
        </p:txBody>
      </p:sp>
      <p:pic>
        <p:nvPicPr>
          <p:cNvPr id="95239" name="Picture 7" descr="Борис Косарє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260648"/>
            <a:ext cx="5897892" cy="5976664"/>
          </a:xfrm>
        </p:spPr>
      </p:pic>
    </p:spTree>
    <p:extLst>
      <p:ext uri="{BB962C8B-B14F-4D97-AF65-F5344CB8AC3E}">
        <p14:creationId xmlns:p14="http://schemas.microsoft.com/office/powerpoint/2010/main" val="17070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6309320"/>
            <a:ext cx="7859712" cy="43204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err="1"/>
              <a:t>Василій</a:t>
            </a:r>
            <a:r>
              <a:rPr lang="ru-RU" sz="2000" dirty="0"/>
              <a:t> </a:t>
            </a:r>
            <a:r>
              <a:rPr lang="ru-RU" sz="2000" dirty="0" err="1"/>
              <a:t>Єрмілов</a:t>
            </a:r>
            <a:r>
              <a:rPr lang="ru-RU" sz="2000" dirty="0"/>
              <a:t>. </a:t>
            </a:r>
            <a:r>
              <a:rPr lang="ru-RU" sz="2000" dirty="0" err="1"/>
              <a:t>Червона</a:t>
            </a:r>
            <a:r>
              <a:rPr lang="ru-RU" sz="2000" dirty="0"/>
              <a:t> </a:t>
            </a:r>
            <a:r>
              <a:rPr lang="ru-RU" sz="2000" dirty="0" err="1"/>
              <a:t>Україна</a:t>
            </a:r>
            <a:r>
              <a:rPr lang="ru-RU" sz="2000" dirty="0"/>
              <a:t>. 1920р</a:t>
            </a:r>
          </a:p>
        </p:txBody>
      </p:sp>
      <p:pic>
        <p:nvPicPr>
          <p:cNvPr id="97287" name="Picture 7" descr="Василій Єрміло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3" y="260648"/>
            <a:ext cx="8006087" cy="5904656"/>
          </a:xfrm>
        </p:spPr>
      </p:pic>
    </p:spTree>
    <p:extLst>
      <p:ext uri="{BB962C8B-B14F-4D97-AF65-F5344CB8AC3E}">
        <p14:creationId xmlns:p14="http://schemas.microsoft.com/office/powerpoint/2010/main" val="1453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6281715"/>
            <a:ext cx="7786688" cy="54927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err="1"/>
              <a:t>Ескіз</a:t>
            </a:r>
            <a:r>
              <a:rPr lang="ru-RU" sz="1800" dirty="0"/>
              <a:t> костюма «</a:t>
            </a:r>
            <a:r>
              <a:rPr lang="ru-RU" sz="1800" dirty="0" err="1"/>
              <a:t>Фаміра</a:t>
            </a:r>
            <a:r>
              <a:rPr lang="ru-RU" sz="1800" dirty="0"/>
              <a:t> </a:t>
            </a:r>
            <a:r>
              <a:rPr lang="ru-RU" sz="1800" dirty="0" err="1"/>
              <a:t>Кифаред</a:t>
            </a:r>
            <a:r>
              <a:rPr lang="ru-RU" sz="1800" dirty="0"/>
              <a:t>». Менада,1916.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err="1"/>
              <a:t>Олександра</a:t>
            </a:r>
            <a:r>
              <a:rPr lang="ru-RU" sz="1800" dirty="0"/>
              <a:t> </a:t>
            </a:r>
            <a:r>
              <a:rPr lang="ru-RU" sz="1800" dirty="0" err="1"/>
              <a:t>Екстер</a:t>
            </a:r>
            <a:r>
              <a:rPr lang="ru-RU" sz="1800" dirty="0"/>
              <a:t>. </a:t>
            </a:r>
          </a:p>
        </p:txBody>
      </p:sp>
      <p:pic>
        <p:nvPicPr>
          <p:cNvPr id="101383" name="Picture 7" descr="Олександра Ексте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404664"/>
            <a:ext cx="4851400" cy="5688013"/>
          </a:xfrm>
        </p:spPr>
      </p:pic>
    </p:spTree>
    <p:extLst>
      <p:ext uri="{BB962C8B-B14F-4D97-AF65-F5344CB8AC3E}">
        <p14:creationId xmlns:p14="http://schemas.microsoft.com/office/powerpoint/2010/main" val="20793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3430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100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907704" y="6165304"/>
            <a:ext cx="5256584" cy="6926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/>
              <a:t>Три </a:t>
            </a:r>
            <a:r>
              <a:rPr lang="ru-RU" sz="2000" dirty="0" err="1"/>
              <a:t>дами</a:t>
            </a:r>
            <a:r>
              <a:rPr lang="ru-RU" sz="2000" dirty="0"/>
              <a:t> з собачкою.1910 р.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err="1"/>
              <a:t>Олександри</a:t>
            </a:r>
            <a:r>
              <a:rPr lang="ru-RU" sz="2000" dirty="0"/>
              <a:t> </a:t>
            </a:r>
            <a:r>
              <a:rPr lang="ru-RU" sz="2000" dirty="0" err="1"/>
              <a:t>Екстер</a:t>
            </a:r>
            <a:endParaRPr lang="ru-RU" sz="2000" dirty="0"/>
          </a:p>
        </p:txBody>
      </p:sp>
      <p:pic>
        <p:nvPicPr>
          <p:cNvPr id="103432" name="Picture 8" descr="Три дами з собачкою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16632"/>
            <a:ext cx="5400600" cy="5996390"/>
          </a:xfrm>
        </p:spPr>
      </p:pic>
    </p:spTree>
    <p:extLst>
      <p:ext uri="{BB962C8B-B14F-4D97-AF65-F5344CB8AC3E}">
        <p14:creationId xmlns:p14="http://schemas.microsoft.com/office/powerpoint/2010/main" val="12124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259632" y="6223925"/>
            <a:ext cx="6480720" cy="6207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/>
              <a:t>Пилярі.1927р.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 err="1"/>
              <a:t>Олександр</a:t>
            </a:r>
            <a:r>
              <a:rPr lang="ru-RU" sz="1600" dirty="0"/>
              <a:t> Богомазов</a:t>
            </a:r>
          </a:p>
        </p:txBody>
      </p:sp>
      <p:pic>
        <p:nvPicPr>
          <p:cNvPr id="109575" name="Picture 7" descr="Олександр Богомазо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60648"/>
            <a:ext cx="6696744" cy="5903818"/>
          </a:xfrm>
        </p:spPr>
      </p:pic>
    </p:spTree>
    <p:extLst>
      <p:ext uri="{BB962C8B-B14F-4D97-AF65-F5344CB8AC3E}">
        <p14:creationId xmlns:p14="http://schemas.microsoft.com/office/powerpoint/2010/main" val="1188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7544" y="6093296"/>
            <a:ext cx="8229600" cy="6207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ru-RU" sz="1600" dirty="0"/>
              <a:t>Портрет Ларионова 1913.рр </a:t>
            </a:r>
          </a:p>
          <a:p>
            <a:pPr algn="ctr">
              <a:buFont typeface="Wingdings" pitchFamily="2" charset="2"/>
              <a:buNone/>
            </a:pPr>
            <a:r>
              <a:rPr lang="ru-RU" sz="1600" dirty="0"/>
              <a:t>Наталья Гончарова</a:t>
            </a:r>
          </a:p>
        </p:txBody>
      </p:sp>
      <p:pic>
        <p:nvPicPr>
          <p:cNvPr id="111623" name="Picture 7" descr="Наталья Гончарова Портрет Ларионова 19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836712"/>
            <a:ext cx="8496537" cy="5112568"/>
          </a:xfrm>
        </p:spPr>
      </p:pic>
    </p:spTree>
    <p:extLst>
      <p:ext uri="{BB962C8B-B14F-4D97-AF65-F5344CB8AC3E}">
        <p14:creationId xmlns:p14="http://schemas.microsoft.com/office/powerpoint/2010/main" val="13081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Авангардизм у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літературі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788024" cy="6165304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</a:rPr>
              <a:t>Авангардизм у </a:t>
            </a:r>
            <a:r>
              <a:rPr lang="ru-RU" dirty="0" err="1">
                <a:solidFill>
                  <a:schemeClr val="tx1"/>
                </a:solidFill>
              </a:rPr>
              <a:t>літературі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явище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виникає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періодично</a:t>
            </a:r>
            <a:r>
              <a:rPr lang="ru-RU" dirty="0">
                <a:solidFill>
                  <a:schemeClr val="tx1"/>
                </a:solidFill>
              </a:rPr>
              <a:t> як </a:t>
            </a:r>
            <a:r>
              <a:rPr lang="ru-RU" dirty="0" err="1">
                <a:solidFill>
                  <a:schemeClr val="tx1"/>
                </a:solidFill>
              </a:rPr>
              <a:t>реакція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певні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процеси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суспільстві</a:t>
            </a:r>
            <a:r>
              <a:rPr lang="ru-RU" dirty="0">
                <a:solidFill>
                  <a:schemeClr val="tx1"/>
                </a:solidFill>
              </a:rPr>
              <a:t> та в </a:t>
            </a:r>
            <a:r>
              <a:rPr lang="ru-RU" dirty="0" err="1">
                <a:solidFill>
                  <a:schemeClr val="tx1"/>
                </a:solidFill>
              </a:rPr>
              <a:t>самій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течія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модернізму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складова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частина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західноєвропейській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літературі</a:t>
            </a:r>
            <a:r>
              <a:rPr lang="ru-RU" dirty="0">
                <a:solidFill>
                  <a:schemeClr val="tx1"/>
                </a:solidFill>
              </a:rPr>
              <a:t> авангард </a:t>
            </a:r>
            <a:r>
              <a:rPr lang="ru-RU" dirty="0" err="1">
                <a:solidFill>
                  <a:schemeClr val="tx1"/>
                </a:solidFill>
              </a:rPr>
              <a:t>після</a:t>
            </a:r>
            <a:r>
              <a:rPr lang="ru-RU" dirty="0">
                <a:solidFill>
                  <a:schemeClr val="tx1"/>
                </a:solidFill>
              </a:rPr>
              <a:t> 20-х </a:t>
            </a:r>
            <a:r>
              <a:rPr lang="en-US" dirty="0">
                <a:solidFill>
                  <a:schemeClr val="tx1"/>
                </a:solidFill>
              </a:rPr>
              <a:t>pp. </a:t>
            </a:r>
            <a:r>
              <a:rPr lang="ru-RU" dirty="0" err="1">
                <a:solidFill>
                  <a:schemeClr val="tx1"/>
                </a:solidFill>
              </a:rPr>
              <a:t>активізувався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smtClean="0">
                <a:solidFill>
                  <a:schemeClr val="tx1"/>
                </a:solidFill>
              </a:rPr>
              <a:t>60-ті </a:t>
            </a:r>
            <a:r>
              <a:rPr lang="en-US" dirty="0">
                <a:solidFill>
                  <a:schemeClr val="tx1"/>
                </a:solidFill>
              </a:rPr>
              <a:t>pp.; </a:t>
            </a:r>
            <a:r>
              <a:rPr lang="ru-RU" dirty="0">
                <a:solidFill>
                  <a:schemeClr val="tx1"/>
                </a:solidFill>
              </a:rPr>
              <a:t>у 80—90-ті </a:t>
            </a:r>
            <a:r>
              <a:rPr lang="en-US" dirty="0">
                <a:solidFill>
                  <a:schemeClr val="tx1"/>
                </a:solidFill>
              </a:rPr>
              <a:t>pp. — </a:t>
            </a:r>
            <a:r>
              <a:rPr lang="ru-RU" dirty="0">
                <a:solidFill>
                  <a:schemeClr val="tx1"/>
                </a:solidFill>
              </a:rPr>
              <a:t>у </a:t>
            </a:r>
            <a:r>
              <a:rPr lang="ru-RU" dirty="0" err="1" smtClean="0">
                <a:solidFill>
                  <a:schemeClr val="tx1"/>
                </a:solidFill>
              </a:rPr>
              <a:t>українській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літературі</a:t>
            </a:r>
            <a:r>
              <a:rPr lang="ru-RU" dirty="0" smtClean="0">
                <a:solidFill>
                  <a:schemeClr val="tx1"/>
                </a:solidFill>
              </a:rPr>
              <a:t>. У </a:t>
            </a:r>
            <a:r>
              <a:rPr lang="ru-RU" dirty="0">
                <a:solidFill>
                  <a:schemeClr val="tx1"/>
                </a:solidFill>
              </a:rPr>
              <a:t>20-ті </a:t>
            </a:r>
            <a:r>
              <a:rPr lang="en-US" dirty="0">
                <a:solidFill>
                  <a:schemeClr val="tx1"/>
                </a:solidFill>
              </a:rPr>
              <a:t>pp.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Харкові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існувала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літературно-мистецька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група</a:t>
            </a:r>
            <a:r>
              <a:rPr lang="ru-RU" dirty="0">
                <a:solidFill>
                  <a:schemeClr val="tx1"/>
                </a:solidFill>
              </a:rPr>
              <a:t> «Авангард», </a:t>
            </a:r>
            <a:r>
              <a:rPr lang="ru-RU" dirty="0" err="1">
                <a:solidFill>
                  <a:schemeClr val="tx1"/>
                </a:solidFill>
              </a:rPr>
              <a:t>очолювана</a:t>
            </a:r>
            <a:r>
              <a:rPr lang="ru-RU" dirty="0">
                <a:solidFill>
                  <a:schemeClr val="tx1"/>
                </a:solidFill>
              </a:rPr>
              <a:t> В. </a:t>
            </a:r>
            <a:r>
              <a:rPr lang="ru-RU" dirty="0" err="1">
                <a:solidFill>
                  <a:schemeClr val="tx1"/>
                </a:solidFill>
              </a:rPr>
              <a:t>Поліщуком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888432" cy="52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6021288"/>
            <a:ext cx="38884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В. </a:t>
            </a:r>
            <a:r>
              <a:rPr lang="ru-RU" dirty="0" err="1"/>
              <a:t>Поліщуком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3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176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Відродження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української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20-х роках ХХ ст.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>
                <a:solidFill>
                  <a:schemeClr val="tx1"/>
                </a:solidFill>
              </a:rPr>
              <a:t>Відмітною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ознакою</a:t>
            </a:r>
            <a:r>
              <a:rPr lang="ru-RU" sz="1800" dirty="0">
                <a:solidFill>
                  <a:schemeClr val="tx1"/>
                </a:solidFill>
              </a:rPr>
              <a:t> того часу стало </a:t>
            </a:r>
            <a:r>
              <a:rPr lang="ru-RU" sz="1800" dirty="0" err="1">
                <a:solidFill>
                  <a:schemeClr val="tx1"/>
                </a:solidFill>
              </a:rPr>
              <a:t>відкриття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українських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шкіл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err="1">
                <a:solidFill>
                  <a:schemeClr val="tx1"/>
                </a:solidFill>
              </a:rPr>
              <a:t>Протягом</a:t>
            </a:r>
            <a:r>
              <a:rPr lang="ru-RU" sz="1800" dirty="0">
                <a:solidFill>
                  <a:schemeClr val="tx1"/>
                </a:solidFill>
              </a:rPr>
              <a:t> 1917—1918 </a:t>
            </a:r>
            <a:r>
              <a:rPr lang="ru-RU" sz="1800" dirty="0" err="1">
                <a:solidFill>
                  <a:schemeClr val="tx1"/>
                </a:solidFill>
              </a:rPr>
              <a:t>навчального</a:t>
            </a:r>
            <a:r>
              <a:rPr lang="ru-RU" sz="1800" dirty="0">
                <a:solidFill>
                  <a:schemeClr val="tx1"/>
                </a:solidFill>
              </a:rPr>
              <a:t> року в </a:t>
            </a:r>
            <a:r>
              <a:rPr lang="ru-RU" sz="1800" dirty="0" err="1">
                <a:solidFill>
                  <a:schemeClr val="tx1"/>
                </a:solidFill>
              </a:rPr>
              <a:t>Україні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відкрилося</a:t>
            </a:r>
            <a:r>
              <a:rPr lang="ru-RU" sz="1800" dirty="0">
                <a:solidFill>
                  <a:schemeClr val="tx1"/>
                </a:solidFill>
              </a:rPr>
              <a:t> 30 </a:t>
            </a:r>
            <a:r>
              <a:rPr lang="ru-RU" sz="1800" dirty="0" err="1">
                <a:solidFill>
                  <a:schemeClr val="tx1"/>
                </a:solidFill>
              </a:rPr>
              <a:t>українських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гімназій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переважна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більшість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яких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діяла</a:t>
            </a:r>
            <a:r>
              <a:rPr lang="ru-RU" sz="1800" dirty="0">
                <a:solidFill>
                  <a:schemeClr val="tx1"/>
                </a:solidFill>
              </a:rPr>
              <a:t> по селах. </a:t>
            </a:r>
            <a:r>
              <a:rPr lang="ru-RU" sz="1800" dirty="0" err="1">
                <a:solidFill>
                  <a:schemeClr val="tx1"/>
                </a:solidFill>
              </a:rPr>
              <a:t>Вивчення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української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мови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літератури</a:t>
            </a:r>
            <a:r>
              <a:rPr lang="ru-RU" sz="1800" dirty="0">
                <a:solidFill>
                  <a:schemeClr val="tx1"/>
                </a:solidFill>
              </a:rPr>
              <a:t> та </a:t>
            </a:r>
            <a:r>
              <a:rPr lang="ru-RU" sz="1800" dirty="0" err="1">
                <a:solidFill>
                  <a:schemeClr val="tx1"/>
                </a:solidFill>
              </a:rPr>
              <a:t>історії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було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обов'язковим</a:t>
            </a:r>
            <a:r>
              <a:rPr lang="ru-RU" sz="1800" dirty="0">
                <a:solidFill>
                  <a:schemeClr val="tx1"/>
                </a:solidFill>
              </a:rPr>
              <a:t> у </a:t>
            </a:r>
            <a:r>
              <a:rPr lang="ru-RU" sz="1800" dirty="0" err="1">
                <a:solidFill>
                  <a:schemeClr val="tx1"/>
                </a:solidFill>
              </a:rPr>
              <a:t>всіх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середніх</a:t>
            </a:r>
            <a:r>
              <a:rPr lang="ru-RU" sz="1800" dirty="0">
                <a:solidFill>
                  <a:schemeClr val="tx1"/>
                </a:solidFill>
              </a:rPr>
              <a:t> школах і </a:t>
            </a:r>
            <a:r>
              <a:rPr lang="ru-RU" sz="1800" dirty="0" err="1">
                <a:solidFill>
                  <a:schemeClr val="tx1"/>
                </a:solidFill>
              </a:rPr>
              <a:t>гімназіях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ukrmap.su/program2010/uh10/uh10_23_files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41261"/>
            <a:ext cx="6465565" cy="45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0"/>
            <a:ext cx="6156176" cy="3204422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Поетика</a:t>
            </a:r>
            <a:r>
              <a:rPr lang="ru-RU" dirty="0">
                <a:solidFill>
                  <a:schemeClr val="tx1"/>
                </a:solidFill>
              </a:rPr>
              <a:t> авангардизму </a:t>
            </a:r>
            <a:r>
              <a:rPr lang="ru-RU" dirty="0" err="1">
                <a:solidFill>
                  <a:schemeClr val="tx1"/>
                </a:solidFill>
              </a:rPr>
              <a:t>надзвичайно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різноманітна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спільним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всіх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митців</a:t>
            </a:r>
            <a:r>
              <a:rPr lang="ru-RU" dirty="0">
                <a:solidFill>
                  <a:schemeClr val="tx1"/>
                </a:solidFill>
              </a:rPr>
              <a:t> є </a:t>
            </a:r>
            <a:r>
              <a:rPr lang="ru-RU" dirty="0" err="1">
                <a:solidFill>
                  <a:schemeClr val="tx1"/>
                </a:solidFill>
              </a:rPr>
              <a:t>прагнення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найсміливішого</a:t>
            </a:r>
            <a:r>
              <a:rPr lang="ru-RU" dirty="0">
                <a:solidFill>
                  <a:schemeClr val="tx1"/>
                </a:solidFill>
              </a:rPr>
              <a:t> й </a:t>
            </a:r>
            <a:r>
              <a:rPr lang="ru-RU" dirty="0" err="1">
                <a:solidFill>
                  <a:schemeClr val="tx1"/>
                </a:solidFill>
              </a:rPr>
              <a:t>найхимернішого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експериментування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Молоді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поети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порушують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раніше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прийняті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норми</a:t>
            </a:r>
            <a:r>
              <a:rPr lang="ru-RU" dirty="0">
                <a:solidFill>
                  <a:schemeClr val="tx1"/>
                </a:solidFill>
              </a:rPr>
              <a:t> й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тем, і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стилю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і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мови</a:t>
            </a:r>
            <a:r>
              <a:rPr lang="ru-RU" dirty="0" smtClean="0">
                <a:solidFill>
                  <a:schemeClr val="tx1"/>
                </a:solidFill>
              </a:rPr>
              <a:t> 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4422"/>
            <a:ext cx="2448272" cy="3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94" y="188639"/>
            <a:ext cx="2281182" cy="291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86322" y="3204422"/>
            <a:ext cx="65576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dirty="0"/>
              <a:t>не </a:t>
            </a:r>
            <a:r>
              <a:rPr lang="ru-RU" sz="2800" dirty="0" err="1"/>
              <a:t>визнаючи</a:t>
            </a:r>
            <a:r>
              <a:rPr lang="ru-RU" sz="2800" dirty="0"/>
              <a:t> </a:t>
            </a:r>
            <a:r>
              <a:rPr lang="ru-RU" sz="2800" dirty="0" err="1"/>
              <a:t>жодних</a:t>
            </a:r>
            <a:r>
              <a:rPr lang="ru-RU" sz="2800" dirty="0"/>
              <a:t> </a:t>
            </a:r>
            <a:r>
              <a:rPr lang="ru-RU" sz="2800" dirty="0" err="1"/>
              <a:t>канонів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обмежень</a:t>
            </a:r>
            <a:r>
              <a:rPr lang="ru-RU" sz="2800" dirty="0"/>
              <a:t>. </a:t>
            </a:r>
            <a:r>
              <a:rPr lang="ru-RU" sz="2800" dirty="0" err="1"/>
              <a:t>Поезія</a:t>
            </a:r>
            <a:r>
              <a:rPr lang="ru-RU" sz="2800" dirty="0"/>
              <a:t> зараз часто не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рими</a:t>
            </a:r>
            <a:r>
              <a:rPr lang="ru-RU" sz="2800" dirty="0"/>
              <a:t>, </a:t>
            </a:r>
            <a:r>
              <a:rPr lang="ru-RU" sz="2800" dirty="0" err="1"/>
              <a:t>розміру</a:t>
            </a:r>
            <a:r>
              <a:rPr lang="ru-RU" sz="2800" dirty="0"/>
              <a:t>, </a:t>
            </a:r>
            <a:r>
              <a:rPr lang="ru-RU" sz="2800" dirty="0" err="1"/>
              <a:t>пунктуації</a:t>
            </a:r>
            <a:r>
              <a:rPr lang="ru-RU" sz="2800" dirty="0"/>
              <a:t>, </a:t>
            </a:r>
            <a:r>
              <a:rPr lang="ru-RU" sz="2800" dirty="0" err="1"/>
              <a:t>поділу</a:t>
            </a:r>
            <a:r>
              <a:rPr lang="ru-RU" sz="2800" dirty="0"/>
              <a:t> на </a:t>
            </a:r>
            <a:r>
              <a:rPr lang="ru-RU" sz="2800" dirty="0" err="1"/>
              <a:t>окремі</a:t>
            </a:r>
            <a:r>
              <a:rPr lang="ru-RU" sz="2800" dirty="0"/>
              <a:t> слова, </a:t>
            </a:r>
            <a:r>
              <a:rPr lang="ru-RU" sz="2800" dirty="0" err="1"/>
              <a:t>речення</a:t>
            </a:r>
            <a:r>
              <a:rPr lang="ru-RU" sz="2800" dirty="0"/>
              <a:t>. </a:t>
            </a:r>
            <a:r>
              <a:rPr lang="ru-RU" sz="2800" dirty="0" err="1"/>
              <a:t>Спостерігається</a:t>
            </a:r>
            <a:r>
              <a:rPr lang="ru-RU" sz="2800" dirty="0"/>
              <a:t> </a:t>
            </a:r>
            <a:r>
              <a:rPr lang="ru-RU" sz="2800" dirty="0" err="1"/>
              <a:t>зумисне</a:t>
            </a:r>
            <a:r>
              <a:rPr lang="ru-RU" sz="2800" dirty="0"/>
              <a:t> </a:t>
            </a:r>
            <a:r>
              <a:rPr lang="ru-RU" sz="2800" dirty="0" err="1"/>
              <a:t>зміщування</a:t>
            </a:r>
            <a:r>
              <a:rPr lang="ru-RU" sz="2800" dirty="0"/>
              <a:t> </a:t>
            </a:r>
            <a:r>
              <a:rPr lang="ru-RU" sz="2800" dirty="0" err="1"/>
              <a:t>ієрархії</a:t>
            </a:r>
            <a:r>
              <a:rPr lang="ru-RU" sz="2800" dirty="0"/>
              <a:t> </a:t>
            </a:r>
            <a:r>
              <a:rPr lang="ru-RU" sz="2800" dirty="0" err="1"/>
              <a:t>стилів</a:t>
            </a:r>
            <a:r>
              <a:rPr lang="ru-RU" sz="2800" dirty="0"/>
              <a:t> і </a:t>
            </a:r>
            <a:r>
              <a:rPr lang="ru-RU" sz="2800" dirty="0" err="1"/>
              <a:t>цінностей</a:t>
            </a:r>
            <a:r>
              <a:rPr lang="ru-RU" sz="2800" dirty="0"/>
              <a:t>, </a:t>
            </a:r>
            <a:r>
              <a:rPr lang="ru-RU" sz="2800" dirty="0" err="1"/>
              <a:t>поетизація</a:t>
            </a:r>
            <a:r>
              <a:rPr lang="ru-RU" sz="2800" dirty="0"/>
              <a:t> банальностей, </a:t>
            </a:r>
            <a:r>
              <a:rPr lang="ru-RU" sz="2800" dirty="0" err="1"/>
              <a:t>свідома</a:t>
            </a:r>
            <a:r>
              <a:rPr lang="ru-RU" sz="2800" dirty="0"/>
              <a:t> </a:t>
            </a:r>
            <a:r>
              <a:rPr lang="ru-RU" sz="2800" dirty="0" err="1"/>
              <a:t>руйнація</a:t>
            </a:r>
            <a:r>
              <a:rPr lang="ru-RU" sz="2800" dirty="0"/>
              <a:t> </a:t>
            </a:r>
            <a:r>
              <a:rPr lang="ru-RU" sz="2800" dirty="0" err="1"/>
              <a:t>стереотипів</a:t>
            </a:r>
            <a:r>
              <a:rPr lang="ru-RU" sz="2800" dirty="0"/>
              <a:t> </a:t>
            </a:r>
            <a:r>
              <a:rPr lang="ru-RU" sz="2800" dirty="0" err="1"/>
              <a:t>поетики</a:t>
            </a:r>
            <a:r>
              <a:rPr lang="ru-RU" sz="2800" dirty="0"/>
              <a:t> — </a:t>
            </a:r>
            <a:r>
              <a:rPr lang="ru-RU" sz="2800" dirty="0" err="1"/>
              <a:t>одне</a:t>
            </a:r>
            <a:r>
              <a:rPr lang="ru-RU" sz="2800" dirty="0"/>
              <a:t> слово, «</a:t>
            </a:r>
            <a:r>
              <a:rPr lang="ru-RU" sz="2800" dirty="0" err="1"/>
              <a:t>стилістичне</a:t>
            </a:r>
            <a:r>
              <a:rPr lang="ru-RU" sz="2800" dirty="0"/>
              <a:t> </a:t>
            </a:r>
            <a:r>
              <a:rPr lang="ru-RU" sz="2800" dirty="0" err="1" smtClean="0"/>
              <a:t>розбишацтво</a:t>
            </a:r>
            <a:r>
              <a:rPr lang="ru-RU" sz="2800" dirty="0" smtClean="0"/>
              <a:t>». </a:t>
            </a:r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979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764704"/>
            <a:ext cx="9112935" cy="6093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Працюючи над проектом я дізналася :</a:t>
            </a:r>
          </a:p>
          <a:p>
            <a:r>
              <a:rPr lang="ru-RU" dirty="0" err="1">
                <a:solidFill>
                  <a:schemeClr val="tx1"/>
                </a:solidFill>
              </a:rPr>
              <a:t>я</a:t>
            </a:r>
            <a:r>
              <a:rPr lang="ru-RU" dirty="0" err="1" smtClean="0">
                <a:solidFill>
                  <a:schemeClr val="tx1"/>
                </a:solidFill>
              </a:rPr>
              <a:t>ким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був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розвиток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XX </a:t>
            </a:r>
            <a:r>
              <a:rPr lang="ru-RU" dirty="0" smtClean="0">
                <a:solidFill>
                  <a:schemeClr val="tx1"/>
                </a:solidFill>
              </a:rPr>
              <a:t>ст.; 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 </a:t>
            </a:r>
            <a:r>
              <a:rPr lang="ru-RU" dirty="0" err="1" smtClean="0">
                <a:solidFill>
                  <a:schemeClr val="tx1"/>
                </a:solidFill>
              </a:rPr>
              <a:t>національно</a:t>
            </a:r>
            <a:r>
              <a:rPr lang="ru-RU" dirty="0" smtClean="0">
                <a:solidFill>
                  <a:schemeClr val="tx1"/>
                </a:solidFill>
              </a:rPr>
              <a:t>-державного </a:t>
            </a:r>
            <a:r>
              <a:rPr lang="ru-RU" dirty="0" err="1" smtClean="0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 </a:t>
            </a:r>
            <a:r>
              <a:rPr lang="ru-RU" dirty="0" err="1" smtClean="0">
                <a:solidFill>
                  <a:schemeClr val="tx1"/>
                </a:solidFill>
              </a:rPr>
              <a:t>відкриття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шкіл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розвиток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української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освіти</a:t>
            </a:r>
            <a:r>
              <a:rPr lang="ru-RU" dirty="0" smtClean="0">
                <a:solidFill>
                  <a:schemeClr val="tx1"/>
                </a:solidFill>
              </a:rPr>
              <a:t> ;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щ</a:t>
            </a:r>
            <a:r>
              <a:rPr lang="ru-RU" dirty="0" err="1" smtClean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 20-ті </a:t>
            </a:r>
            <a:r>
              <a:rPr lang="ru-RU" dirty="0">
                <a:solidFill>
                  <a:schemeClr val="tx1"/>
                </a:solidFill>
              </a:rPr>
              <a:t>роки </a:t>
            </a:r>
            <a:r>
              <a:rPr lang="ru-RU" dirty="0" err="1">
                <a:solidFill>
                  <a:schemeClr val="tx1"/>
                </a:solidFill>
              </a:rPr>
              <a:t>характеризувалися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бурхливим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літератури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мистецтва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в 30-х роках  </a:t>
            </a:r>
            <a:r>
              <a:rPr lang="ru-RU" dirty="0" err="1">
                <a:solidFill>
                  <a:schemeClr val="tx1"/>
                </a:solidFill>
              </a:rPr>
              <a:t>почався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процес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згортання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українізації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 </a:t>
            </a:r>
            <a:r>
              <a:rPr lang="ru-RU" dirty="0" err="1" smtClean="0">
                <a:solidFill>
                  <a:schemeClr val="tx1"/>
                </a:solidFill>
              </a:rPr>
              <a:t>систематичні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утиски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культури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зусиллями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талановитих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митців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розвиваються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театральне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музичне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образотворче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мистецтво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кіно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Я ознайомилася з представниками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розстріляного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», членами </a:t>
            </a:r>
            <a:r>
              <a:rPr lang="ru-RU" dirty="0">
                <a:solidFill>
                  <a:schemeClr val="tx1"/>
                </a:solidFill>
              </a:rPr>
              <a:t>«Гарту» </a:t>
            </a:r>
            <a:r>
              <a:rPr lang="ru-RU" dirty="0" smtClean="0">
                <a:solidFill>
                  <a:schemeClr val="tx1"/>
                </a:solidFill>
              </a:rPr>
              <a:t>та </a:t>
            </a:r>
            <a:r>
              <a:rPr lang="ru-RU" dirty="0">
                <a:solidFill>
                  <a:schemeClr val="tx1"/>
                </a:solidFill>
              </a:rPr>
              <a:t>«Плуг» </a:t>
            </a:r>
            <a:r>
              <a:rPr lang="ru-RU" dirty="0" smtClean="0">
                <a:solidFill>
                  <a:schemeClr val="tx1"/>
                </a:solidFill>
              </a:rPr>
              <a:t>та </a:t>
            </a:r>
            <a:r>
              <a:rPr lang="ru-RU" dirty="0" err="1" smtClean="0">
                <a:solidFill>
                  <a:schemeClr val="tx1"/>
                </a:solidFill>
              </a:rPr>
              <a:t>іншими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громадянськими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діячами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Я  вважаю що ознайомившись з моєю </a:t>
            </a:r>
            <a:r>
              <a:rPr lang="uk-UA" dirty="0" err="1" smtClean="0">
                <a:solidFill>
                  <a:schemeClr val="tx1"/>
                </a:solidFill>
              </a:rPr>
              <a:t>презинтацією</a:t>
            </a:r>
            <a:r>
              <a:rPr lang="uk-UA" dirty="0" smtClean="0">
                <a:solidFill>
                  <a:schemeClr val="tx1"/>
                </a:solidFill>
              </a:rPr>
              <a:t>  ви дізналися  більше  про  </a:t>
            </a:r>
            <a:r>
              <a:rPr lang="ru-RU" dirty="0" err="1" smtClean="0">
                <a:solidFill>
                  <a:schemeClr val="tx1"/>
                </a:solidFill>
              </a:rPr>
              <a:t>українське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Відродження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початку XX </a:t>
            </a:r>
            <a:r>
              <a:rPr lang="ru-RU" dirty="0" err="1">
                <a:solidFill>
                  <a:schemeClr val="tx1"/>
                </a:solidFill>
              </a:rPr>
              <a:t>ст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та про  </a:t>
            </a:r>
            <a:r>
              <a:rPr lang="ru-RU" dirty="0" err="1" smtClean="0">
                <a:solidFill>
                  <a:schemeClr val="tx1"/>
                </a:solidFill>
              </a:rPr>
              <a:t>український</a:t>
            </a:r>
            <a:r>
              <a:rPr lang="ru-RU" dirty="0" smtClean="0">
                <a:solidFill>
                  <a:schemeClr val="tx1"/>
                </a:solidFill>
              </a:rPr>
              <a:t> авангард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56263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Висновок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6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0739469"/>
              </p:ext>
            </p:extLst>
          </p:nvPr>
        </p:nvGraphicFramePr>
        <p:xfrm>
          <a:off x="251521" y="1556792"/>
          <a:ext cx="8776650" cy="513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3954295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83139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Вікторина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943290"/>
            <a:ext cx="3456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1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1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3740336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59632" y="3933056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2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937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2779776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4121696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3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9314206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65169" y="4071713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4</a:t>
            </a: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4193518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4005064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5</a:t>
            </a:r>
          </a:p>
          <a:p>
            <a:pPr algn="ctr"/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1453506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3648" y="4005064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6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3760262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3648" y="4121696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7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8123423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3648" y="4005064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8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2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1"/>
            <a:ext cx="9036496" cy="32403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Завданням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держави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підкорення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більшовиками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. Тут </a:t>
            </a:r>
            <a:r>
              <a:rPr lang="ru-RU" dirty="0" err="1">
                <a:solidFill>
                  <a:schemeClr val="tx1"/>
                </a:solidFill>
              </a:rPr>
              <a:t>важливим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напрямом</a:t>
            </a:r>
            <a:r>
              <a:rPr lang="ru-RU" dirty="0">
                <a:solidFill>
                  <a:schemeClr val="tx1"/>
                </a:solidFill>
              </a:rPr>
              <a:t> ставала </a:t>
            </a:r>
            <a:r>
              <a:rPr lang="ru-RU" dirty="0" err="1">
                <a:solidFill>
                  <a:schemeClr val="tx1"/>
                </a:solidFill>
              </a:rPr>
              <a:t>ліквідація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неписьменності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населення</a:t>
            </a:r>
            <a:r>
              <a:rPr lang="ru-RU" dirty="0">
                <a:solidFill>
                  <a:schemeClr val="tx1"/>
                </a:solidFill>
              </a:rPr>
              <a:t>. В </a:t>
            </a:r>
            <a:r>
              <a:rPr lang="ru-RU" dirty="0" err="1">
                <a:solidFill>
                  <a:schemeClr val="tx1"/>
                </a:solidFill>
              </a:rPr>
              <a:t>грудні</a:t>
            </a:r>
            <a:r>
              <a:rPr lang="ru-RU" dirty="0">
                <a:solidFill>
                  <a:schemeClr val="tx1"/>
                </a:solidFill>
              </a:rPr>
              <a:t> 1919 р. у </a:t>
            </a:r>
            <a:r>
              <a:rPr lang="ru-RU" dirty="0" err="1">
                <a:solidFill>
                  <a:schemeClr val="tx1"/>
                </a:solidFill>
              </a:rPr>
              <a:t>Росії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з'явився</a:t>
            </a:r>
            <a:r>
              <a:rPr lang="ru-RU" dirty="0">
                <a:solidFill>
                  <a:schemeClr val="tx1"/>
                </a:solidFill>
              </a:rPr>
              <a:t> декрет про </a:t>
            </a:r>
            <a:r>
              <a:rPr lang="ru-RU" dirty="0" err="1">
                <a:solidFill>
                  <a:schemeClr val="tx1"/>
                </a:solidFill>
              </a:rPr>
              <a:t>ліквідацію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неписьменності</a:t>
            </a:r>
            <a:r>
              <a:rPr lang="ru-RU" dirty="0">
                <a:solidFill>
                  <a:schemeClr val="tx1"/>
                </a:solidFill>
              </a:rPr>
              <a:t>, в </a:t>
            </a:r>
            <a:r>
              <a:rPr lang="ru-RU" dirty="0" err="1">
                <a:solidFill>
                  <a:schemeClr val="tx1"/>
                </a:solidFill>
              </a:rPr>
              <a:t>якому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підкреслювалося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все </a:t>
            </a:r>
            <a:r>
              <a:rPr lang="ru-RU" dirty="0" err="1">
                <a:solidFill>
                  <a:schemeClr val="tx1"/>
                </a:solidFill>
              </a:rPr>
              <a:t>населення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8 до 50 </a:t>
            </a:r>
            <a:r>
              <a:rPr lang="ru-RU" dirty="0" err="1">
                <a:solidFill>
                  <a:schemeClr val="tx1"/>
                </a:solidFill>
              </a:rPr>
              <a:t>років</a:t>
            </a:r>
            <a:r>
              <a:rPr lang="ru-RU" dirty="0">
                <a:solidFill>
                  <a:schemeClr val="tx1"/>
                </a:solidFill>
              </a:rPr>
              <a:t>, яке не </a:t>
            </a:r>
            <a:r>
              <a:rPr lang="ru-RU" dirty="0" err="1">
                <a:solidFill>
                  <a:schemeClr val="tx1"/>
                </a:solidFill>
              </a:rPr>
              <a:t>вміє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читати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писати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зобов'язане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навчатися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грамоті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російською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або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рідною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мовою</a:t>
            </a:r>
            <a:r>
              <a:rPr lang="ru-RU" dirty="0">
                <a:solidFill>
                  <a:schemeClr val="tx1"/>
                </a:solidFill>
              </a:rPr>
              <a:t> — за </a:t>
            </a:r>
            <a:r>
              <a:rPr lang="ru-RU" dirty="0" err="1">
                <a:solidFill>
                  <a:schemeClr val="tx1"/>
                </a:solidFill>
              </a:rPr>
              <a:t>бажанням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Не </a:t>
            </a:r>
            <a:r>
              <a:rPr lang="ru-RU" dirty="0" err="1">
                <a:solidFill>
                  <a:schemeClr val="tx1"/>
                </a:solidFill>
              </a:rPr>
              <a:t>втрачали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своєї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популярності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серед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сільського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населення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Просвіти</a:t>
            </a:r>
            <a:r>
              <a:rPr lang="ru-RU" dirty="0">
                <a:solidFill>
                  <a:schemeClr val="tx1"/>
                </a:solidFill>
              </a:rPr>
              <a:t>». В 1921 р. </a:t>
            </a:r>
            <a:r>
              <a:rPr lang="ru-RU" dirty="0" err="1">
                <a:solidFill>
                  <a:schemeClr val="tx1"/>
                </a:solidFill>
              </a:rPr>
              <a:t>їх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налічувалося</a:t>
            </a:r>
            <a:r>
              <a:rPr lang="ru-RU" dirty="0">
                <a:solidFill>
                  <a:schemeClr val="tx1"/>
                </a:solidFill>
              </a:rPr>
              <a:t> 4003, а в 1922 р. — 4500 з читальнями і </a:t>
            </a:r>
            <a:r>
              <a:rPr lang="ru-RU" dirty="0" err="1">
                <a:solidFill>
                  <a:schemeClr val="tx1"/>
                </a:solidFill>
              </a:rPr>
              <a:t>Народними</a:t>
            </a:r>
            <a:r>
              <a:rPr lang="ru-RU" dirty="0">
                <a:solidFill>
                  <a:schemeClr val="tx1"/>
                </a:solidFill>
              </a:rPr>
              <a:t> домами. Вони </a:t>
            </a:r>
            <a:r>
              <a:rPr lang="ru-RU" dirty="0" err="1">
                <a:solidFill>
                  <a:schemeClr val="tx1"/>
                </a:solidFill>
              </a:rPr>
              <a:t>зосереджували</a:t>
            </a:r>
            <a:r>
              <a:rPr lang="ru-RU" dirty="0">
                <a:solidFill>
                  <a:schemeClr val="tx1"/>
                </a:solidFill>
              </a:rPr>
              <a:t> свою роботу на </a:t>
            </a:r>
            <a:r>
              <a:rPr lang="ru-RU" dirty="0" err="1">
                <a:solidFill>
                  <a:schemeClr val="tx1"/>
                </a:solidFill>
              </a:rPr>
              <a:t>питаннях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селянства </a:t>
            </a:r>
            <a:r>
              <a:rPr lang="ru-RU" dirty="0" err="1">
                <a:solidFill>
                  <a:schemeClr val="tx1"/>
                </a:solidFill>
              </a:rPr>
              <a:t>рідною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мовою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їхня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діяльність</a:t>
            </a:r>
            <a:r>
              <a:rPr lang="ru-RU" dirty="0">
                <a:solidFill>
                  <a:schemeClr val="tx1"/>
                </a:solidFill>
              </a:rPr>
              <a:t> мала </a:t>
            </a:r>
            <a:r>
              <a:rPr lang="ru-RU" dirty="0" err="1">
                <a:solidFill>
                  <a:schemeClr val="tx1"/>
                </a:solidFill>
              </a:rPr>
              <a:t>яскраво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виражений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національний</a:t>
            </a:r>
            <a:r>
              <a:rPr lang="ru-RU" dirty="0">
                <a:solidFill>
                  <a:schemeClr val="tx1"/>
                </a:solidFill>
              </a:rPr>
              <a:t> характер.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" y="3598029"/>
            <a:ext cx="44915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02" y="4005064"/>
            <a:ext cx="4030229" cy="221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5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4684264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3648" y="4108209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9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43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5340831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4005064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10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354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00389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13785" y="3933056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10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354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4431097"/>
              </p:ext>
            </p:extLst>
          </p:nvPr>
        </p:nvGraphicFramePr>
        <p:xfrm>
          <a:off x="291687" y="1196752"/>
          <a:ext cx="8776650" cy="546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4005064"/>
            <a:ext cx="6696744" cy="2736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Відповідь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922" y="8313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Питання 11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354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Використана література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56886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pidruchniki.ws/istoriya/tendentsiyi_natsionalno-kulturnogo_vidrodzhennya_ukrayini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www.ebk.net.ua/Book/synopsis/kulturologiya/part1/003.htm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http://ua.coolreferat.com/%D0%90%D0%BD%D0%B0%D0%BB%D1%96%D0%B7_%D1%80%D0%BE%D0%B7%D0%B2%D0%B8%D1%82%D0%BA%D1%83_%D1%83%D0%BA%D1%80%D0%B0%D1%97%D0%BD%D1%81%D1%8C%D0%BA%D0%BE%D0%B3%D0%BE_%D0%B0%D0%B2%D0%B0%D0%BD%D0%B3%D0%B0%D1%80%D0%B4%D1%83_%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D1%87%D0%B0%D1%81%D1%82%D1%8C=4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www.ebk.net.ua/Book/cultural_science/zakovich_kulturologiya/part3/332.htm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6"/>
              </a:rPr>
              <a:t>http://uk.wikipedia.org/wiki/%D0%A3%D0%BA%D1%80%D0%B0%D1%97%D0%BD%D1%81%D1%8C%D0%BA%D0%B8%D0%B9_%</a:t>
            </a:r>
            <a:r>
              <a:rPr lang="en-US" dirty="0" smtClean="0">
                <a:solidFill>
                  <a:schemeClr val="tx1"/>
                </a:solidFill>
                <a:hlinkClick r:id="rId6"/>
              </a:rPr>
              <a:t>D0%B0%D0%B2%D0%B0%D0%BD%D0%B3%D0%B0%D1%80%D0%B4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7"/>
              </a:rPr>
              <a:t>https://sites.google.com/site/dryzhuk911/home/58-ukraienskij-avangard-i-evropejska-hudozna-kultura-kinca-xix---pocatku-xx</a:t>
            </a:r>
            <a:endParaRPr lang="uk-UA" dirty="0" smtClean="0">
              <a:solidFill>
                <a:schemeClr val="tx1"/>
              </a:solidFill>
            </a:endParaRP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6320"/>
            <a:ext cx="4211960" cy="6339673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Подальшого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освіта</a:t>
            </a:r>
            <a:r>
              <a:rPr lang="ru-RU" dirty="0">
                <a:solidFill>
                  <a:schemeClr val="tx1"/>
                </a:solidFill>
              </a:rPr>
              <a:t>, наука, культура </a:t>
            </a:r>
            <a:r>
              <a:rPr lang="ru-RU" dirty="0" err="1">
                <a:solidFill>
                  <a:schemeClr val="tx1"/>
                </a:solidFill>
              </a:rPr>
              <a:t>набули</a:t>
            </a:r>
            <a:r>
              <a:rPr lang="ru-RU" dirty="0">
                <a:solidFill>
                  <a:schemeClr val="tx1"/>
                </a:solidFill>
              </a:rPr>
              <a:t> при </a:t>
            </a:r>
            <a:r>
              <a:rPr lang="ru-RU" dirty="0" err="1">
                <a:solidFill>
                  <a:schemeClr val="tx1"/>
                </a:solidFill>
              </a:rPr>
              <a:t>гетьмані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П.Скоропадському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сфері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активно </a:t>
            </a:r>
            <a:r>
              <a:rPr lang="ru-RU" dirty="0" err="1">
                <a:solidFill>
                  <a:schemeClr val="tx1"/>
                </a:solidFill>
              </a:rPr>
              <a:t>тоді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визначні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особистості</a:t>
            </a:r>
            <a:r>
              <a:rPr lang="ru-RU" dirty="0">
                <a:solidFill>
                  <a:schemeClr val="tx1"/>
                </a:solidFill>
              </a:rPr>
              <a:t>, як </a:t>
            </a:r>
            <a:r>
              <a:rPr lang="ru-RU" dirty="0" err="1" smtClean="0">
                <a:solidFill>
                  <a:schemeClr val="tx1"/>
                </a:solidFill>
              </a:rPr>
              <a:t>М.Василенко</a:t>
            </a:r>
            <a:r>
              <a:rPr lang="ru-RU" dirty="0">
                <a:solidFill>
                  <a:schemeClr val="tx1"/>
                </a:solidFill>
              </a:rPr>
              <a:t>, В. Науменко, В. </a:t>
            </a:r>
            <a:r>
              <a:rPr lang="ru-RU" dirty="0" err="1">
                <a:solidFill>
                  <a:schemeClr val="tx1"/>
                </a:solidFill>
              </a:rPr>
              <a:t>Вернадський</a:t>
            </a:r>
            <a:r>
              <a:rPr lang="ru-RU" dirty="0">
                <a:solidFill>
                  <a:schemeClr val="tx1"/>
                </a:solidFill>
              </a:rPr>
              <a:t>, І. </a:t>
            </a:r>
            <a:r>
              <a:rPr lang="ru-RU" dirty="0" err="1">
                <a:solidFill>
                  <a:schemeClr val="tx1"/>
                </a:solidFill>
              </a:rPr>
              <a:t>Огієнко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Б.Кістяківський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А.Кримський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інші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За </a:t>
            </a:r>
            <a:r>
              <a:rPr lang="ru-RU" dirty="0" err="1">
                <a:solidFill>
                  <a:schemeClr val="tx1"/>
                </a:solidFill>
              </a:rPr>
              <a:t>часів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владування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П.Скоропадського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була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створена мережа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вищої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школи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392488" cy="600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6381328"/>
            <a:ext cx="334373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/>
              <a:t>Скоропадський Павло Петрович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105"/>
            <a:ext cx="4392488" cy="5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105"/>
            <a:ext cx="4467802" cy="5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043"/>
            <a:ext cx="4488999" cy="592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75" y="112588"/>
            <a:ext cx="4063816" cy="62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47" y="106720"/>
            <a:ext cx="4618875" cy="609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77" y="43587"/>
            <a:ext cx="4380209" cy="62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4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298" y="260648"/>
            <a:ext cx="8589640" cy="4525963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Услід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відкриттям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Київського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Кам'янець-Подільського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державних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університетів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черзі</a:t>
            </a:r>
            <a:r>
              <a:rPr lang="ru-RU" dirty="0">
                <a:solidFill>
                  <a:schemeClr val="tx1"/>
                </a:solidFill>
              </a:rPr>
              <a:t> стояло </a:t>
            </a:r>
            <a:r>
              <a:rPr lang="ru-RU" dirty="0" err="1">
                <a:solidFill>
                  <a:schemeClr val="tx1"/>
                </a:solidFill>
              </a:rPr>
              <a:t>заснування</a:t>
            </a:r>
            <a:r>
              <a:rPr lang="ru-RU" dirty="0">
                <a:solidFill>
                  <a:schemeClr val="tx1"/>
                </a:solidFill>
              </a:rPr>
              <a:t> таких же </a:t>
            </a:r>
            <a:r>
              <a:rPr lang="ru-RU" dirty="0" err="1">
                <a:solidFill>
                  <a:schemeClr val="tx1"/>
                </a:solidFill>
              </a:rPr>
              <a:t>університетів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Харкові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Катеринославі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Одесі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Готувалося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відкриття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університету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Полтаві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/>
          <a:stretch/>
        </p:blipFill>
        <p:spPr bwMode="auto">
          <a:xfrm>
            <a:off x="4427984" y="4181927"/>
            <a:ext cx="4629886" cy="248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1927"/>
            <a:ext cx="4100546" cy="248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09005"/>
            <a:ext cx="3456384" cy="21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8" y="1909005"/>
            <a:ext cx="3384379" cy="21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5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640960" cy="266429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Значним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здобутком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царині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культури</a:t>
            </a:r>
            <a:r>
              <a:rPr lang="ru-RU" dirty="0">
                <a:solidFill>
                  <a:schemeClr val="tx1"/>
                </a:solidFill>
              </a:rPr>
              <a:t> стало </a:t>
            </a:r>
            <a:r>
              <a:rPr lang="ru-RU" dirty="0" err="1">
                <a:solidFill>
                  <a:schemeClr val="tx1"/>
                </a:solidFill>
              </a:rPr>
              <a:t>відкриття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серпні</a:t>
            </a:r>
            <a:r>
              <a:rPr lang="ru-RU" dirty="0">
                <a:solidFill>
                  <a:schemeClr val="tx1"/>
                </a:solidFill>
              </a:rPr>
              <a:t> 1918 р.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академічної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бібліотеки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збиралися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пам'ятки</a:t>
            </a:r>
            <a:r>
              <a:rPr lang="ru-RU" dirty="0">
                <a:solidFill>
                  <a:schemeClr val="tx1"/>
                </a:solidFill>
              </a:rPr>
              <a:t> духовного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народу — як </a:t>
            </a:r>
            <a:r>
              <a:rPr lang="ru-RU" dirty="0" err="1">
                <a:solidFill>
                  <a:schemeClr val="tx1"/>
                </a:solidFill>
              </a:rPr>
              <a:t>рукописні</a:t>
            </a:r>
            <a:r>
              <a:rPr lang="ru-RU" dirty="0">
                <a:solidFill>
                  <a:schemeClr val="tx1"/>
                </a:solidFill>
              </a:rPr>
              <a:t>, так і </a:t>
            </a:r>
            <a:r>
              <a:rPr lang="ru-RU" dirty="0" err="1">
                <a:solidFill>
                  <a:schemeClr val="tx1"/>
                </a:solidFill>
              </a:rPr>
              <a:t>друковані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всього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понад</a:t>
            </a:r>
            <a:r>
              <a:rPr lang="ru-RU" dirty="0">
                <a:solidFill>
                  <a:schemeClr val="tx1"/>
                </a:solidFill>
              </a:rPr>
              <a:t> 1 млн. </a:t>
            </a:r>
            <a:r>
              <a:rPr lang="ru-RU" dirty="0" err="1">
                <a:solidFill>
                  <a:schemeClr val="tx1"/>
                </a:solidFill>
              </a:rPr>
              <a:t>томів</a:t>
            </a:r>
            <a:r>
              <a:rPr lang="ru-RU" dirty="0">
                <a:solidFill>
                  <a:schemeClr val="tx1"/>
                </a:solidFill>
              </a:rPr>
              <a:t>). Були </a:t>
            </a:r>
            <a:r>
              <a:rPr lang="ru-RU" dirty="0" err="1">
                <a:solidFill>
                  <a:schemeClr val="tx1"/>
                </a:solidFill>
              </a:rPr>
              <a:t>засновані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також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національна</a:t>
            </a:r>
            <a:r>
              <a:rPr lang="ru-RU" dirty="0">
                <a:solidFill>
                  <a:schemeClr val="tx1"/>
                </a:solidFill>
              </a:rPr>
              <a:t> галерея </a:t>
            </a:r>
            <a:r>
              <a:rPr lang="ru-RU" dirty="0" err="1">
                <a:solidFill>
                  <a:schemeClr val="tx1"/>
                </a:solidFill>
              </a:rPr>
              <a:t>мистецтв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український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історичний</a:t>
            </a:r>
            <a:r>
              <a:rPr lang="ru-RU" dirty="0">
                <a:solidFill>
                  <a:schemeClr val="tx1"/>
                </a:solidFill>
              </a:rPr>
              <a:t> музей.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62083"/>
            <a:ext cx="6408712" cy="422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6396335"/>
            <a:ext cx="64087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бібліотека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В. І. </a:t>
            </a:r>
            <a:r>
              <a:rPr lang="ru-RU" dirty="0" err="1"/>
              <a:t>Вернадського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Wave_BusDesignSlides">
  <a:themeElements>
    <a:clrScheme name="Другая 15">
      <a:dk1>
        <a:srgbClr val="0C0C0C"/>
      </a:dk1>
      <a:lt1>
        <a:srgbClr val="DFF7C0"/>
      </a:lt1>
      <a:dk2>
        <a:srgbClr val="212745"/>
      </a:dk2>
      <a:lt2>
        <a:srgbClr val="0D78C9"/>
      </a:lt2>
      <a:accent1>
        <a:srgbClr val="81D319"/>
      </a:accent1>
      <a:accent2>
        <a:srgbClr val="81D319"/>
      </a:accent2>
      <a:accent3>
        <a:srgbClr val="A7EA52"/>
      </a:accent3>
      <a:accent4>
        <a:srgbClr val="5DCEAF"/>
      </a:accent4>
      <a:accent5>
        <a:srgbClr val="C3260C"/>
      </a:accent5>
      <a:accent6>
        <a:srgbClr val="F14124"/>
      </a:accent6>
      <a:hlink>
        <a:srgbClr val="56C7AA"/>
      </a:hlink>
      <a:folHlink>
        <a:srgbClr val="568C1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B6EB-8CCB-429C-9D3B-EA09378A3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GreenWave_BusDesignSlides</Template>
  <TotalTime>761</TotalTime>
  <Words>3815</Words>
  <Application>Microsoft Office PowerPoint</Application>
  <PresentationFormat>Экран (4:3)</PresentationFormat>
  <Paragraphs>240</Paragraphs>
  <Slides>64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GreenWave_BusDesignSlides</vt:lpstr>
      <vt:lpstr>Презентация PowerPoint</vt:lpstr>
      <vt:lpstr>План</vt:lpstr>
      <vt:lpstr>Вступ</vt:lpstr>
      <vt:lpstr>Етапи розвитку української культури в XX ст </vt:lpstr>
      <vt:lpstr>Відродження української культури в 20-х роках ХХ 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Політика «українізації» </vt:lpstr>
      <vt:lpstr>Початок наступу тоталітаризму на осередки української культури</vt:lpstr>
      <vt:lpstr>Презентация PowerPoint</vt:lpstr>
      <vt:lpstr>Презентация PowerPoint</vt:lpstr>
      <vt:lpstr>Презентация PowerPoint</vt:lpstr>
      <vt:lpstr>Презентация PowerPoint</vt:lpstr>
      <vt:lpstr>Деякі представники  «розстріляного відродження» 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Культурні здобутки та втрати в 40—80-х роках XX 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Український авангард </vt:lpstr>
      <vt:lpstr>Презентация PowerPoint</vt:lpstr>
      <vt:lpstr>Презентация PowerPoint</vt:lpstr>
      <vt:lpstr>Презентация PowerPoint</vt:lpstr>
      <vt:lpstr>Авангард в образотворчому мистецтві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Авангардизм у літературі </vt:lpstr>
      <vt:lpstr>Презентация PowerPoint</vt:lpstr>
      <vt:lpstr>Висновок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Використана література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Доми</dc:creator>
  <cp:lastModifiedBy>Доми</cp:lastModifiedBy>
  <cp:revision>63</cp:revision>
  <dcterms:created xsi:type="dcterms:W3CDTF">2013-03-16T17:50:43Z</dcterms:created>
  <dcterms:modified xsi:type="dcterms:W3CDTF">2013-03-18T06:22:36Z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TC103853789990</vt:lpwstr>
  </property>
</Properties>
</file>