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9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  <p:sldId id="29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848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0"/>
            <a:ext cx="278892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624" y="3118104"/>
            <a:ext cx="7781544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8211312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693074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 rot="5400000">
            <a:off x="4572000" y="2350008"/>
            <a:ext cx="6519672" cy="1810512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6553200" y="6135624"/>
            <a:ext cx="987552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8606181" y="1379355"/>
            <a:ext cx="539496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8604504" y="0"/>
            <a:ext cx="539496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152" y="274637"/>
            <a:ext cx="1673352" cy="58521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2764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1296" y="3044952"/>
            <a:ext cx="4690872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0"/>
            <a:ext cx="278892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3813048"/>
            <a:ext cx="77724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27632"/>
            <a:ext cx="4040188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627632"/>
            <a:ext cx="4041775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gray"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0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8842248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8640"/>
            <a:ext cx="7699248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0952" y="1645920"/>
            <a:ext cx="2816352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645920"/>
            <a:ext cx="4800600" cy="4480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368" y="658368"/>
            <a:ext cx="54864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792224" y="1618488"/>
            <a:ext cx="54864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24" y="5413248"/>
            <a:ext cx="54864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86868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8165592" y="996696"/>
            <a:ext cx="978408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1783080" y="0"/>
            <a:ext cx="1947672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432304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9496"/>
            <a:ext cx="82296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E70C3-0867-4119-BCBD-AB49558914A9}" type="datetimeFigureOut">
              <a:rPr lang="en-US" smtClean="0"/>
              <a:pPr/>
              <a:t>6/2/2014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70448" y="6537960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2152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92EC-8174-4020-A3B7-CC1E92DAEF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786058"/>
            <a:ext cx="80297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7200" b="1" i="1" cap="none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Республіка Польща</a:t>
            </a:r>
            <a:endParaRPr lang="uk-UA" sz="72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3702" y="5572140"/>
            <a:ext cx="2357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dirty="0" smtClean="0">
                <a:latin typeface="Candara" pitchFamily="34" charset="0"/>
              </a:rPr>
              <a:t>Підготувала </a:t>
            </a:r>
          </a:p>
          <a:p>
            <a:pPr algn="r"/>
            <a:r>
              <a:rPr lang="uk-UA" sz="2000" dirty="0" smtClean="0">
                <a:latin typeface="Candara" pitchFamily="34" charset="0"/>
              </a:rPr>
              <a:t>учениця 10-А класу</a:t>
            </a:r>
          </a:p>
          <a:p>
            <a:pPr algn="r"/>
            <a:r>
              <a:rPr lang="uk-UA" sz="2000" dirty="0" err="1" smtClean="0">
                <a:latin typeface="Candara" pitchFamily="34" charset="0"/>
              </a:rPr>
              <a:t>Кошина</a:t>
            </a:r>
            <a:r>
              <a:rPr lang="uk-UA" sz="2000" dirty="0" smtClean="0">
                <a:latin typeface="Candara" pitchFamily="34" charset="0"/>
              </a:rPr>
              <a:t> Анна</a:t>
            </a:r>
            <a:endParaRPr lang="uk-UA" sz="20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43504" y="1500174"/>
            <a:ext cx="4000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Поверхня Польщі переважно </a:t>
            </a:r>
            <a:r>
              <a:rPr lang="uk-UA" sz="2400" b="1" dirty="0" smtClean="0">
                <a:latin typeface="Candara" pitchFamily="34" charset="0"/>
              </a:rPr>
              <a:t>рівнинна</a:t>
            </a:r>
            <a:r>
              <a:rPr lang="uk-UA" sz="2400" dirty="0" smtClean="0">
                <a:latin typeface="Candara" pitchFamily="34" charset="0"/>
              </a:rPr>
              <a:t>. </a:t>
            </a:r>
            <a:r>
              <a:rPr lang="uk-UA" sz="2400" dirty="0" err="1" smtClean="0">
                <a:latin typeface="Candara" pitchFamily="34" charset="0"/>
              </a:rPr>
              <a:t>Пів-нічна</a:t>
            </a:r>
            <a:r>
              <a:rPr lang="uk-UA" sz="2400" dirty="0" smtClean="0">
                <a:latin typeface="Candara" pitchFamily="34" charset="0"/>
              </a:rPr>
              <a:t> і центральна частини країни  </a:t>
            </a:r>
            <a:r>
              <a:rPr lang="uk-UA" sz="2400" b="1" dirty="0" smtClean="0">
                <a:latin typeface="Candara" pitchFamily="34" charset="0"/>
              </a:rPr>
              <a:t>(80 % території) </a:t>
            </a:r>
            <a:r>
              <a:rPr lang="uk-UA" sz="2400" dirty="0" smtClean="0">
                <a:latin typeface="Candara" pitchFamily="34" charset="0"/>
              </a:rPr>
              <a:t>зайняті Польською </a:t>
            </a:r>
            <a:r>
              <a:rPr lang="uk-UA" sz="2400" dirty="0" err="1" smtClean="0">
                <a:latin typeface="Candara" pitchFamily="34" charset="0"/>
              </a:rPr>
              <a:t>рівни-ною</a:t>
            </a:r>
            <a:r>
              <a:rPr lang="uk-UA" sz="2400" dirty="0" smtClean="0">
                <a:latin typeface="Candara" pitchFamily="34" charset="0"/>
              </a:rPr>
              <a:t>. У південній частині Сілезька, Малопольська і Люблінська височини поступово переходять у </a:t>
            </a:r>
            <a:r>
              <a:rPr lang="uk-UA" sz="2400" b="1" dirty="0" smtClean="0">
                <a:latin typeface="Candara" pitchFamily="34" charset="0"/>
              </a:rPr>
              <a:t>передгір'я Західних Карпат і </a:t>
            </a:r>
            <a:r>
              <a:rPr lang="uk-UA" sz="2400" b="1" dirty="0" err="1" smtClean="0">
                <a:latin typeface="Candara" pitchFamily="34" charset="0"/>
              </a:rPr>
              <a:t>Судетських</a:t>
            </a:r>
            <a:r>
              <a:rPr lang="uk-UA" sz="2400" b="1" dirty="0" smtClean="0">
                <a:latin typeface="Candara" pitchFamily="34" charset="0"/>
              </a:rPr>
              <a:t> гір.</a:t>
            </a:r>
            <a:r>
              <a:rPr lang="uk-UA" sz="2400" dirty="0" smtClean="0">
                <a:latin typeface="Candara" pitchFamily="34" charset="0"/>
              </a:rPr>
              <a:t> У горах багато перевалів із залізничними та автомобільними дорогами.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644" t="3668" r="3645" b="3524"/>
          <a:stretch>
            <a:fillRect/>
          </a:stretch>
        </p:blipFill>
        <p:spPr bwMode="auto">
          <a:xfrm>
            <a:off x="164547" y="1714488"/>
            <a:ext cx="4907519" cy="4786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428604"/>
            <a:ext cx="6285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Природні умови. Рельєф</a:t>
            </a:r>
            <a:endParaRPr lang="uk-UA" sz="4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42873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Candara" pitchFamily="34" charset="0"/>
              </a:rPr>
              <a:t>	Польща розташована в зоні </a:t>
            </a:r>
            <a:r>
              <a:rPr lang="uk-UA" sz="2000" b="1" dirty="0" smtClean="0">
                <a:latin typeface="Candara" pitchFamily="34" charset="0"/>
              </a:rPr>
              <a:t>помірного клімату </a:t>
            </a:r>
            <a:r>
              <a:rPr lang="uk-UA" sz="2000" dirty="0" smtClean="0">
                <a:latin typeface="Candara" pitchFamily="34" charset="0"/>
              </a:rPr>
              <a:t>теплий перехід. У верхній частині </a:t>
            </a:r>
            <a:r>
              <a:rPr lang="uk-UA" sz="2000" dirty="0" err="1" smtClean="0">
                <a:latin typeface="Candara" pitchFamily="34" charset="0"/>
              </a:rPr>
              <a:t>Судетів</a:t>
            </a:r>
            <a:r>
              <a:rPr lang="uk-UA" sz="2000" dirty="0" smtClean="0">
                <a:latin typeface="Candara" pitchFamily="34" charset="0"/>
              </a:rPr>
              <a:t> та Карпат спостерігаються </a:t>
            </a:r>
            <a:r>
              <a:rPr lang="uk-UA" sz="2000" b="1" dirty="0" smtClean="0">
                <a:latin typeface="Candara" pitchFamily="34" charset="0"/>
              </a:rPr>
              <a:t>ознаки гірського клімату</a:t>
            </a:r>
            <a:r>
              <a:rPr lang="uk-UA" sz="2000" dirty="0" smtClean="0">
                <a:latin typeface="Candara" pitchFamily="34" charset="0"/>
              </a:rPr>
              <a:t>. Влітку середня температура становить </a:t>
            </a:r>
            <a:r>
              <a:rPr lang="uk-UA" sz="2000" b="1" dirty="0" smtClean="0">
                <a:latin typeface="Candara" pitchFamily="34" charset="0"/>
              </a:rPr>
              <a:t>+17 °С </a:t>
            </a:r>
            <a:r>
              <a:rPr lang="uk-UA" sz="2000" dirty="0" smtClean="0">
                <a:latin typeface="Candara" pitchFamily="34" charset="0"/>
              </a:rPr>
              <a:t>на узбережжі до </a:t>
            </a:r>
            <a:r>
              <a:rPr lang="uk-UA" sz="2000" b="1" dirty="0" smtClean="0">
                <a:latin typeface="Candara" pitchFamily="34" charset="0"/>
              </a:rPr>
              <a:t>19,3 °С</a:t>
            </a:r>
            <a:r>
              <a:rPr lang="uk-UA" sz="2000" dirty="0" smtClean="0">
                <a:latin typeface="Candara" pitchFamily="34" charset="0"/>
              </a:rPr>
              <a:t>. У зиму, приблизно від </a:t>
            </a:r>
            <a:r>
              <a:rPr lang="uk-UA" sz="2000" b="1" dirty="0" smtClean="0">
                <a:latin typeface="Candara" pitchFamily="34" charset="0"/>
              </a:rPr>
              <a:t>0 °С </a:t>
            </a:r>
            <a:r>
              <a:rPr lang="uk-UA" sz="2000" dirty="0" smtClean="0">
                <a:latin typeface="Candara" pitchFamily="34" charset="0"/>
              </a:rPr>
              <a:t>та нижче </a:t>
            </a:r>
            <a:r>
              <a:rPr lang="uk-UA" sz="2000" b="1" dirty="0" smtClean="0">
                <a:latin typeface="Candara" pitchFamily="34" charset="0"/>
              </a:rPr>
              <a:t>−5 °С. Середньорічна температура </a:t>
            </a:r>
            <a:r>
              <a:rPr lang="uk-UA" sz="2000" dirty="0" smtClean="0">
                <a:latin typeface="Candara" pitchFamily="34" charset="0"/>
              </a:rPr>
              <a:t>коливається від </a:t>
            </a:r>
          </a:p>
          <a:p>
            <a:r>
              <a:rPr lang="uk-UA" sz="2000" b="1" dirty="0" smtClean="0">
                <a:latin typeface="Candara" pitchFamily="34" charset="0"/>
              </a:rPr>
              <a:t>9 °С до 6 °С</a:t>
            </a:r>
            <a:r>
              <a:rPr lang="uk-UA" sz="2000" dirty="0" smtClean="0">
                <a:latin typeface="Candara" pitchFamily="34" charset="0"/>
              </a:rPr>
              <a:t>.</a:t>
            </a:r>
          </a:p>
          <a:p>
            <a:r>
              <a:rPr lang="uk-UA" sz="2000" dirty="0" smtClean="0">
                <a:latin typeface="Candara" pitchFamily="34" charset="0"/>
              </a:rPr>
              <a:t>	Річна кількість опадів становить близько </a:t>
            </a:r>
            <a:r>
              <a:rPr lang="uk-UA" sz="2000" b="1" dirty="0" smtClean="0">
                <a:latin typeface="Candara" pitchFamily="34" charset="0"/>
              </a:rPr>
              <a:t>600 мм</a:t>
            </a:r>
            <a:r>
              <a:rPr lang="uk-UA" sz="2000" dirty="0" smtClean="0">
                <a:latin typeface="Candara" pitchFamily="34" charset="0"/>
              </a:rPr>
              <a:t>. Число днів зі сніговим покривом змінюється і збільшується в міру пересування на схід країни.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28604"/>
            <a:ext cx="63674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Природні умови. Клімат</a:t>
            </a:r>
            <a:endParaRPr lang="uk-UA" sz="4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r="15122"/>
          <a:stretch>
            <a:fillRect/>
          </a:stretch>
        </p:blipFill>
        <p:spPr bwMode="auto">
          <a:xfrm>
            <a:off x="187449" y="3643314"/>
            <a:ext cx="4527427" cy="3071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6708" y="3643314"/>
            <a:ext cx="4033010" cy="3071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428736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Мінеральні ресурси в країні досить різноманітні: </a:t>
            </a:r>
          </a:p>
          <a:p>
            <a:endParaRPr lang="uk-UA" sz="2400" dirty="0" smtClean="0">
              <a:latin typeface="Candara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кам'яне вугілля  (</a:t>
            </a:r>
            <a:r>
              <a:rPr lang="uk-UA" sz="2400" dirty="0" err="1" smtClean="0">
                <a:latin typeface="Candara" pitchFamily="34" charset="0"/>
              </a:rPr>
              <a:t>Верхньосілезький</a:t>
            </a:r>
            <a:r>
              <a:rPr lang="uk-UA" sz="2400" dirty="0" smtClean="0">
                <a:latin typeface="Candara" pitchFamily="34" charset="0"/>
              </a:rPr>
              <a:t> басейн)</a:t>
            </a:r>
          </a:p>
          <a:p>
            <a:endParaRPr lang="uk-UA" sz="2400" dirty="0" smtClean="0">
              <a:latin typeface="Candara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буре вугілля (</a:t>
            </a:r>
            <a:r>
              <a:rPr lang="uk-UA" sz="2400" dirty="0" err="1" smtClean="0">
                <a:latin typeface="Candara" pitchFamily="34" charset="0"/>
              </a:rPr>
              <a:t>Белхатув</a:t>
            </a:r>
            <a:r>
              <a:rPr lang="uk-UA" sz="2400" dirty="0" smtClean="0">
                <a:latin typeface="Candara" pitchFamily="34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uk-UA" sz="2400" dirty="0" smtClean="0">
              <a:latin typeface="Candara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незначні запаси нафти і газу (південний схід країни)</a:t>
            </a:r>
          </a:p>
          <a:p>
            <a:pPr>
              <a:buFont typeface="Wingdings" pitchFamily="2" charset="2"/>
              <a:buChar char="Ø"/>
            </a:pPr>
            <a:endParaRPr lang="uk-UA" sz="2400" dirty="0" smtClean="0">
              <a:latin typeface="Candara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мідні руди (</a:t>
            </a:r>
            <a:r>
              <a:rPr lang="uk-UA" sz="2400" dirty="0" err="1" smtClean="0">
                <a:latin typeface="Candara" pitchFamily="34" charset="0"/>
              </a:rPr>
              <a:t>Болеславец</a:t>
            </a:r>
            <a:r>
              <a:rPr lang="uk-UA" sz="2400" dirty="0" smtClean="0">
                <a:latin typeface="Candara" pitchFamily="34" charset="0"/>
              </a:rPr>
              <a:t>) </a:t>
            </a:r>
          </a:p>
          <a:p>
            <a:pPr>
              <a:buFont typeface="Wingdings" pitchFamily="2" charset="2"/>
              <a:buChar char="Ø"/>
            </a:pPr>
            <a:endParaRPr lang="uk-UA" sz="2400" dirty="0" smtClean="0">
              <a:latin typeface="Candara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поліметалічні руди (Малопольська височина)</a:t>
            </a:r>
          </a:p>
          <a:p>
            <a:pPr>
              <a:buFont typeface="Wingdings" pitchFamily="2" charset="2"/>
              <a:buChar char="Ø"/>
            </a:pPr>
            <a:endParaRPr lang="uk-UA" sz="2400" dirty="0" smtClean="0">
              <a:latin typeface="Candara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калійна сіль (</a:t>
            </a:r>
            <a:r>
              <a:rPr lang="uk-UA" sz="2400" dirty="0" err="1" smtClean="0">
                <a:latin typeface="Candara" pitchFamily="34" charset="0"/>
              </a:rPr>
              <a:t>Іновролав</a:t>
            </a:r>
            <a:r>
              <a:rPr lang="uk-UA" sz="2400" dirty="0" smtClean="0">
                <a:latin typeface="Candara" pitchFamily="34" charset="0"/>
              </a:rPr>
              <a:t>) і сірка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28604"/>
            <a:ext cx="50738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Мінеральні ресурси</a:t>
            </a:r>
            <a:endParaRPr lang="uk-UA" sz="4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5140" y="2214554"/>
            <a:ext cx="428628" cy="4286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2928934"/>
            <a:ext cx="428628" cy="4286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Трапеция 8"/>
          <p:cNvSpPr/>
          <p:nvPr/>
        </p:nvSpPr>
        <p:spPr>
          <a:xfrm>
            <a:off x="7786710" y="3500438"/>
            <a:ext cx="357190" cy="500066"/>
          </a:xfrm>
          <a:prstGeom prst="trapezoi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Трапеция 9"/>
          <p:cNvSpPr/>
          <p:nvPr/>
        </p:nvSpPr>
        <p:spPr>
          <a:xfrm>
            <a:off x="8286776" y="3500438"/>
            <a:ext cx="357190" cy="500066"/>
          </a:xfrm>
          <a:prstGeom prst="trapezoid">
            <a:avLst/>
          </a:prstGeom>
          <a:solidFill>
            <a:schemeClr val="bg1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4286248" y="4429132"/>
            <a:ext cx="785818" cy="2857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6" name="Группа 25"/>
          <p:cNvGrpSpPr/>
          <p:nvPr/>
        </p:nvGrpSpPr>
        <p:grpSpPr>
          <a:xfrm>
            <a:off x="7000892" y="5000636"/>
            <a:ext cx="642942" cy="642942"/>
            <a:chOff x="6000760" y="4357694"/>
            <a:chExt cx="642942" cy="642942"/>
          </a:xfrm>
        </p:grpSpPr>
        <p:sp>
          <p:nvSpPr>
            <p:cNvPr id="12" name="Овал 11"/>
            <p:cNvSpPr/>
            <p:nvPr/>
          </p:nvSpPr>
          <p:spPr>
            <a:xfrm>
              <a:off x="6000760" y="4357694"/>
              <a:ext cx="642942" cy="642942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rot="7491151" flipV="1">
              <a:off x="6250526" y="4639189"/>
              <a:ext cx="357724" cy="273207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Равнобедренный треугольник 17"/>
            <p:cNvSpPr/>
            <p:nvPr/>
          </p:nvSpPr>
          <p:spPr>
            <a:xfrm flipV="1">
              <a:off x="6143102" y="4429132"/>
              <a:ext cx="357724" cy="273207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rot="13498069" flipV="1">
              <a:off x="6044983" y="4640981"/>
              <a:ext cx="357724" cy="273207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6143636" y="4357694"/>
              <a:ext cx="357190" cy="14287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" name="Овал 23"/>
            <p:cNvSpPr/>
            <p:nvPr/>
          </p:nvSpPr>
          <p:spPr>
            <a:xfrm rot="18692090">
              <a:off x="6429257" y="4789688"/>
              <a:ext cx="250441" cy="1123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" name="Овал 24"/>
            <p:cNvSpPr/>
            <p:nvPr/>
          </p:nvSpPr>
          <p:spPr>
            <a:xfrm rot="2825284">
              <a:off x="6001950" y="4814482"/>
              <a:ext cx="250441" cy="1123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929322" y="5786454"/>
            <a:ext cx="571504" cy="571504"/>
            <a:chOff x="3500430" y="5000636"/>
            <a:chExt cx="571504" cy="571504"/>
          </a:xfrm>
        </p:grpSpPr>
        <p:sp>
          <p:nvSpPr>
            <p:cNvPr id="27" name="Равнобедренный треугольник 26"/>
            <p:cNvSpPr/>
            <p:nvPr/>
          </p:nvSpPr>
          <p:spPr>
            <a:xfrm>
              <a:off x="3500430" y="5000636"/>
              <a:ext cx="571504" cy="57150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Прямоугольный треугольник 27"/>
            <p:cNvSpPr/>
            <p:nvPr/>
          </p:nvSpPr>
          <p:spPr>
            <a:xfrm flipH="1">
              <a:off x="3500430" y="5000636"/>
              <a:ext cx="285752" cy="571504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5072066" y="5786454"/>
            <a:ext cx="573092" cy="571504"/>
            <a:chOff x="4643438" y="5000636"/>
            <a:chExt cx="573092" cy="571504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643438" y="5143512"/>
              <a:ext cx="428628" cy="42862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араллелограмм 33"/>
            <p:cNvSpPr/>
            <p:nvPr/>
          </p:nvSpPr>
          <p:spPr>
            <a:xfrm>
              <a:off x="4643438" y="5000636"/>
              <a:ext cx="571504" cy="142876"/>
            </a:xfrm>
            <a:prstGeom prst="parallelogram">
              <a:avLst>
                <a:gd name="adj" fmla="val 8691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5001422" y="5214156"/>
              <a:ext cx="42862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5072066" y="5429264"/>
              <a:ext cx="142876" cy="1428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42918"/>
            <a:ext cx="4450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Водні ресурси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1595021"/>
            <a:ext cx="457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Територія країни характеризується густою річковою мережею. </a:t>
            </a:r>
            <a:r>
              <a:rPr lang="uk-UA" sz="2400" b="1" dirty="0" smtClean="0">
                <a:latin typeface="Candara" pitchFamily="34" charset="0"/>
              </a:rPr>
              <a:t>Вісла та Одра </a:t>
            </a:r>
            <a:r>
              <a:rPr lang="uk-UA" sz="2400" dirty="0" smtClean="0">
                <a:latin typeface="Candara" pitchFamily="34" charset="0"/>
              </a:rPr>
              <a:t>— головні річки країни, на їх басейни припадає 9/10 усієї площі.</a:t>
            </a:r>
          </a:p>
          <a:p>
            <a:r>
              <a:rPr lang="uk-UA" sz="2400" dirty="0" smtClean="0">
                <a:latin typeface="Candara" pitchFamily="34" charset="0"/>
              </a:rPr>
              <a:t>	</a:t>
            </a:r>
            <a:r>
              <a:rPr lang="uk-UA" sz="2400" b="1" dirty="0" smtClean="0">
                <a:latin typeface="Candara" pitchFamily="34" charset="0"/>
              </a:rPr>
              <a:t>Найдовші річки країни: </a:t>
            </a:r>
            <a:r>
              <a:rPr lang="uk-UA" sz="2400" dirty="0" smtClean="0">
                <a:latin typeface="Candara" pitchFamily="34" charset="0"/>
              </a:rPr>
              <a:t>Вісла (1030 км), Одер (854 км).</a:t>
            </a:r>
          </a:p>
          <a:p>
            <a:r>
              <a:rPr lang="uk-UA" sz="2400" dirty="0" smtClean="0">
                <a:latin typeface="Candara" pitchFamily="34" charset="0"/>
              </a:rPr>
              <a:t>	</a:t>
            </a:r>
            <a:r>
              <a:rPr lang="uk-UA" sz="2400" b="1" dirty="0" smtClean="0">
                <a:latin typeface="Candara" pitchFamily="34" charset="0"/>
              </a:rPr>
              <a:t>Значні ріки країни: </a:t>
            </a:r>
            <a:r>
              <a:rPr lang="uk-UA" sz="2400" dirty="0" smtClean="0">
                <a:latin typeface="Candara" pitchFamily="34" charset="0"/>
              </a:rPr>
              <a:t>Варта (808 км, притока Одри), Західний Буг (772 км), </a:t>
            </a:r>
            <a:r>
              <a:rPr lang="uk-UA" sz="2400" dirty="0" err="1" smtClean="0">
                <a:latin typeface="Candara" pitchFamily="34" charset="0"/>
              </a:rPr>
              <a:t>Сян</a:t>
            </a:r>
            <a:r>
              <a:rPr lang="uk-UA" sz="2400" dirty="0" smtClean="0">
                <a:latin typeface="Candara" pitchFamily="34" charset="0"/>
              </a:rPr>
              <a:t> (443 км, притока Вісли). </a:t>
            </a:r>
          </a:p>
          <a:p>
            <a:r>
              <a:rPr lang="uk-UA" sz="2400" dirty="0" smtClean="0">
                <a:latin typeface="Candara" pitchFamily="34" charset="0"/>
              </a:rPr>
              <a:t>	У країні є  також багато озер і боліт </a:t>
            </a:r>
            <a:r>
              <a:rPr lang="ru-RU" sz="2400" dirty="0" smtClean="0">
                <a:latin typeface="Candara" pitchFamily="34" charset="0"/>
              </a:rPr>
              <a:t>.</a:t>
            </a:r>
            <a:endParaRPr lang="uk-UA" sz="2400" dirty="0" smtClean="0">
              <a:latin typeface="Candar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85926"/>
            <a:ext cx="4333891" cy="399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Прямоугольник 29"/>
          <p:cNvSpPr/>
          <p:nvPr/>
        </p:nvSpPr>
        <p:spPr>
          <a:xfrm>
            <a:off x="5715008" y="5857892"/>
            <a:ext cx="2868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 smtClean="0">
                <a:latin typeface="Candara" pitchFamily="34" charset="0"/>
              </a:rPr>
              <a:t>Річкова система Польщі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643050"/>
            <a:ext cx="7072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В умовах помірного клімату тут </a:t>
            </a:r>
            <a:r>
              <a:rPr lang="uk-UA" sz="2400" dirty="0" err="1" smtClean="0">
                <a:latin typeface="Candara" pitchFamily="34" charset="0"/>
              </a:rPr>
              <a:t>сфор-мувалися</a:t>
            </a:r>
            <a:r>
              <a:rPr lang="uk-UA" sz="2400" dirty="0" smtClean="0">
                <a:latin typeface="Candara" pitchFamily="34" charset="0"/>
              </a:rPr>
              <a:t> </a:t>
            </a:r>
            <a:r>
              <a:rPr lang="uk-UA" sz="2400" dirty="0" smtClean="0">
                <a:latin typeface="Candara" pitchFamily="34" charset="0"/>
              </a:rPr>
              <a:t>досить родючі </a:t>
            </a:r>
            <a:r>
              <a:rPr lang="uk-UA" sz="2400" b="1" dirty="0" smtClean="0">
                <a:latin typeface="Candara" pitchFamily="34" charset="0"/>
              </a:rPr>
              <a:t>сірі лісові ґрунти</a:t>
            </a:r>
            <a:r>
              <a:rPr lang="uk-UA" sz="2400" dirty="0" smtClean="0">
                <a:latin typeface="Candara" pitchFamily="34" charset="0"/>
              </a:rPr>
              <a:t>. </a:t>
            </a:r>
            <a:endParaRPr lang="uk-UA" sz="2400" dirty="0" smtClean="0">
              <a:latin typeface="Candara" pitchFamily="34" charset="0"/>
            </a:endParaRPr>
          </a:p>
          <a:p>
            <a:r>
              <a:rPr lang="uk-UA" sz="2400" b="1" dirty="0" smtClean="0">
                <a:latin typeface="Candara" pitchFamily="34" charset="0"/>
              </a:rPr>
              <a:t>Лісами</a:t>
            </a:r>
            <a:r>
              <a:rPr lang="uk-UA" sz="2400" dirty="0" smtClean="0">
                <a:latin typeface="Candara" pitchFamily="34" charset="0"/>
              </a:rPr>
              <a:t> </a:t>
            </a:r>
            <a:r>
              <a:rPr lang="uk-UA" sz="2400" dirty="0" smtClean="0">
                <a:latin typeface="Candara" pitchFamily="34" charset="0"/>
              </a:rPr>
              <a:t>покрито майже </a:t>
            </a:r>
            <a:r>
              <a:rPr lang="uk-UA" sz="2400" b="1" dirty="0" smtClean="0">
                <a:latin typeface="Candara" pitchFamily="34" charset="0"/>
              </a:rPr>
              <a:t>30 % </a:t>
            </a:r>
            <a:r>
              <a:rPr lang="uk-UA" sz="2400" dirty="0" smtClean="0">
                <a:latin typeface="Candara" pitchFamily="34" charset="0"/>
              </a:rPr>
              <a:t>території.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5505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Земельні ресурси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552596"/>
            <a:ext cx="2733675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618355" y="6457914"/>
            <a:ext cx="2097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 smtClean="0">
                <a:latin typeface="Candara" pitchFamily="34" charset="0"/>
              </a:rPr>
              <a:t>Сірі лісові ґрунти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357158" y="2857496"/>
            <a:ext cx="5227200" cy="35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57356" y="6457914"/>
            <a:ext cx="2348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 smtClean="0">
                <a:latin typeface="Candara" pitchFamily="34" charset="0"/>
              </a:rPr>
              <a:t>Кривий ліс у Польщі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643050"/>
            <a:ext cx="9429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  </a:t>
            </a:r>
            <a:r>
              <a:rPr lang="uk-UA" sz="2400" dirty="0" smtClean="0">
                <a:latin typeface="Candara" pitchFamily="34" charset="0"/>
              </a:rPr>
              <a:t>Кількість </a:t>
            </a:r>
            <a:r>
              <a:rPr lang="uk-UA" sz="2400" dirty="0" smtClean="0">
                <a:latin typeface="Candara" pitchFamily="34" charset="0"/>
              </a:rPr>
              <a:t>населення Республіки Польща становить </a:t>
            </a:r>
            <a:r>
              <a:rPr lang="uk-UA" sz="2400" b="1" dirty="0" smtClean="0">
                <a:latin typeface="Candara" pitchFamily="34" charset="0"/>
              </a:rPr>
              <a:t>38,2 млн. осіб</a:t>
            </a:r>
            <a:r>
              <a:rPr lang="uk-UA" sz="2400" dirty="0" smtClean="0">
                <a:latin typeface="Candara" pitchFamily="34" charset="0"/>
              </a:rPr>
              <a:t>: </a:t>
            </a:r>
          </a:p>
          <a:p>
            <a:pPr lvl="1">
              <a:buFont typeface="Arial" pitchFamily="34" charset="0"/>
              <a:buChar char="•"/>
            </a:pPr>
            <a:r>
              <a:rPr lang="uk-UA" sz="2400" dirty="0" smtClean="0">
                <a:latin typeface="Candara" pitchFamily="34" charset="0"/>
              </a:rPr>
              <a:t> 29 місце у світі (0,7% населення Землі); </a:t>
            </a:r>
          </a:p>
          <a:p>
            <a:pPr lvl="1">
              <a:buFont typeface="Arial" pitchFamily="34" charset="0"/>
              <a:buChar char="•"/>
            </a:pPr>
            <a:r>
              <a:rPr lang="uk-UA" sz="2400" dirty="0" smtClean="0">
                <a:latin typeface="Candara" pitchFamily="34" charset="0"/>
              </a:rPr>
              <a:t> 8 місце у Європі (5,3% населення континенту).</a:t>
            </a:r>
          </a:p>
          <a:p>
            <a:r>
              <a:rPr lang="uk-UA" sz="2400" b="1" dirty="0" smtClean="0">
                <a:latin typeface="Candara" pitchFamily="34" charset="0"/>
              </a:rPr>
              <a:t>  </a:t>
            </a:r>
            <a:r>
              <a:rPr lang="uk-UA" sz="2400" b="1" dirty="0" smtClean="0">
                <a:latin typeface="Candara" pitchFamily="34" charset="0"/>
              </a:rPr>
              <a:t>Перший </a:t>
            </a:r>
            <a:r>
              <a:rPr lang="uk-UA" sz="2400" b="1" dirty="0" smtClean="0">
                <a:latin typeface="Candara" pitchFamily="34" charset="0"/>
              </a:rPr>
              <a:t>тип відтворення населення: </a:t>
            </a:r>
            <a:r>
              <a:rPr lang="uk-UA" sz="2400" dirty="0" smtClean="0">
                <a:latin typeface="Candara" pitchFamily="34" charset="0"/>
              </a:rPr>
              <a:t>низька народжуваність і низька смертність (незначним додатним приростом населення: 3-5 на 1000 осіб) </a:t>
            </a:r>
          </a:p>
          <a:p>
            <a:r>
              <a:rPr lang="uk-UA" sz="2400" b="1" dirty="0" smtClean="0">
                <a:latin typeface="Candara" pitchFamily="34" charset="0"/>
              </a:rPr>
              <a:t>  </a:t>
            </a:r>
            <a:r>
              <a:rPr lang="uk-UA" sz="2400" b="1" dirty="0" smtClean="0">
                <a:latin typeface="Candara" pitchFamily="34" charset="0"/>
              </a:rPr>
              <a:t>Середня </a:t>
            </a:r>
            <a:r>
              <a:rPr lang="uk-UA" sz="2400" b="1" dirty="0" smtClean="0">
                <a:latin typeface="Candara" pitchFamily="34" charset="0"/>
              </a:rPr>
              <a:t>тривалість життя: </a:t>
            </a:r>
            <a:r>
              <a:rPr lang="uk-UA" sz="2400" dirty="0" smtClean="0">
                <a:latin typeface="Candara" pitchFamily="34" charset="0"/>
              </a:rPr>
              <a:t>72 роки</a:t>
            </a:r>
            <a:r>
              <a:rPr lang="ru-RU" sz="2400" dirty="0" smtClean="0">
                <a:latin typeface="Candara" pitchFamily="34" charset="0"/>
              </a:rPr>
              <a:t> </a:t>
            </a:r>
            <a:endParaRPr lang="ru-RU" sz="2400" dirty="0" smtClean="0">
              <a:latin typeface="Candara" pitchFamily="34" charset="0"/>
            </a:endParaRPr>
          </a:p>
          <a:p>
            <a:r>
              <a:rPr lang="ru-RU" sz="2400" dirty="0" smtClean="0">
                <a:latin typeface="Candara" pitchFamily="34" charset="0"/>
              </a:rPr>
              <a:t>(</a:t>
            </a:r>
            <a:r>
              <a:rPr lang="uk-UA" sz="2400" dirty="0" smtClean="0">
                <a:latin typeface="Candara" pitchFamily="34" charset="0"/>
              </a:rPr>
              <a:t>чоловіки - 68,9 </a:t>
            </a:r>
            <a:r>
              <a:rPr lang="uk-UA" sz="2400" dirty="0" smtClean="0">
                <a:latin typeface="Candara" pitchFamily="34" charset="0"/>
              </a:rPr>
              <a:t>р., жінки </a:t>
            </a:r>
            <a:r>
              <a:rPr lang="uk-UA" sz="2400" dirty="0" smtClean="0">
                <a:latin typeface="Candara" pitchFamily="34" charset="0"/>
              </a:rPr>
              <a:t>- 77,3 </a:t>
            </a:r>
            <a:r>
              <a:rPr lang="uk-UA" sz="2400" dirty="0" smtClean="0">
                <a:latin typeface="Candara" pitchFamily="34" charset="0"/>
              </a:rPr>
              <a:t>р.</a:t>
            </a:r>
            <a:r>
              <a:rPr lang="ru-RU" sz="2400" dirty="0" smtClean="0">
                <a:latin typeface="Candara" pitchFamily="34" charset="0"/>
              </a:rPr>
              <a:t>).</a:t>
            </a:r>
            <a:endParaRPr lang="uk-UA" sz="2400" dirty="0" smtClean="0">
              <a:latin typeface="Candara" pitchFamily="34" charset="0"/>
            </a:endParaRPr>
          </a:p>
          <a:p>
            <a:r>
              <a:rPr lang="uk-UA" sz="2400" dirty="0" smtClean="0">
                <a:latin typeface="Candara" pitchFamily="34" charset="0"/>
              </a:rPr>
              <a:t> 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3408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Населення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929066"/>
            <a:ext cx="4090506" cy="2710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4788298"/>
            <a:ext cx="4857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dirty="0" smtClean="0">
                <a:solidFill>
                  <a:prstClr val="black"/>
                </a:solidFill>
                <a:latin typeface="Candara" pitchFamily="34" charset="0"/>
              </a:rPr>
              <a:t>	Державна демографічна політика Польщі спрямована на підтримку багатодітних сімей, збільшення народжуваності.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64305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Candara" pitchFamily="34" charset="0"/>
              </a:rPr>
              <a:t>	</a:t>
            </a:r>
            <a:r>
              <a:rPr lang="uk-UA" sz="2000" dirty="0" smtClean="0">
                <a:latin typeface="Candara" pitchFamily="34" charset="0"/>
              </a:rPr>
              <a:t>Польща — </a:t>
            </a:r>
            <a:r>
              <a:rPr lang="uk-UA" sz="2000" b="1" dirty="0" err="1" smtClean="0">
                <a:latin typeface="Candara" pitchFamily="34" charset="0"/>
              </a:rPr>
              <a:t>однонаціональна</a:t>
            </a:r>
            <a:r>
              <a:rPr lang="uk-UA" sz="2000" b="1" dirty="0" smtClean="0">
                <a:latin typeface="Candara" pitchFamily="34" charset="0"/>
              </a:rPr>
              <a:t> </a:t>
            </a:r>
            <a:r>
              <a:rPr lang="uk-UA" sz="2000" dirty="0" smtClean="0">
                <a:latin typeface="Candara" pitchFamily="34" charset="0"/>
              </a:rPr>
              <a:t>країна (поляки становлять 98 %), серед національних меншин найбільше німців, українців і білорусів. Проживають також литовці, цигани, євреї, словаки та інші. </a:t>
            </a:r>
          </a:p>
          <a:p>
            <a:r>
              <a:rPr lang="uk-UA" sz="2000" dirty="0" smtClean="0">
                <a:latin typeface="Candara" pitchFamily="34" charset="0"/>
              </a:rPr>
              <a:t>	Польська мова належить до </a:t>
            </a:r>
            <a:r>
              <a:rPr lang="uk-UA" sz="2000" b="1" dirty="0" smtClean="0">
                <a:latin typeface="Candara" pitchFamily="34" charset="0"/>
              </a:rPr>
              <a:t>західнослов'янської </a:t>
            </a:r>
            <a:r>
              <a:rPr lang="uk-UA" sz="2000" dirty="0" smtClean="0">
                <a:latin typeface="Candara" pitchFamily="34" charset="0"/>
              </a:rPr>
              <a:t>групи </a:t>
            </a:r>
            <a:r>
              <a:rPr lang="uk-UA" sz="2000" b="1" dirty="0" err="1" smtClean="0">
                <a:latin typeface="Candara" pitchFamily="34" charset="0"/>
              </a:rPr>
              <a:t>індоєвро-пейської</a:t>
            </a:r>
            <a:r>
              <a:rPr lang="uk-UA" sz="2000" b="1" dirty="0" smtClean="0">
                <a:latin typeface="Candara" pitchFamily="34" charset="0"/>
              </a:rPr>
              <a:t> </a:t>
            </a:r>
            <a:r>
              <a:rPr lang="uk-UA" sz="2000" dirty="0" smtClean="0">
                <a:latin typeface="Candara" pitchFamily="34" charset="0"/>
              </a:rPr>
              <a:t>мовної сім'ї.  	</a:t>
            </a:r>
          </a:p>
          <a:p>
            <a:r>
              <a:rPr lang="uk-UA" sz="2000" dirty="0" smtClean="0">
                <a:latin typeface="Candara" pitchFamily="34" charset="0"/>
              </a:rPr>
              <a:t>	Переважна більшість мешканців Польщі є </a:t>
            </a:r>
            <a:r>
              <a:rPr lang="uk-UA" sz="2000" b="1" dirty="0" smtClean="0">
                <a:latin typeface="Candara" pitchFamily="34" charset="0"/>
              </a:rPr>
              <a:t>католиками</a:t>
            </a:r>
            <a:r>
              <a:rPr lang="uk-UA" sz="2000" dirty="0" smtClean="0">
                <a:latin typeface="Candara" pitchFamily="34" charset="0"/>
              </a:rPr>
              <a:t>. У східних </a:t>
            </a:r>
            <a:r>
              <a:rPr lang="uk-UA" sz="2000" dirty="0" err="1" smtClean="0">
                <a:latin typeface="Candara" pitchFamily="34" charset="0"/>
              </a:rPr>
              <a:t>райо-нах</a:t>
            </a:r>
            <a:r>
              <a:rPr lang="uk-UA" sz="2000" dirty="0" smtClean="0">
                <a:latin typeface="Candara" pitchFamily="34" charset="0"/>
              </a:rPr>
              <a:t>, де проживають українці та росіяни, поширене православ'я.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3408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Населення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857627"/>
            <a:ext cx="3857652" cy="29289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913" y="3857628"/>
            <a:ext cx="4294087" cy="29289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57161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</a:t>
            </a:r>
            <a:r>
              <a:rPr lang="uk-UA" sz="2400" b="1" dirty="0" smtClean="0">
                <a:latin typeface="Candara" pitchFamily="34" charset="0"/>
              </a:rPr>
              <a:t>Середня густота населення</a:t>
            </a:r>
            <a:r>
              <a:rPr lang="uk-UA" sz="2400" dirty="0" smtClean="0">
                <a:latin typeface="Candara" pitchFamily="34" charset="0"/>
              </a:rPr>
              <a:t>: 120 осіб на 1 км2. </a:t>
            </a:r>
          </a:p>
          <a:p>
            <a:r>
              <a:rPr lang="uk-UA" sz="2400" dirty="0" smtClean="0">
                <a:latin typeface="Candara" pitchFamily="34" charset="0"/>
              </a:rPr>
              <a:t>	</a:t>
            </a:r>
            <a:r>
              <a:rPr lang="uk-UA" sz="2400" b="1" dirty="0" smtClean="0">
                <a:latin typeface="Candara" pitchFamily="34" charset="0"/>
              </a:rPr>
              <a:t>Найвища середня густота населення </a:t>
            </a:r>
            <a:r>
              <a:rPr lang="uk-UA" sz="2400" dirty="0" smtClean="0">
                <a:latin typeface="Candara" pitchFamily="34" charset="0"/>
              </a:rPr>
              <a:t>у промислових районах на півдні країни (Сілезія - понад 200 осіб на 1 км2), найменша – у північно-східних районах (70-60 осіб на 1 км2).</a:t>
            </a:r>
          </a:p>
          <a:p>
            <a:r>
              <a:rPr lang="uk-UA" sz="2400" dirty="0" smtClean="0">
                <a:latin typeface="Candara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3408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Населення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286124"/>
            <a:ext cx="4286259" cy="3218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2000" y="307181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sz="2400" b="1" dirty="0" smtClean="0">
                <a:solidFill>
                  <a:prstClr val="black"/>
                </a:solidFill>
                <a:latin typeface="Candara" pitchFamily="34" charset="0"/>
              </a:rPr>
              <a:t>	Рівень урбанізації:</a:t>
            </a:r>
            <a:r>
              <a:rPr lang="uk-UA" sz="2400" dirty="0" smtClean="0">
                <a:solidFill>
                  <a:prstClr val="black"/>
                </a:solidFill>
                <a:latin typeface="Candara" pitchFamily="34" charset="0"/>
              </a:rPr>
              <a:t> понад 60 %  є досить високим і постійно зростає. Високою питомою вагою міського населення виділяються промислові райони Сілезії.</a:t>
            </a:r>
          </a:p>
          <a:p>
            <a:pPr lvl="0"/>
            <a:r>
              <a:rPr lang="uk-UA" sz="2400" dirty="0" smtClean="0">
                <a:solidFill>
                  <a:prstClr val="black"/>
                </a:solidFill>
                <a:latin typeface="Candara" pitchFamily="34" charset="0"/>
              </a:rPr>
              <a:t>	</a:t>
            </a:r>
            <a:r>
              <a:rPr lang="uk-UA" sz="2400" b="1" dirty="0" smtClean="0">
                <a:solidFill>
                  <a:prstClr val="black"/>
                </a:solidFill>
                <a:latin typeface="Candara" pitchFamily="34" charset="0"/>
              </a:rPr>
              <a:t>Найбільші міста: </a:t>
            </a:r>
            <a:r>
              <a:rPr lang="uk-UA" sz="2400" dirty="0" smtClean="0">
                <a:solidFill>
                  <a:prstClr val="black"/>
                </a:solidFill>
                <a:latin typeface="Candara" pitchFamily="34" charset="0"/>
              </a:rPr>
              <a:t>Лодзь, Краків, Вроцлав, Познань, </a:t>
            </a:r>
            <a:r>
              <a:rPr lang="uk-UA" sz="2400" dirty="0" err="1" smtClean="0">
                <a:solidFill>
                  <a:prstClr val="black"/>
                </a:solidFill>
                <a:latin typeface="Candara" pitchFamily="34" charset="0"/>
              </a:rPr>
              <a:t>Гданьськ</a:t>
            </a:r>
            <a:r>
              <a:rPr lang="uk-UA" sz="2400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  <a:r>
              <a:rPr lang="uk-UA" sz="2400" dirty="0" err="1" smtClean="0">
                <a:solidFill>
                  <a:prstClr val="black"/>
                </a:solidFill>
                <a:latin typeface="Candara" pitchFamily="34" charset="0"/>
              </a:rPr>
              <a:t>Щецін</a:t>
            </a:r>
            <a:r>
              <a:rPr lang="uk-UA" sz="2400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  <a:r>
              <a:rPr lang="uk-UA" sz="2400" dirty="0" err="1" smtClean="0">
                <a:solidFill>
                  <a:prstClr val="black"/>
                </a:solidFill>
                <a:latin typeface="Candara" pitchFamily="34" charset="0"/>
              </a:rPr>
              <a:t>Бидгощ</a:t>
            </a:r>
            <a:r>
              <a:rPr lang="uk-UA" sz="2400" dirty="0" smtClean="0">
                <a:solidFill>
                  <a:prstClr val="black"/>
                </a:solidFill>
                <a:latin typeface="Candara" pitchFamily="34" charset="0"/>
              </a:rPr>
              <a:t>, Люблін, </a:t>
            </a:r>
            <a:r>
              <a:rPr lang="uk-UA" sz="2400" dirty="0" err="1" smtClean="0">
                <a:solidFill>
                  <a:prstClr val="black"/>
                </a:solidFill>
                <a:latin typeface="Candara" pitchFamily="34" charset="0"/>
              </a:rPr>
              <a:t>Катовіце</a:t>
            </a:r>
            <a:r>
              <a:rPr lang="uk-UA" sz="2400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643050"/>
            <a:ext cx="50720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Польща — </a:t>
            </a:r>
            <a:r>
              <a:rPr lang="uk-UA" sz="2400" b="1" dirty="0" smtClean="0">
                <a:latin typeface="Candara" pitchFamily="34" charset="0"/>
              </a:rPr>
              <a:t>індустріально-аграрна</a:t>
            </a:r>
            <a:r>
              <a:rPr lang="uk-UA" sz="2400" dirty="0" smtClean="0">
                <a:latin typeface="Candara" pitchFamily="34" charset="0"/>
              </a:rPr>
              <a:t> країна.</a:t>
            </a:r>
          </a:p>
          <a:p>
            <a:r>
              <a:rPr lang="uk-UA" sz="2400" dirty="0" smtClean="0">
                <a:latin typeface="Candara" pitchFamily="34" charset="0"/>
              </a:rPr>
              <a:t>	В кінці 1991 р. у Польщі була прийнята </a:t>
            </a:r>
            <a:r>
              <a:rPr lang="uk-UA" sz="2400" b="1" dirty="0" smtClean="0">
                <a:latin typeface="Candara" pitchFamily="34" charset="0"/>
              </a:rPr>
              <a:t>програма реорганізації економіки: </a:t>
            </a:r>
            <a:r>
              <a:rPr lang="uk-UA" sz="2400" dirty="0" smtClean="0">
                <a:latin typeface="Candara" pitchFamily="34" charset="0"/>
              </a:rPr>
              <a:t>здійснення приватизації, зміцнення фінансової системи, залучення іноземних інвестицій. Польща першою з країн Центральної Європи подолала економічний спад. З 2004 р. Польща увійшла до Європейського союзу.</a:t>
            </a:r>
          </a:p>
          <a:p>
            <a:r>
              <a:rPr lang="uk-UA" sz="2400" dirty="0" smtClean="0">
                <a:latin typeface="Candara" pitchFamily="34" charset="0"/>
              </a:rPr>
              <a:t>	Промисловість Польщі є основною галуззю господарства</a:t>
            </a:r>
            <a:r>
              <a:rPr lang="ru-RU" sz="2400" dirty="0" smtClean="0">
                <a:latin typeface="Candara" pitchFamily="34" charset="0"/>
              </a:rPr>
              <a:t>.</a:t>
            </a:r>
            <a:r>
              <a:rPr lang="uk-UA" sz="2400" dirty="0" smtClean="0">
                <a:latin typeface="Candara" pitchFamily="34" charset="0"/>
              </a:rPr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4590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Господарство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947720"/>
            <a:ext cx="3714776" cy="5745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428736"/>
            <a:ext cx="892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Паливно-енергетичний комплекс забезпечений </a:t>
            </a:r>
            <a:r>
              <a:rPr lang="uk-UA" sz="2400" b="1" dirty="0" smtClean="0">
                <a:latin typeface="Candara" pitchFamily="34" charset="0"/>
              </a:rPr>
              <a:t>власним вугіллям</a:t>
            </a:r>
            <a:r>
              <a:rPr lang="uk-UA" sz="2400" dirty="0" smtClean="0">
                <a:latin typeface="Candara" pitchFamily="34" charset="0"/>
              </a:rPr>
              <a:t>, а </a:t>
            </a:r>
            <a:r>
              <a:rPr lang="uk-UA" sz="2400" b="1" dirty="0" smtClean="0">
                <a:latin typeface="Candara" pitchFamily="34" charset="0"/>
              </a:rPr>
              <a:t>нафта і газ імпортуються </a:t>
            </a:r>
            <a:r>
              <a:rPr lang="uk-UA" sz="2400" dirty="0" smtClean="0">
                <a:latin typeface="Candara" pitchFamily="34" charset="0"/>
              </a:rPr>
              <a:t>з Близького Сходу, Росії, Норвегії. </a:t>
            </a:r>
          </a:p>
          <a:p>
            <a:r>
              <a:rPr lang="uk-UA" sz="2400" dirty="0" smtClean="0">
                <a:latin typeface="Candara" pitchFamily="34" charset="0"/>
              </a:rPr>
              <a:t>	Добре розвинута мережа </a:t>
            </a:r>
            <a:r>
              <a:rPr lang="uk-UA" sz="2400" b="1" dirty="0" smtClean="0">
                <a:latin typeface="Candara" pitchFamily="34" charset="0"/>
              </a:rPr>
              <a:t>ТЕС</a:t>
            </a:r>
            <a:r>
              <a:rPr lang="uk-UA" sz="2400" dirty="0" smtClean="0">
                <a:latin typeface="Candara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87126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Паливно-енергетичний комплекс </a:t>
            </a:r>
            <a:endParaRPr lang="uk-UA" sz="4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/>
          <a:srcRect l="13278"/>
          <a:stretch>
            <a:fillRect/>
          </a:stretch>
        </p:blipFill>
        <p:spPr bwMode="auto">
          <a:xfrm>
            <a:off x="4714876" y="3063388"/>
            <a:ext cx="4214842" cy="3580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/>
          <a:srcRect l="15942" r="4348"/>
          <a:stretch>
            <a:fillRect/>
          </a:stretch>
        </p:blipFill>
        <p:spPr bwMode="auto">
          <a:xfrm>
            <a:off x="271691" y="3049336"/>
            <a:ext cx="4300309" cy="3594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8604"/>
            <a:ext cx="67056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cap="none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Загальні відомості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2" y="1714487"/>
          <a:ext cx="8001056" cy="478634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917052"/>
                <a:gridCol w="5084004"/>
              </a:tblGrid>
              <a:tr h="455660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 smtClean="0">
                          <a:latin typeface="Candara" pitchFamily="34" charset="0"/>
                        </a:rPr>
                        <a:t>Площа</a:t>
                      </a:r>
                      <a:endParaRPr lang="uk-UA" sz="2000" b="1" dirty="0">
                        <a:latin typeface="Candara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latin typeface="Candara" pitchFamily="34" charset="0"/>
                        </a:rPr>
                        <a:t>312 683 кв. км</a:t>
                      </a:r>
                    </a:p>
                  </a:txBody>
                  <a:tcPr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5660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 smtClean="0">
                          <a:latin typeface="Candara" pitchFamily="34" charset="0"/>
                        </a:rPr>
                        <a:t>Державний лад</a:t>
                      </a:r>
                      <a:endParaRPr lang="uk-UA" sz="2000" b="1" dirty="0">
                        <a:latin typeface="Candara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latin typeface="Candara" pitchFamily="34" charset="0"/>
                        </a:rPr>
                        <a:t>Президентська республіка</a:t>
                      </a:r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4599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 smtClean="0">
                          <a:latin typeface="Candara" pitchFamily="34" charset="0"/>
                        </a:rPr>
                        <a:t>Населення</a:t>
                      </a:r>
                      <a:endParaRPr lang="uk-UA" sz="2000" b="1" dirty="0">
                        <a:latin typeface="Candara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latin typeface="Candara" pitchFamily="34" charset="0"/>
                        </a:rPr>
                        <a:t>38,200 млн. осіб (на 2011 р.)</a:t>
                      </a:r>
                      <a:endParaRPr lang="uk-UA" sz="2000" b="0" dirty="0">
                        <a:latin typeface="Candara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4599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 smtClean="0">
                          <a:latin typeface="Candara" pitchFamily="34" charset="0"/>
                        </a:rPr>
                        <a:t>Столиця</a:t>
                      </a:r>
                      <a:endParaRPr lang="uk-UA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latin typeface="Candara" pitchFamily="34" charset="0"/>
                        </a:rPr>
                        <a:t>Варшава</a:t>
                      </a:r>
                      <a:endParaRPr lang="uk-UA" sz="2000" b="0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52034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 smtClean="0">
                          <a:latin typeface="Candara" pitchFamily="34" charset="0"/>
                        </a:rPr>
                        <a:t>Адміністративний поділ</a:t>
                      </a:r>
                      <a:endParaRPr lang="uk-UA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latin typeface="Candara" pitchFamily="34" charset="0"/>
                        </a:rPr>
                        <a:t>Унітарна держава має 16 воєводств</a:t>
                      </a:r>
                      <a:r>
                        <a:rPr lang="de-DE" sz="2000" b="0" dirty="0" smtClean="0">
                          <a:latin typeface="Candara" pitchFamily="34" charset="0"/>
                        </a:rPr>
                        <a:t>. </a:t>
                      </a:r>
                      <a:r>
                        <a:rPr lang="uk-UA" sz="2000" b="0" dirty="0" smtClean="0">
                          <a:latin typeface="Candara" pitchFamily="34" charset="0"/>
                        </a:rPr>
                        <a:t>Воєводства поділяються на 308 повітів</a:t>
                      </a:r>
                      <a:r>
                        <a:rPr lang="de-DE" sz="2000" b="0" dirty="0" smtClean="0">
                          <a:latin typeface="Candara" pitchFamily="34" charset="0"/>
                        </a:rPr>
                        <a:t>, </a:t>
                      </a:r>
                      <a:r>
                        <a:rPr lang="uk-UA" sz="2000" b="0" dirty="0" smtClean="0">
                          <a:latin typeface="Candara" pitchFamily="34" charset="0"/>
                        </a:rPr>
                        <a:t>які розділені на 2489 </a:t>
                      </a:r>
                      <a:r>
                        <a:rPr lang="uk-UA" sz="2000" b="0" dirty="0" err="1" smtClean="0">
                          <a:latin typeface="Candara" pitchFamily="34" charset="0"/>
                        </a:rPr>
                        <a:t>гмінів</a:t>
                      </a:r>
                      <a:r>
                        <a:rPr lang="de-DE" sz="2000" b="0" dirty="0" smtClean="0">
                          <a:latin typeface="Candara" pitchFamily="34" charset="0"/>
                        </a:rPr>
                        <a:t>, </a:t>
                      </a:r>
                      <a:r>
                        <a:rPr lang="uk-UA" sz="2000" b="0" dirty="0" smtClean="0">
                          <a:latin typeface="Candara" pitchFamily="34" charset="0"/>
                        </a:rPr>
                        <a:t>включаючи 65 міст, що мають статус міських повітів.</a:t>
                      </a:r>
                      <a:endParaRPr lang="uk-UA" sz="2000" b="0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4599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 smtClean="0">
                          <a:latin typeface="Candara" pitchFamily="34" charset="0"/>
                        </a:rPr>
                        <a:t>Грошова одиниця</a:t>
                      </a:r>
                      <a:endParaRPr lang="uk-UA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latin typeface="Candara" pitchFamily="34" charset="0"/>
                        </a:rPr>
                        <a:t>Злотий = 100 грошам</a:t>
                      </a:r>
                      <a:endParaRPr lang="uk-UA" sz="2000" b="0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4599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 smtClean="0">
                          <a:latin typeface="Candara" pitchFamily="34" charset="0"/>
                        </a:rPr>
                        <a:t>Офіційна мова</a:t>
                      </a:r>
                      <a:endParaRPr lang="uk-UA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latin typeface="Candara" pitchFamily="34" charset="0"/>
                        </a:rPr>
                        <a:t>Польська</a:t>
                      </a:r>
                      <a:endParaRPr lang="uk-UA" sz="2000" b="0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4599">
                <a:tc>
                  <a:txBody>
                    <a:bodyPr/>
                    <a:lstStyle/>
                    <a:p>
                      <a:pPr algn="r"/>
                      <a:r>
                        <a:rPr lang="uk-UA" sz="2000" b="1" dirty="0" smtClean="0">
                          <a:latin typeface="Candara" pitchFamily="34" charset="0"/>
                        </a:rPr>
                        <a:t>Релігія</a:t>
                      </a:r>
                      <a:endParaRPr lang="uk-UA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0" dirty="0" smtClean="0">
                          <a:latin typeface="Candara" pitchFamily="34" charset="0"/>
                        </a:rPr>
                        <a:t>Католицизм</a:t>
                      </a:r>
                      <a:endParaRPr lang="uk-UA" sz="2000" b="0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500174"/>
            <a:ext cx="8929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</a:t>
            </a:r>
            <a:r>
              <a:rPr lang="uk-UA" sz="2400" b="1" u="sng" dirty="0" smtClean="0">
                <a:latin typeface="Candara" pitchFamily="34" charset="0"/>
              </a:rPr>
              <a:t>Чорна металургія </a:t>
            </a:r>
            <a:r>
              <a:rPr lang="uk-UA" sz="2400" dirty="0" smtClean="0">
                <a:latin typeface="Candara" pitchFamily="34" charset="0"/>
              </a:rPr>
              <a:t>базується на власній та імпортній руді. </a:t>
            </a:r>
          </a:p>
          <a:p>
            <a:r>
              <a:rPr lang="uk-UA" sz="2400" dirty="0" smtClean="0">
                <a:latin typeface="Candara" pitchFamily="34" charset="0"/>
              </a:rPr>
              <a:t>	Центри чорної металургії розташовані здебільшого у </a:t>
            </a:r>
            <a:r>
              <a:rPr lang="uk-UA" sz="2400" dirty="0" err="1" smtClean="0">
                <a:latin typeface="Candara" pitchFamily="34" charset="0"/>
              </a:rPr>
              <a:t>Верхньосілезькій</a:t>
            </a:r>
            <a:r>
              <a:rPr lang="uk-UA" sz="2400" dirty="0" smtClean="0">
                <a:latin typeface="Candara" pitchFamily="34" charset="0"/>
              </a:rPr>
              <a:t> агломерації. Найбільші центри з виплавки сталі - </a:t>
            </a:r>
            <a:r>
              <a:rPr lang="uk-UA" sz="2400" dirty="0" err="1" smtClean="0">
                <a:latin typeface="Candara" pitchFamily="34" charset="0"/>
              </a:rPr>
              <a:t>Катовіце</a:t>
            </a:r>
            <a:r>
              <a:rPr lang="uk-UA" sz="2400" dirty="0" smtClean="0">
                <a:latin typeface="Candara" pitchFamily="34" charset="0"/>
              </a:rPr>
              <a:t>, Стальова-Воля.  </a:t>
            </a:r>
          </a:p>
          <a:p>
            <a:r>
              <a:rPr lang="uk-UA" sz="2400" dirty="0" smtClean="0">
                <a:latin typeface="Candara" pitchFamily="34" charset="0"/>
              </a:rPr>
              <a:t>	З галузей </a:t>
            </a:r>
            <a:r>
              <a:rPr lang="uk-UA" sz="2400" b="1" u="sng" dirty="0" smtClean="0">
                <a:latin typeface="Candara" pitchFamily="34" charset="0"/>
              </a:rPr>
              <a:t>кольорової металургії </a:t>
            </a:r>
            <a:r>
              <a:rPr lang="uk-UA" sz="2400" dirty="0" smtClean="0">
                <a:latin typeface="Candara" pitchFamily="34" charset="0"/>
              </a:rPr>
              <a:t>розвиваються виплавка міді (</a:t>
            </a:r>
            <a:r>
              <a:rPr lang="uk-UA" sz="2400" dirty="0" err="1" smtClean="0">
                <a:latin typeface="Candara" pitchFamily="34" charset="0"/>
              </a:rPr>
              <a:t>Ґлоґув</a:t>
            </a:r>
            <a:r>
              <a:rPr lang="uk-UA" sz="2400" dirty="0" smtClean="0">
                <a:latin typeface="Candara" pitchFamily="34" charset="0"/>
              </a:rPr>
              <a:t>, </a:t>
            </a:r>
            <a:r>
              <a:rPr lang="uk-UA" sz="2400" dirty="0" err="1" smtClean="0">
                <a:latin typeface="Candara" pitchFamily="34" charset="0"/>
              </a:rPr>
              <a:t>Леґниця</a:t>
            </a:r>
            <a:r>
              <a:rPr lang="uk-UA" sz="2400" dirty="0" smtClean="0">
                <a:latin typeface="Candara" pitchFamily="34" charset="0"/>
              </a:rPr>
              <a:t>), цинку, свинцю та алюмінію (</a:t>
            </a:r>
            <a:r>
              <a:rPr lang="uk-UA" sz="2400" dirty="0" err="1" smtClean="0">
                <a:latin typeface="Candara" pitchFamily="34" charset="0"/>
              </a:rPr>
              <a:t>Конін</a:t>
            </a:r>
            <a:r>
              <a:rPr lang="uk-UA" sz="2400" dirty="0" smtClean="0">
                <a:latin typeface="Candara" pitchFamily="34" charset="0"/>
              </a:rPr>
              <a:t>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4004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Металургія 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786190"/>
            <a:ext cx="4000528" cy="3000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802740"/>
            <a:ext cx="4357718" cy="291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500174"/>
            <a:ext cx="8929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Машинобудування спеціалізується на </a:t>
            </a:r>
            <a:r>
              <a:rPr lang="uk-UA" sz="2400" dirty="0" err="1" smtClean="0">
                <a:latin typeface="Candara" pitchFamily="34" charset="0"/>
              </a:rPr>
              <a:t>автомобіле-</a:t>
            </a:r>
            <a:r>
              <a:rPr lang="uk-UA" sz="2400" dirty="0" smtClean="0">
                <a:latin typeface="Candara" pitchFamily="34" charset="0"/>
              </a:rPr>
              <a:t>, </a:t>
            </a:r>
            <a:r>
              <a:rPr lang="uk-UA" sz="2400" dirty="0" err="1" smtClean="0">
                <a:latin typeface="Candara" pitchFamily="34" charset="0"/>
              </a:rPr>
              <a:t>судно-</a:t>
            </a:r>
            <a:r>
              <a:rPr lang="uk-UA" sz="2400" dirty="0" smtClean="0">
                <a:latin typeface="Candara" pitchFamily="34" charset="0"/>
              </a:rPr>
              <a:t>, </a:t>
            </a:r>
            <a:r>
              <a:rPr lang="uk-UA" sz="2400" dirty="0" err="1" smtClean="0">
                <a:latin typeface="Candara" pitchFamily="34" charset="0"/>
              </a:rPr>
              <a:t>локомотиво-</a:t>
            </a:r>
            <a:r>
              <a:rPr lang="uk-UA" sz="2400" dirty="0" smtClean="0">
                <a:latin typeface="Candara" pitchFamily="34" charset="0"/>
              </a:rPr>
              <a:t>, </a:t>
            </a:r>
            <a:r>
              <a:rPr lang="uk-UA" sz="2400" dirty="0" err="1" smtClean="0">
                <a:latin typeface="Candara" pitchFamily="34" charset="0"/>
              </a:rPr>
              <a:t>вагоно-</a:t>
            </a:r>
            <a:r>
              <a:rPr lang="uk-UA" sz="2400" dirty="0" smtClean="0">
                <a:latin typeface="Candara" pitchFamily="34" charset="0"/>
              </a:rPr>
              <a:t>, тракторобудуванні, точному машинобудуванні, виробництві верстатів і обладнання. </a:t>
            </a:r>
          </a:p>
          <a:p>
            <a:r>
              <a:rPr lang="uk-UA" sz="2400" dirty="0" smtClean="0">
                <a:latin typeface="Candara" pitchFamily="34" charset="0"/>
              </a:rPr>
              <a:t>	</a:t>
            </a:r>
            <a:r>
              <a:rPr lang="uk-UA" sz="2400" b="1" dirty="0" smtClean="0">
                <a:latin typeface="Candara" pitchFamily="34" charset="0"/>
              </a:rPr>
              <a:t>Основні центри</a:t>
            </a:r>
            <a:r>
              <a:rPr lang="uk-UA" sz="2400" dirty="0" smtClean="0">
                <a:latin typeface="Candara" pitchFamily="34" charset="0"/>
              </a:rPr>
              <a:t>: Варшава, Люблін, Ґданськ, Вроцлав, Лодзь, Познань, </a:t>
            </a:r>
            <a:r>
              <a:rPr lang="uk-UA" sz="2400" dirty="0" err="1" smtClean="0">
                <a:latin typeface="Candara" pitchFamily="34" charset="0"/>
              </a:rPr>
              <a:t>Зелена-Ґура</a:t>
            </a:r>
            <a:r>
              <a:rPr lang="uk-UA" sz="2400" dirty="0" smtClean="0">
                <a:latin typeface="Candara" pitchFamily="34" charset="0"/>
              </a:rPr>
              <a:t>, </a:t>
            </a:r>
            <a:r>
              <a:rPr lang="uk-UA" sz="2400" dirty="0" err="1" smtClean="0">
                <a:latin typeface="Candara" pitchFamily="34" charset="0"/>
              </a:rPr>
              <a:t>Бельсько-Бяла</a:t>
            </a:r>
            <a:r>
              <a:rPr lang="uk-UA" sz="2400" dirty="0" smtClean="0">
                <a:latin typeface="Candara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5993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Машинобудування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5854" r="7804"/>
          <a:stretch>
            <a:fillRect/>
          </a:stretch>
        </p:blipFill>
        <p:spPr bwMode="auto">
          <a:xfrm>
            <a:off x="4786314" y="3429001"/>
            <a:ext cx="4160510" cy="3214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 r="5000"/>
          <a:stretch>
            <a:fillRect/>
          </a:stretch>
        </p:blipFill>
        <p:spPr bwMode="auto">
          <a:xfrm>
            <a:off x="180000" y="3500438"/>
            <a:ext cx="4392000" cy="30718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571612"/>
            <a:ext cx="8929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З галузей хімічної промисловості розвивається виробництво мінеральних добрив, кислот, соди, продукції побутової хімії, фармацевтична, косметична та парфумерна (широковідомою є торгова марка «Пані </a:t>
            </a:r>
            <a:r>
              <a:rPr lang="uk-UA" sz="2400" dirty="0" err="1" smtClean="0">
                <a:latin typeface="Candara" pitchFamily="34" charset="0"/>
              </a:rPr>
              <a:t>Валев</a:t>
            </a:r>
            <a:r>
              <a:rPr lang="de-DE" sz="2400" dirty="0" smtClean="0">
                <a:latin typeface="Candara" pitchFamily="34" charset="0"/>
              </a:rPr>
              <a:t>c</a:t>
            </a:r>
            <a:r>
              <a:rPr lang="uk-UA" sz="2400" dirty="0" err="1" smtClean="0">
                <a:latin typeface="Candara" pitchFamily="34" charset="0"/>
              </a:rPr>
              <a:t>ька</a:t>
            </a:r>
            <a:r>
              <a:rPr lang="uk-UA" sz="2400" dirty="0" smtClean="0">
                <a:latin typeface="Candara" pitchFamily="34" charset="0"/>
              </a:rPr>
              <a:t>»). </a:t>
            </a:r>
          </a:p>
          <a:p>
            <a:r>
              <a:rPr lang="uk-UA" sz="2400" dirty="0" smtClean="0">
                <a:latin typeface="Candara" pitchFamily="34" charset="0"/>
              </a:rPr>
              <a:t>	</a:t>
            </a:r>
            <a:r>
              <a:rPr lang="uk-UA" sz="2400" b="1" dirty="0" smtClean="0">
                <a:latin typeface="Candara" pitchFamily="34" charset="0"/>
              </a:rPr>
              <a:t>Основні центри:</a:t>
            </a:r>
            <a:r>
              <a:rPr lang="uk-UA" sz="2400" dirty="0" smtClean="0">
                <a:latin typeface="Candara" pitchFamily="34" charset="0"/>
              </a:rPr>
              <a:t>Варшава, Лодзь, </a:t>
            </a:r>
            <a:r>
              <a:rPr lang="uk-UA" sz="2400" dirty="0" err="1" smtClean="0">
                <a:latin typeface="Candara" pitchFamily="34" charset="0"/>
              </a:rPr>
              <a:t>Іновроцлав</a:t>
            </a:r>
            <a:r>
              <a:rPr lang="uk-UA" sz="2400" dirty="0" smtClean="0">
                <a:latin typeface="Candara" pitchFamily="34" charset="0"/>
              </a:rPr>
              <a:t>. Підприємства органічної хімії тяжіють до </a:t>
            </a:r>
            <a:r>
              <a:rPr lang="uk-UA" sz="2400" dirty="0" err="1" smtClean="0">
                <a:latin typeface="Candara" pitchFamily="34" charset="0"/>
              </a:rPr>
              <a:t>нафто-</a:t>
            </a:r>
            <a:r>
              <a:rPr lang="uk-UA" sz="2400" dirty="0" smtClean="0">
                <a:latin typeface="Candara" pitchFamily="34" charset="0"/>
              </a:rPr>
              <a:t> і газопроводів, морських портів (Щецин, Ґданськ).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7329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Хімічна промисловість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14818"/>
            <a:ext cx="3286148" cy="24646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156239"/>
            <a:ext cx="3857652" cy="2558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643050"/>
            <a:ext cx="8929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Легка промисловість охоплює підприємства текстильної, вовняної, шкіряно-взуттєвої галузей (Лодзь, Люблін, Білосток). </a:t>
            </a:r>
          </a:p>
          <a:p>
            <a:r>
              <a:rPr lang="uk-UA" sz="2400" dirty="0" smtClean="0">
                <a:latin typeface="Candara" pitchFamily="34" charset="0"/>
              </a:rPr>
              <a:t>	Добре розвинута харчова промисловість за рахунок розгалуженої структури АПК.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6782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Легка промисловість</a:t>
            </a:r>
            <a:endParaRPr lang="uk-UA" sz="5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286124"/>
            <a:ext cx="4357718" cy="315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86124"/>
            <a:ext cx="4429157" cy="3143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0" y="1428736"/>
            <a:ext cx="89297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У сільському господарстві угіддя займають </a:t>
            </a:r>
            <a:r>
              <a:rPr lang="uk-UA" sz="2400" b="1" dirty="0" smtClean="0">
                <a:latin typeface="Candara" pitchFamily="34" charset="0"/>
              </a:rPr>
              <a:t>60 %</a:t>
            </a:r>
            <a:r>
              <a:rPr lang="uk-UA" sz="2400" dirty="0" smtClean="0">
                <a:latin typeface="Candara" pitchFamily="34" charset="0"/>
              </a:rPr>
              <a:t> території Польщі. </a:t>
            </a:r>
            <a:r>
              <a:rPr lang="uk-UA" sz="2400" b="1" dirty="0" smtClean="0">
                <a:latin typeface="Candara" pitchFamily="34" charset="0"/>
              </a:rPr>
              <a:t>Вирощують:</a:t>
            </a:r>
          </a:p>
          <a:p>
            <a:pPr lvl="1">
              <a:buFont typeface="Arial" pitchFamily="34" charset="0"/>
              <a:buChar char="•"/>
            </a:pPr>
            <a:r>
              <a:rPr lang="uk-UA" sz="2400" dirty="0" smtClean="0">
                <a:latin typeface="Candara" pitchFamily="34" charset="0"/>
              </a:rPr>
              <a:t> зернові (пшеницю, жито, ячмінь), </a:t>
            </a:r>
          </a:p>
          <a:p>
            <a:pPr lvl="1">
              <a:buFont typeface="Arial" pitchFamily="34" charset="0"/>
              <a:buChar char="•"/>
            </a:pPr>
            <a:r>
              <a:rPr lang="uk-UA" sz="2400" dirty="0" smtClean="0">
                <a:latin typeface="Candara" pitchFamily="34" charset="0"/>
              </a:rPr>
              <a:t> зернобобові (сою, кукурудзу), </a:t>
            </a:r>
          </a:p>
          <a:p>
            <a:pPr lvl="1">
              <a:buFont typeface="Arial" pitchFamily="34" charset="0"/>
              <a:buChar char="•"/>
            </a:pPr>
            <a:r>
              <a:rPr lang="uk-UA" sz="2400" dirty="0" smtClean="0">
                <a:latin typeface="Candara" pitchFamily="34" charset="0"/>
              </a:rPr>
              <a:t> технічні культури (соняшник, цукровий буряк), </a:t>
            </a:r>
          </a:p>
          <a:p>
            <a:pPr lvl="1">
              <a:buFont typeface="Arial" pitchFamily="34" charset="0"/>
              <a:buChar char="•"/>
            </a:pPr>
            <a:r>
              <a:rPr lang="uk-UA" sz="2400" dirty="0" smtClean="0">
                <a:latin typeface="Candara" pitchFamily="34" charset="0"/>
              </a:rPr>
              <a:t> різноманітні овочі і фрукти; </a:t>
            </a:r>
          </a:p>
          <a:p>
            <a:pPr lvl="1">
              <a:buFont typeface="Arial" pitchFamily="34" charset="0"/>
              <a:buChar char="•"/>
            </a:pPr>
            <a:r>
              <a:rPr lang="uk-UA" sz="2400" dirty="0" smtClean="0">
                <a:latin typeface="Candara" pitchFamily="34" charset="0"/>
              </a:rPr>
              <a:t> 15% посівної площі зайнято під картоплею. </a:t>
            </a:r>
          </a:p>
          <a:p>
            <a:pPr>
              <a:buFont typeface="Arial" pitchFamily="34" charset="0"/>
              <a:buChar char="•"/>
            </a:pPr>
            <a:endParaRPr lang="uk-UA" sz="2400" dirty="0" smtClean="0"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" y="57148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Сільське господарство. Рослинництво</a:t>
            </a:r>
            <a:endParaRPr lang="uk-UA" sz="4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000504"/>
            <a:ext cx="3690932" cy="2700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071942"/>
            <a:ext cx="3571900" cy="267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" y="57148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Сільське господарство. Тваринництво</a:t>
            </a:r>
            <a:endParaRPr lang="uk-UA" sz="4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2873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У тваринництві переважає </a:t>
            </a:r>
            <a:r>
              <a:rPr lang="uk-UA" sz="2400" b="1" dirty="0" smtClean="0">
                <a:latin typeface="Candara" pitchFamily="34" charset="0"/>
              </a:rPr>
              <a:t>свинарство</a:t>
            </a:r>
            <a:r>
              <a:rPr lang="uk-UA" sz="2400" dirty="0" smtClean="0">
                <a:latin typeface="Candara" pitchFamily="34" charset="0"/>
              </a:rPr>
              <a:t>. Розводять велику рогату худобу, овець, коней. Важливого значення набуло птахівництво. Вихід до моря створює умови для розвитку рибальства. Продукція АПК становить значну частину експорту Польщі. Експортуються м'ясо-молочні вироби, консерви, яйця, птиця, овочі, картопля.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1247" y="3571876"/>
            <a:ext cx="4878471" cy="3219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714776"/>
            <a:ext cx="3288876" cy="3071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" y="57148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Транспортна система</a:t>
            </a:r>
            <a:endParaRPr lang="uk-UA" sz="4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4842" y="1750063"/>
            <a:ext cx="51435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Candara" pitchFamily="34" charset="0"/>
              </a:rPr>
              <a:t>	Транспорт має розгалужену мережу шляхів. На залізничний і автомобільний припадає основна частина </a:t>
            </a:r>
            <a:r>
              <a:rPr lang="uk-UA" sz="2400" dirty="0" err="1" smtClean="0">
                <a:latin typeface="Candara" pitchFamily="34" charset="0"/>
              </a:rPr>
              <a:t>пе-ревезень</a:t>
            </a:r>
            <a:r>
              <a:rPr lang="uk-UA" sz="2400" dirty="0" smtClean="0">
                <a:latin typeface="Candara" pitchFamily="34" charset="0"/>
              </a:rPr>
              <a:t> вантажів і пасажирів. У Польщі діють </a:t>
            </a:r>
            <a:r>
              <a:rPr lang="uk-UA" sz="2400" b="1" dirty="0" smtClean="0">
                <a:latin typeface="Candara" pitchFamily="34" charset="0"/>
              </a:rPr>
              <a:t>12</a:t>
            </a:r>
            <a:r>
              <a:rPr lang="uk-UA" sz="2400" dirty="0" smtClean="0">
                <a:latin typeface="Candara" pitchFamily="34" charset="0"/>
              </a:rPr>
              <a:t> аеропортів. Авіатранспорт набуває </a:t>
            </a:r>
            <a:r>
              <a:rPr lang="uk-UA" sz="2400" dirty="0" err="1" smtClean="0">
                <a:latin typeface="Candara" pitchFamily="34" charset="0"/>
              </a:rPr>
              <a:t>значу-щості</a:t>
            </a:r>
            <a:r>
              <a:rPr lang="uk-UA" sz="2400" dirty="0" smtClean="0">
                <a:latin typeface="Candara" pitchFamily="34" charset="0"/>
              </a:rPr>
              <a:t> в перевезеннях на великі відстані. Частка перевезень морським транспортом є </a:t>
            </a:r>
            <a:r>
              <a:rPr lang="uk-UA" sz="2400" dirty="0" err="1" smtClean="0">
                <a:latin typeface="Candara" pitchFamily="34" charset="0"/>
              </a:rPr>
              <a:t>до-сить</a:t>
            </a:r>
            <a:r>
              <a:rPr lang="uk-UA" sz="2400" dirty="0" smtClean="0">
                <a:latin typeface="Candara" pitchFamily="34" charset="0"/>
              </a:rPr>
              <a:t> вагомою. </a:t>
            </a:r>
            <a:r>
              <a:rPr lang="uk-UA" sz="2400" b="1" dirty="0" smtClean="0">
                <a:latin typeface="Candara" pitchFamily="34" charset="0"/>
              </a:rPr>
              <a:t>Великі морські порти:</a:t>
            </a:r>
            <a:r>
              <a:rPr lang="uk-UA" sz="2400" dirty="0" smtClean="0">
                <a:latin typeface="Candara" pitchFamily="34" charset="0"/>
              </a:rPr>
              <a:t> Ґданськ, </a:t>
            </a:r>
            <a:r>
              <a:rPr lang="uk-UA" sz="2400" dirty="0" err="1" smtClean="0">
                <a:latin typeface="Candara" pitchFamily="34" charset="0"/>
              </a:rPr>
              <a:t>Ґдиня</a:t>
            </a:r>
            <a:r>
              <a:rPr lang="uk-UA" sz="2400" dirty="0" smtClean="0">
                <a:latin typeface="Candara" pitchFamily="34" charset="0"/>
              </a:rPr>
              <a:t>, Щецин. Розвинуто річковий і трубопровідний транспорт.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6" y="1928802"/>
            <a:ext cx="4071934" cy="365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857224" y="5857892"/>
            <a:ext cx="2348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 smtClean="0">
                <a:latin typeface="Candara" pitchFamily="34" charset="0"/>
              </a:rPr>
              <a:t>Карта доріг Польщі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" y="669177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Зовнішньоекономічні зв'язки</a:t>
            </a:r>
            <a:endParaRPr lang="uk-UA" sz="48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-20000"/>
          </a:blip>
          <a:srcRect/>
          <a:stretch>
            <a:fillRect/>
          </a:stretch>
        </p:blipFill>
        <p:spPr bwMode="auto">
          <a:xfrm>
            <a:off x="357158" y="2071678"/>
            <a:ext cx="1928826" cy="189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200024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Штриховая стрелка вправо 10"/>
          <p:cNvSpPr/>
          <p:nvPr/>
        </p:nvSpPr>
        <p:spPr>
          <a:xfrm>
            <a:off x="2428860" y="2071678"/>
            <a:ext cx="4286280" cy="857256"/>
          </a:xfrm>
          <a:prstGeom prst="stripedRightArrow">
            <a:avLst>
              <a:gd name="adj1" fmla="val 31111"/>
              <a:gd name="adj2" fmla="val 86666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Штриховая стрелка вправо 11"/>
          <p:cNvSpPr/>
          <p:nvPr/>
        </p:nvSpPr>
        <p:spPr>
          <a:xfrm flipH="1">
            <a:off x="2357422" y="3429000"/>
            <a:ext cx="4286280" cy="857256"/>
          </a:xfrm>
          <a:prstGeom prst="stripedRightArrow">
            <a:avLst>
              <a:gd name="adj1" fmla="val 31111"/>
              <a:gd name="adj2" fmla="val 8555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2214546" y="1428736"/>
            <a:ext cx="5929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Candara" pitchFamily="34" charset="0"/>
              </a:rPr>
              <a:t>Експорт: </a:t>
            </a:r>
            <a:r>
              <a:rPr lang="uk-UA" sz="2000" dirty="0" smtClean="0">
                <a:latin typeface="Candara" pitchFamily="34" charset="0"/>
              </a:rPr>
              <a:t>кам'яне вугілля, кокс, мідь, цинк, сірку, продукцію машинобудування, хімічної, легкої промисловості, АПК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85918" y="3000372"/>
            <a:ext cx="5072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dirty="0" smtClean="0">
                <a:latin typeface="Candara" pitchFamily="34" charset="0"/>
              </a:rPr>
              <a:t>Імпорт: </a:t>
            </a:r>
            <a:r>
              <a:rPr lang="uk-UA" sz="2000" dirty="0" smtClean="0">
                <a:latin typeface="Candara" pitchFamily="34" charset="0"/>
              </a:rPr>
              <a:t>нафта, залізна руда, промислові товари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15108" y="3714752"/>
            <a:ext cx="2428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Candara" pitchFamily="34" charset="0"/>
              </a:rPr>
              <a:t>країни Східної і Західної Європи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54967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Candara" pitchFamily="34" charset="0"/>
              </a:rPr>
              <a:t>	Товарооборот між Польщею і Україною становить близько 1 </a:t>
            </a:r>
            <a:r>
              <a:rPr lang="uk-UA" sz="2000" dirty="0" err="1" smtClean="0">
                <a:latin typeface="Candara" pitchFamily="34" charset="0"/>
              </a:rPr>
              <a:t>млрд</a:t>
            </a:r>
            <a:r>
              <a:rPr lang="uk-UA" sz="2000" dirty="0" smtClean="0">
                <a:latin typeface="Candara" pitchFamily="34" charset="0"/>
              </a:rPr>
              <a:t> доларів США. Польща більше експортує товарів до України, ніж імпортує з неї. </a:t>
            </a:r>
          </a:p>
          <a:p>
            <a:r>
              <a:rPr lang="uk-UA" sz="2000" dirty="0" smtClean="0">
                <a:latin typeface="Candara" pitchFamily="34" charset="0"/>
              </a:rPr>
              <a:t>	Польща відома як центр міжнародного туризму. </a:t>
            </a:r>
            <a:r>
              <a:rPr lang="uk-UA" sz="2000" b="1" dirty="0" smtClean="0">
                <a:latin typeface="Candara" pitchFamily="34" charset="0"/>
              </a:rPr>
              <a:t>Світовими курортами і центрами культурної спадщини</a:t>
            </a:r>
            <a:r>
              <a:rPr lang="uk-UA" sz="2000" dirty="0" smtClean="0">
                <a:latin typeface="Candara" pitchFamily="34" charset="0"/>
              </a:rPr>
              <a:t> є </a:t>
            </a:r>
            <a:r>
              <a:rPr lang="uk-UA" sz="2000" dirty="0" err="1" smtClean="0">
                <a:latin typeface="Candara" pitchFamily="34" charset="0"/>
              </a:rPr>
              <a:t>Сопот</a:t>
            </a:r>
            <a:r>
              <a:rPr lang="uk-UA" sz="2000" dirty="0" smtClean="0">
                <a:latin typeface="Candara" pitchFamily="34" charset="0"/>
              </a:rPr>
              <a:t>, </a:t>
            </a:r>
            <a:r>
              <a:rPr lang="uk-UA" sz="2000" dirty="0" err="1" smtClean="0">
                <a:latin typeface="Candara" pitchFamily="34" charset="0"/>
              </a:rPr>
              <a:t>Зелена-Ґура</a:t>
            </a:r>
            <a:r>
              <a:rPr lang="uk-UA" sz="2000" dirty="0" smtClean="0">
                <a:latin typeface="Candara" pitchFamily="34" charset="0"/>
              </a:rPr>
              <a:t>,  </a:t>
            </a:r>
            <a:r>
              <a:rPr lang="uk-UA" sz="2000" dirty="0" err="1" smtClean="0">
                <a:latin typeface="Candara" pitchFamily="34" charset="0"/>
              </a:rPr>
              <a:t>Бельсько-Бяла</a:t>
            </a:r>
            <a:r>
              <a:rPr lang="uk-UA" sz="2000" dirty="0" smtClean="0">
                <a:latin typeface="Candara" pitchFamily="34" charset="0"/>
              </a:rPr>
              <a:t>, Краків, Варшава, Ґданськ.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1. За державним ладом Польща – …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парламентська республіка;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президентська республіка;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конституційна монархія;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абсолютна монархія.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2. За адміністративним устроєм Польща розподіляється на … воєводств. 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40;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25;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4;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16.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1414"/>
            <a:ext cx="6786610" cy="6332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357422" y="6357958"/>
            <a:ext cx="4525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i="1" dirty="0" smtClean="0">
                <a:latin typeface="Candara" pitchFamily="34" charset="0"/>
              </a:rPr>
              <a:t>Адміністративний поділ Польщі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3. Польща розташована у … Європі. 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Східній;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Центральній;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Західній;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Південній.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4. Який рельєф становить більшу частину території Польщі?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рівнинний;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</a:t>
            </a:r>
            <a:r>
              <a:rPr lang="uk-UA" sz="2400" dirty="0" err="1" smtClean="0">
                <a:latin typeface="Candara" pitchFamily="34" charset="0"/>
              </a:rPr>
              <a:t>холмистий</a:t>
            </a:r>
            <a:r>
              <a:rPr lang="uk-UA" sz="2400" dirty="0" smtClean="0">
                <a:latin typeface="Candara" pitchFamily="34" charset="0"/>
              </a:rPr>
              <a:t>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</a:t>
            </a:r>
            <a:r>
              <a:rPr lang="uk-UA" sz="2400" dirty="0" err="1" smtClean="0">
                <a:latin typeface="Candara" pitchFamily="34" charset="0"/>
              </a:rPr>
              <a:t>гірний</a:t>
            </a:r>
            <a:r>
              <a:rPr lang="uk-UA" sz="2400" dirty="0" smtClean="0">
                <a:latin typeface="Candara" pitchFamily="34" charset="0"/>
              </a:rPr>
              <a:t>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водний.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5. У якому кліматичному поясі розташована Польща?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екваторіальному;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арктичному;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помірному;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субтропічному.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6. Яких мінеральних ресурсів НЕМАЄ в Польщі?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алюмінієві руди;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буре вугілля;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мідні руди;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нафта, газ.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7. Яка найдовша річка в Польщі?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Західний Буг;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Вісла;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</a:t>
            </a:r>
            <a:r>
              <a:rPr lang="uk-UA" sz="2400" dirty="0" err="1" smtClean="0">
                <a:latin typeface="Candara" pitchFamily="34" charset="0"/>
              </a:rPr>
              <a:t>Сян</a:t>
            </a:r>
            <a:r>
              <a:rPr lang="uk-UA" sz="2400" dirty="0" smtClean="0">
                <a:latin typeface="Candara" pitchFamily="34" charset="0"/>
              </a:rPr>
              <a:t>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Одер.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8. Яка частина території Польщі вкрита лісами?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5%;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30%;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20%;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15%.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9. За національним складом Польща є …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багатонаціональною;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</a:t>
            </a:r>
            <a:r>
              <a:rPr lang="uk-UA" sz="2400" dirty="0" err="1" smtClean="0">
                <a:latin typeface="Candara" pitchFamily="34" charset="0"/>
              </a:rPr>
              <a:t>однонаціональною</a:t>
            </a:r>
            <a:r>
              <a:rPr lang="uk-UA" sz="2400" dirty="0" smtClean="0">
                <a:latin typeface="Candara" pitchFamily="34" charset="0"/>
              </a:rPr>
              <a:t>.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10. Рівень урбанізації Польщі…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дуже низький;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низький;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середній;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високий.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11. Який тип електростанцій найбільш розвинений у Польщі?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ГЕС;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АЕС;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ТЕС;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ПЕС.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Тести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4"/>
            <a:ext cx="5929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12. Яка галузь найбільш поширена у тваринництві?</a:t>
            </a: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endParaRPr lang="uk-UA" sz="2400" dirty="0" smtClean="0">
              <a:latin typeface="Candara" pitchFamily="34" charset="0"/>
            </a:endParaRP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а) свинарство;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б) скотарство;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в) кролівництво;</a:t>
            </a:r>
          </a:p>
          <a:p>
            <a:pPr marL="457200" indent="-457200" algn="ctr"/>
            <a:r>
              <a:rPr lang="uk-UA" sz="2400" dirty="0" smtClean="0">
                <a:latin typeface="Candara" pitchFamily="34" charset="0"/>
              </a:rPr>
              <a:t>г) бджільництво. </a:t>
            </a: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  <a:p>
            <a:pPr marL="457200" indent="-457200"/>
            <a:endParaRPr lang="uk-UA" sz="2400" dirty="0" smtClean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36" y="2643182"/>
            <a:ext cx="4731292" cy="2957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1630132"/>
            <a:ext cx="4000528" cy="472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428604"/>
            <a:ext cx="8239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cap="none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Прапор та герб Польщі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" y="413073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Відповіді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857365"/>
            <a:ext cx="5929354" cy="23083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б);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г);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б);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а);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в);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а);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б);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б);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б);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г);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в);</a:t>
            </a:r>
          </a:p>
          <a:p>
            <a:pPr marL="457200" indent="-457200" algn="ctr">
              <a:buAutoNum type="arabicPeriod"/>
            </a:pPr>
            <a:r>
              <a:rPr lang="uk-UA" sz="2400" dirty="0" smtClean="0">
                <a:latin typeface="Candara" pitchFamily="34" charset="0"/>
              </a:rPr>
              <a:t>а).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8604"/>
            <a:ext cx="89514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Економіко-географічне положення</a:t>
            </a:r>
            <a:endParaRPr lang="uk-UA" sz="4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285860"/>
            <a:ext cx="698621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858016" y="1357298"/>
            <a:ext cx="23574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Candara" pitchFamily="34" charset="0"/>
              </a:rPr>
              <a:t>Центральна Європа </a:t>
            </a:r>
          </a:p>
          <a:p>
            <a:r>
              <a:rPr lang="uk-UA" b="1" dirty="0" smtClean="0">
                <a:latin typeface="Candara" pitchFamily="34" charset="0"/>
              </a:rPr>
              <a:t>Межує: </a:t>
            </a:r>
          </a:p>
          <a:p>
            <a:pPr>
              <a:buFont typeface="Arial" pitchFamily="34" charset="0"/>
              <a:buChar char="•"/>
            </a:pPr>
            <a:r>
              <a:rPr lang="uk-UA" u="sng" dirty="0" smtClean="0">
                <a:latin typeface="Candara" pitchFamily="34" charset="0"/>
              </a:rPr>
              <a:t> на північному сході:  </a:t>
            </a:r>
            <a:r>
              <a:rPr lang="uk-UA" dirty="0" smtClean="0">
                <a:latin typeface="Candara" pitchFamily="34" charset="0"/>
              </a:rPr>
              <a:t>з Росією (</a:t>
            </a:r>
            <a:r>
              <a:rPr lang="uk-UA" dirty="0" err="1" smtClean="0">
                <a:latin typeface="Candara" pitchFamily="34" charset="0"/>
              </a:rPr>
              <a:t>Калінін-градська</a:t>
            </a:r>
            <a:r>
              <a:rPr lang="uk-UA" dirty="0" smtClean="0">
                <a:latin typeface="Candara" pitchFamily="34" charset="0"/>
              </a:rPr>
              <a:t> область) та Литвою, </a:t>
            </a:r>
          </a:p>
          <a:p>
            <a:pPr>
              <a:buFont typeface="Arial" pitchFamily="34" charset="0"/>
              <a:buChar char="•"/>
            </a:pPr>
            <a:r>
              <a:rPr lang="uk-UA" u="sng" dirty="0" smtClean="0">
                <a:latin typeface="Candara" pitchFamily="34" charset="0"/>
              </a:rPr>
              <a:t> на сході:</a:t>
            </a:r>
            <a:r>
              <a:rPr lang="uk-UA" dirty="0" smtClean="0">
                <a:latin typeface="Candara" pitchFamily="34" charset="0"/>
              </a:rPr>
              <a:t> Білоруссю та Україною, </a:t>
            </a:r>
          </a:p>
          <a:p>
            <a:pPr>
              <a:buFont typeface="Arial" pitchFamily="34" charset="0"/>
              <a:buChar char="•"/>
            </a:pPr>
            <a:r>
              <a:rPr lang="uk-UA" u="sng" dirty="0" smtClean="0">
                <a:latin typeface="Candara" pitchFamily="34" charset="0"/>
              </a:rPr>
              <a:t> на півдні:</a:t>
            </a:r>
            <a:r>
              <a:rPr lang="uk-UA" dirty="0" smtClean="0">
                <a:latin typeface="Candara" pitchFamily="34" charset="0"/>
              </a:rPr>
              <a:t> з Чехією та Словаччиною, </a:t>
            </a:r>
          </a:p>
          <a:p>
            <a:pPr>
              <a:buFont typeface="Arial" pitchFamily="34" charset="0"/>
              <a:buChar char="•"/>
            </a:pPr>
            <a:r>
              <a:rPr lang="uk-UA" u="sng" dirty="0" smtClean="0">
                <a:latin typeface="Candara" pitchFamily="34" charset="0"/>
              </a:rPr>
              <a:t> на заході :</a:t>
            </a:r>
            <a:r>
              <a:rPr lang="uk-UA" dirty="0" smtClean="0">
                <a:latin typeface="Candara" pitchFamily="34" charset="0"/>
              </a:rPr>
              <a:t> з Німеччиною, </a:t>
            </a:r>
          </a:p>
          <a:p>
            <a:pPr>
              <a:buFont typeface="Arial" pitchFamily="34" charset="0"/>
              <a:buChar char="•"/>
            </a:pPr>
            <a:r>
              <a:rPr lang="uk-UA" u="sng" dirty="0" smtClean="0">
                <a:latin typeface="Candara" pitchFamily="34" charset="0"/>
              </a:rPr>
              <a:t> на півночі: </a:t>
            </a:r>
            <a:r>
              <a:rPr lang="uk-UA" dirty="0" err="1" smtClean="0">
                <a:latin typeface="Candara" pitchFamily="34" charset="0"/>
              </a:rPr>
              <a:t>омива-ється</a:t>
            </a:r>
            <a:r>
              <a:rPr lang="uk-UA" dirty="0" smtClean="0">
                <a:latin typeface="Candara" pitchFamily="34" charset="0"/>
              </a:rPr>
              <a:t> </a:t>
            </a:r>
            <a:r>
              <a:rPr lang="uk-UA" dirty="0" err="1" smtClean="0">
                <a:latin typeface="Candara" pitchFamily="34" charset="0"/>
              </a:rPr>
              <a:t>Балійським</a:t>
            </a:r>
            <a:r>
              <a:rPr lang="uk-UA" dirty="0" smtClean="0">
                <a:latin typeface="Candara" pitchFamily="34" charset="0"/>
              </a:rPr>
              <a:t> морем. </a:t>
            </a:r>
          </a:p>
          <a:p>
            <a:r>
              <a:rPr lang="uk-UA" u="sng" dirty="0" smtClean="0">
                <a:latin typeface="Candara" pitchFamily="34" charset="0"/>
              </a:rPr>
              <a:t>Загальна довжина державного кордону:</a:t>
            </a:r>
            <a:r>
              <a:rPr lang="uk-UA" dirty="0" smtClean="0">
                <a:latin typeface="Candara" pitchFamily="34" charset="0"/>
              </a:rPr>
              <a:t> 3496 км.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28604"/>
            <a:ext cx="89514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Економіко-географічне положення</a:t>
            </a:r>
            <a:endParaRPr lang="uk-UA" sz="44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50" y="1500174"/>
            <a:ext cx="89297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Candara" pitchFamily="34" charset="0"/>
              </a:rPr>
              <a:t>	Польща</a:t>
            </a:r>
            <a:r>
              <a:rPr lang="uk-UA" sz="2400" dirty="0" smtClean="0">
                <a:latin typeface="Candara" pitchFamily="34" charset="0"/>
              </a:rPr>
              <a:t> </a:t>
            </a:r>
            <a:r>
              <a:rPr lang="uk-UA" sz="2400" dirty="0" smtClean="0">
                <a:latin typeface="Candara" pitchFamily="34" charset="0"/>
              </a:rPr>
              <a:t>— країна Центральної Європи, яка має досить вигідне ЕГП. </a:t>
            </a:r>
          </a:p>
          <a:p>
            <a:endParaRPr lang="uk-UA" sz="2400" b="1" dirty="0" smtClean="0">
              <a:latin typeface="Candara" pitchFamily="34" charset="0"/>
            </a:endParaRPr>
          </a:p>
          <a:p>
            <a:r>
              <a:rPr lang="uk-UA" sz="2400" b="1" dirty="0" smtClean="0">
                <a:latin typeface="Candara" pitchFamily="34" charset="0"/>
              </a:rPr>
              <a:t>Основні переваги: </a:t>
            </a:r>
            <a:r>
              <a:rPr lang="uk-UA" sz="2400" dirty="0" smtClean="0">
                <a:latin typeface="Candara" pitchFamily="34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широкий вихід до узбережжя Балтійського моря;</a:t>
            </a: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сусідство з державою "великої сімки" Німеччиною; </a:t>
            </a: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сусідство з країнами-членами Євросоюзу (Словаччиною, Чехією та Литвою);</a:t>
            </a: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сухопутний кордон н сході із Росією (Калінінградська обл.), Білоруссю та Україною, з якими підтримуються тісні економічні і політичні зв'язки;</a:t>
            </a:r>
          </a:p>
          <a:p>
            <a:pPr lvl="1">
              <a:buFont typeface="Wingdings" pitchFamily="2" charset="2"/>
              <a:buChar char="Ø"/>
            </a:pPr>
            <a:r>
              <a:rPr lang="uk-UA" sz="2400" dirty="0" smtClean="0">
                <a:latin typeface="Candara" pitchFamily="34" charset="0"/>
              </a:rPr>
              <a:t> через територію Польщі проходять міжнародного значення залізниці, автомагістралі, </a:t>
            </a:r>
            <a:r>
              <a:rPr lang="uk-UA" sz="2400" dirty="0" err="1" smtClean="0">
                <a:latin typeface="Candara" pitchFamily="34" charset="0"/>
              </a:rPr>
              <a:t>нафто-</a:t>
            </a:r>
            <a:r>
              <a:rPr lang="uk-UA" sz="2400" dirty="0" smtClean="0">
                <a:latin typeface="Candara" pitchFamily="34" charset="0"/>
              </a:rPr>
              <a:t> і газопроводи, які з'єднують Східну Європу із Західною.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1387"/>
            <a:ext cx="7358114" cy="6185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997038" y="6357958"/>
            <a:ext cx="3432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i="1" dirty="0" smtClean="0">
                <a:latin typeface="Candara" pitchFamily="34" charset="0"/>
              </a:rPr>
              <a:t>Польща на карті Європи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1934" y="1616223"/>
            <a:ext cx="50720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Candara" pitchFamily="34" charset="0"/>
              </a:rPr>
              <a:t>	Історія Польської держави, яка виникла наприкінці Х століття, багата на славні, історичні, а також драматичні події. </a:t>
            </a:r>
          </a:p>
          <a:p>
            <a:r>
              <a:rPr lang="uk-UA" sz="2000" dirty="0" smtClean="0">
                <a:latin typeface="Candara" pitchFamily="34" charset="0"/>
              </a:rPr>
              <a:t>	 Назва "Польща" походить від давньослов'янського племені Полян (від слова "поле"). Вони виявилися сильнішими і кмітливішими, ніж сусіди - </a:t>
            </a:r>
            <a:r>
              <a:rPr lang="uk-UA" sz="2000" dirty="0" err="1" smtClean="0">
                <a:latin typeface="Candara" pitchFamily="34" charset="0"/>
              </a:rPr>
              <a:t>Вісляни</a:t>
            </a:r>
            <a:r>
              <a:rPr lang="uk-UA" sz="2000" dirty="0" smtClean="0">
                <a:latin typeface="Candara" pitchFamily="34" charset="0"/>
              </a:rPr>
              <a:t>, </a:t>
            </a:r>
            <a:r>
              <a:rPr lang="uk-UA" sz="2000" dirty="0" err="1" smtClean="0">
                <a:latin typeface="Candara" pitchFamily="34" charset="0"/>
              </a:rPr>
              <a:t>Мазовшани</a:t>
            </a:r>
            <a:r>
              <a:rPr lang="uk-UA" sz="2000" dirty="0" smtClean="0">
                <a:latin typeface="Candara" pitchFamily="34" charset="0"/>
              </a:rPr>
              <a:t> і Поморяни, - і саме від них історики починають відлік польської державності.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04"/>
            <a:ext cx="63610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cap="none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Історичний нарис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06" y="5072074"/>
            <a:ext cx="89297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 smtClean="0">
                <a:solidFill>
                  <a:prstClr val="black"/>
                </a:solidFill>
                <a:latin typeface="Candara" pitchFamily="34" charset="0"/>
              </a:rPr>
              <a:t>	З 1025 року Польща стала королівством, з 1569 року вона називається Річ Посполита. </a:t>
            </a:r>
          </a:p>
          <a:p>
            <a:pPr lvl="0"/>
            <a:r>
              <a:rPr lang="uk-UA" sz="2000" dirty="0" smtClean="0">
                <a:solidFill>
                  <a:prstClr val="black"/>
                </a:solidFill>
                <a:latin typeface="Candara" pitchFamily="34" charset="0"/>
              </a:rPr>
              <a:t>	Могутня Річ Посполита через два століття зникла з політичної карти внаслідок трьох поділів Річ Посполитої (1772, 1793, 1795 роки), між Пруссією, Австрією і Росією.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3905721" cy="3414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2" y="1571612"/>
            <a:ext cx="90011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Candara" pitchFamily="34" charset="0"/>
              </a:rPr>
              <a:t>	Після більше ніж столітнього іноземного панування незалежність Польщі було відновлено під кінець Першої світової війни. У серпні 1918 року радянський уряд скасував договори царського уряду про розподіл Польщі. Країну було проголошено республікою.</a:t>
            </a:r>
          </a:p>
          <a:p>
            <a:r>
              <a:rPr lang="uk-UA" sz="2000" dirty="0" smtClean="0">
                <a:latin typeface="Candara" pitchFamily="34" charset="0"/>
              </a:rPr>
              <a:t>	Внаслідок Другої світової війни Польща втратила близько 40 % національних досягнень і більш як 1/5 населення. У травні 1945 року Польщу повністю визволено. Після війни 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04"/>
            <a:ext cx="63610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cap="none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Історичний нарис</a:t>
            </a:r>
            <a:endParaRPr lang="uk-UA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5682" y="3643314"/>
            <a:ext cx="4445474" cy="29289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3714752"/>
            <a:ext cx="46434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 smtClean="0">
                <a:solidFill>
                  <a:prstClr val="black"/>
                </a:solidFill>
                <a:latin typeface="Candara" pitchFamily="34" charset="0"/>
              </a:rPr>
              <a:t>Польщі було проголошено будівництво соціалістичного ладу під керівництвом Польської об'єднаної робочої партії.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Candara" pitchFamily="34" charset="0"/>
              </a:rPr>
              <a:t>	</a:t>
            </a:r>
            <a:r>
              <a:rPr lang="uk-UA" sz="2000" dirty="0" smtClean="0">
                <a:solidFill>
                  <a:prstClr val="black"/>
                </a:solidFill>
                <a:latin typeface="Candara" pitchFamily="34" charset="0"/>
              </a:rPr>
              <a:t>У 1998 році Польща розпочала переговори про приєднання до Європейського Союзу. У 1999 році вона стала членом НАТО. 1 травня 2004 р. країна вступила до Євросоюзу, а 21 грудня 2007 р. - в </a:t>
            </a:r>
            <a:r>
              <a:rPr lang="uk-UA" sz="2000" dirty="0" err="1" smtClean="0">
                <a:solidFill>
                  <a:prstClr val="black"/>
                </a:solidFill>
                <a:latin typeface="Candara" pitchFamily="34" charset="0"/>
              </a:rPr>
              <a:t>Шенгенську</a:t>
            </a:r>
            <a:r>
              <a:rPr lang="uk-UA" sz="2000" dirty="0" smtClean="0">
                <a:solidFill>
                  <a:prstClr val="black"/>
                </a:solidFill>
                <a:latin typeface="Candara" pitchFamily="34" charset="0"/>
              </a:rPr>
              <a:t> зону.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271166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10271166</Template>
  <TotalTime>311</TotalTime>
  <Words>714</Words>
  <Application>Microsoft Office PowerPoint</Application>
  <PresentationFormat>Экран (4:3)</PresentationFormat>
  <Paragraphs>247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10271166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Кошины</dc:creator>
  <cp:lastModifiedBy>Кошины</cp:lastModifiedBy>
  <cp:revision>34</cp:revision>
  <dcterms:created xsi:type="dcterms:W3CDTF">2013-02-07T19:53:32Z</dcterms:created>
  <dcterms:modified xsi:type="dcterms:W3CDTF">2014-06-02T17:59:44Z</dcterms:modified>
</cp:coreProperties>
</file>