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68" r:id="rId11"/>
    <p:sldId id="259" r:id="rId12"/>
    <p:sldId id="275" r:id="rId13"/>
    <p:sldId id="262" r:id="rId14"/>
    <p:sldId id="263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37" autoAdjust="0"/>
  </p:normalViewPr>
  <p:slideViewPr>
    <p:cSldViewPr>
      <p:cViewPr varScale="1">
        <p:scale>
          <a:sx n="71" d="100"/>
          <a:sy n="71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ownloads\Створити папку\tony-soprano-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397760"/>
            <a:ext cx="6435756" cy="599440"/>
          </a:xfrm>
        </p:spPr>
        <p:txBody>
          <a:bodyPr>
            <a:noAutofit/>
          </a:bodyPr>
          <a:lstStyle/>
          <a:p>
            <a:r>
              <a:rPr lang="ru-RU" sz="7200" dirty="0" err="1" smtClean="0"/>
              <a:t>Італійська</a:t>
            </a:r>
            <a:r>
              <a:rPr lang="ru-RU" sz="7200" dirty="0" smtClean="0"/>
              <a:t> М</a:t>
            </a:r>
            <a:r>
              <a:rPr lang="uk-UA" sz="7200" dirty="0" err="1" smtClean="0"/>
              <a:t>афія</a:t>
            </a:r>
            <a:endParaRPr lang="uk-UA" sz="7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6143644"/>
            <a:ext cx="4013200" cy="428625"/>
          </a:xfrm>
        </p:spPr>
        <p:txBody>
          <a:bodyPr/>
          <a:lstStyle/>
          <a:p>
            <a:r>
              <a:rPr lang="uk-UA" dirty="0" err="1" smtClean="0"/>
              <a:t>Малькеви</a:t>
            </a:r>
            <a:r>
              <a:rPr lang="uk-UA" dirty="0" smtClean="0"/>
              <a:t> </a:t>
            </a:r>
            <a:r>
              <a:rPr lang="uk-UA" dirty="0" err="1" smtClean="0"/>
              <a:t>чАнастасія</a:t>
            </a:r>
            <a:r>
              <a:rPr lang="uk-UA" dirty="0" smtClean="0"/>
              <a:t> 11-А</a:t>
            </a:r>
            <a:endParaRPr lang="uk-UA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Інші фахівці простежують історію самої мафії і відповідного терміну аж до 9 в. н.е., коли </a:t>
            </a:r>
            <a:r>
              <a:rPr lang="uk-UA" dirty="0" err="1" smtClean="0"/>
              <a:t>Сіцілію</a:t>
            </a:r>
            <a:r>
              <a:rPr lang="uk-UA" dirty="0" smtClean="0"/>
              <a:t> </a:t>
            </a:r>
            <a:r>
              <a:rPr lang="uk-UA" dirty="0" smtClean="0"/>
              <a:t>завоювали </a:t>
            </a:r>
            <a:r>
              <a:rPr lang="uk-UA" dirty="0" smtClean="0"/>
              <a:t>араби</a:t>
            </a:r>
            <a:r>
              <a:rPr lang="uk-UA" dirty="0" smtClean="0"/>
              <a:t>.</a:t>
            </a:r>
          </a:p>
          <a:p>
            <a:endParaRPr lang="uk-UA" dirty="0" smtClean="0"/>
          </a:p>
          <a:p>
            <a:r>
              <a:rPr lang="uk-UA" sz="2400" i="1" dirty="0" err="1" smtClean="0">
                <a:solidFill>
                  <a:srgbClr val="FF0000"/>
                </a:solidFill>
              </a:rPr>
              <a:t>maf</a:t>
            </a:r>
            <a:r>
              <a:rPr lang="uk-UA" sz="2400" i="1" dirty="0" smtClean="0">
                <a:solidFill>
                  <a:srgbClr val="FF0000"/>
                </a:solidFill>
              </a:rPr>
              <a:t>(f) </a:t>
            </a:r>
            <a:r>
              <a:rPr lang="uk-UA" sz="2400" i="1" dirty="0" err="1" smtClean="0">
                <a:solidFill>
                  <a:srgbClr val="FF0000"/>
                </a:solidFill>
              </a:rPr>
              <a:t>ja</a:t>
            </a:r>
            <a:r>
              <a:rPr lang="uk-UA" sz="2400" i="1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(з арабського) означає </a:t>
            </a:r>
            <a:r>
              <a:rPr lang="uk-UA" dirty="0" smtClean="0"/>
              <a:t>"місце порятунку"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extBox 3"/>
          <p:cNvSpPr txBox="1"/>
          <p:nvPr/>
        </p:nvSpPr>
        <p:spPr>
          <a:xfrm>
            <a:off x="2571736" y="4714884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Мафія</a:t>
            </a:r>
            <a:endParaRPr lang="uk-U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132856"/>
            <a:ext cx="6645996" cy="3208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Структура «</a:t>
            </a:r>
            <a:r>
              <a:rPr lang="uk-UA" dirty="0" err="1" smtClean="0"/>
              <a:t>сімЇ’ї</a:t>
            </a:r>
            <a:r>
              <a:rPr lang="uk-UA" dirty="0" smtClean="0"/>
              <a:t>»</a:t>
            </a:r>
            <a:endParaRPr lang="ru-RU" dirty="0"/>
          </a:p>
        </p:txBody>
      </p:sp>
      <p:pic>
        <p:nvPicPr>
          <p:cNvPr id="12290" name="Picture 2" descr="C:\Users\Алексей\Downloads\Створити папку\people (1077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6641" y="4643446"/>
            <a:ext cx="1424943" cy="1619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4317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лексей\Downloads\Створити папку\508285_orig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401955" cy="479108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"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Десять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заповідей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 Коза </a:t>
            </a:r>
            <a:r>
              <a:rPr lang="ru-RU" sz="2000" b="0" dirty="0" err="1">
                <a:latin typeface="Times New Roman" pitchFamily="18" charset="0"/>
                <a:cs typeface="Times New Roman" pitchFamily="18" charset="0"/>
              </a:rPr>
              <a:t>ностра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 "</a:t>
            </a:r>
            <a:endParaRPr lang="uk-UA" dirty="0"/>
          </a:p>
        </p:txBody>
      </p:sp>
      <p:sp>
        <p:nvSpPr>
          <p:cNvPr id="6" name="Пі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Алексей\Downloads\Створити папку\1317058180_605d0e1c2094b0c94cc20fcc4fe1a9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75766">
            <a:off x="6867371" y="4875904"/>
            <a:ext cx="1614192" cy="154362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285720" y="285728"/>
            <a:ext cx="8578850" cy="5311775"/>
          </a:xfrm>
        </p:spPr>
        <p:txBody>
          <a:bodyPr>
            <a:noAutofit/>
          </a:bodyPr>
          <a:lstStyle/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ru-RU" b="1" dirty="0" err="1"/>
              <a:t>Ніхто</a:t>
            </a:r>
            <a:r>
              <a:rPr lang="ru-RU" b="1" dirty="0"/>
              <a:t> не </a:t>
            </a:r>
            <a:r>
              <a:rPr lang="ru-RU" b="1" dirty="0" err="1"/>
              <a:t>може</a:t>
            </a:r>
            <a:r>
              <a:rPr lang="ru-RU" b="1" dirty="0"/>
              <a:t> сам </a:t>
            </a:r>
            <a:r>
              <a:rPr lang="ru-RU" b="1" dirty="0" err="1"/>
              <a:t>підійти</a:t>
            </a:r>
            <a:r>
              <a:rPr lang="ru-RU" b="1" dirty="0"/>
              <a:t> і </a:t>
            </a:r>
            <a:r>
              <a:rPr lang="ru-RU" b="1" dirty="0" err="1"/>
              <a:t>представитися</a:t>
            </a:r>
            <a:r>
              <a:rPr lang="ru-RU" b="1" dirty="0"/>
              <a:t> </a:t>
            </a:r>
            <a:r>
              <a:rPr lang="ru-RU" b="1" dirty="0" err="1"/>
              <a:t>комусь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"наших" </a:t>
            </a:r>
            <a:r>
              <a:rPr lang="ru-RU" b="1" dirty="0" err="1"/>
              <a:t>друзів</a:t>
            </a:r>
            <a:r>
              <a:rPr lang="ru-RU" b="1" dirty="0"/>
              <a:t>. </a:t>
            </a:r>
            <a:r>
              <a:rPr lang="ru-RU" b="1" dirty="0" err="1"/>
              <a:t>Він</a:t>
            </a:r>
            <a:r>
              <a:rPr lang="ru-RU" b="1" dirty="0"/>
              <a:t> повинен бути представлений </a:t>
            </a:r>
            <a:r>
              <a:rPr lang="ru-RU" b="1" dirty="0" err="1"/>
              <a:t>іншим</a:t>
            </a:r>
            <a:r>
              <a:rPr lang="ru-RU" b="1" dirty="0"/>
              <a:t> нашим другом.</a:t>
            </a:r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ru-RU" b="1" dirty="0" err="1"/>
              <a:t>Ніколи</a:t>
            </a:r>
            <a:r>
              <a:rPr lang="ru-RU" b="1" dirty="0"/>
              <a:t> не </a:t>
            </a:r>
            <a:r>
              <a:rPr lang="ru-RU" b="1" dirty="0" err="1"/>
              <a:t>дивіться</a:t>
            </a:r>
            <a:r>
              <a:rPr lang="ru-RU" b="1" dirty="0"/>
              <a:t> на дружин </a:t>
            </a:r>
            <a:r>
              <a:rPr lang="ru-RU" b="1" dirty="0" err="1"/>
              <a:t>друзів</a:t>
            </a:r>
            <a:r>
              <a:rPr lang="ru-RU" b="1" dirty="0"/>
              <a:t>.</a:t>
            </a:r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ru-RU" b="1" dirty="0"/>
              <a:t>Не допускайте, </a:t>
            </a:r>
            <a:r>
              <a:rPr lang="ru-RU" b="1" dirty="0" err="1"/>
              <a:t>щоб</a:t>
            </a:r>
            <a:r>
              <a:rPr lang="ru-RU" b="1" dirty="0"/>
              <a:t> вас </a:t>
            </a:r>
            <a:r>
              <a:rPr lang="ru-RU" b="1" dirty="0" err="1"/>
              <a:t>бачили</a:t>
            </a:r>
            <a:r>
              <a:rPr lang="ru-RU" b="1" dirty="0"/>
              <a:t> в </a:t>
            </a:r>
            <a:r>
              <a:rPr lang="ru-RU" b="1" dirty="0" err="1"/>
              <a:t>суспільстві</a:t>
            </a:r>
            <a:r>
              <a:rPr lang="ru-RU" b="1" dirty="0"/>
              <a:t> </a:t>
            </a:r>
            <a:r>
              <a:rPr lang="ru-RU" b="1" dirty="0" err="1"/>
              <a:t>поліцейських</a:t>
            </a:r>
            <a:r>
              <a:rPr lang="ru-RU" b="1" dirty="0"/>
              <a:t>.</a:t>
            </a:r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ru-RU" b="1" dirty="0"/>
              <a:t>Не </a:t>
            </a:r>
            <a:r>
              <a:rPr lang="ru-RU" b="1" dirty="0" err="1"/>
              <a:t>ходіть</a:t>
            </a:r>
            <a:r>
              <a:rPr lang="ru-RU" b="1" dirty="0"/>
              <a:t> в клуби і </a:t>
            </a:r>
            <a:r>
              <a:rPr lang="ru-RU" b="1" dirty="0" err="1"/>
              <a:t>бари</a:t>
            </a:r>
            <a:r>
              <a:rPr lang="ru-RU" b="1" dirty="0"/>
              <a:t>.</a:t>
            </a:r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ru-RU" b="1" dirty="0"/>
              <a:t>Ваш </a:t>
            </a:r>
            <a:r>
              <a:rPr lang="ru-RU" b="1" dirty="0" err="1"/>
              <a:t>обов'язок</a:t>
            </a:r>
            <a:r>
              <a:rPr lang="ru-RU" b="1" dirty="0"/>
              <a:t> - </a:t>
            </a: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перебувати</a:t>
            </a:r>
            <a:r>
              <a:rPr lang="ru-RU" b="1" dirty="0"/>
              <a:t> в </a:t>
            </a:r>
            <a:r>
              <a:rPr lang="ru-RU" b="1" dirty="0" err="1"/>
              <a:t>розпорядженні</a:t>
            </a:r>
            <a:r>
              <a:rPr lang="ru-RU" b="1" dirty="0"/>
              <a:t> "Коза </a:t>
            </a:r>
            <a:r>
              <a:rPr lang="ru-RU" b="1" dirty="0" err="1"/>
              <a:t>Ностра</a:t>
            </a:r>
            <a:r>
              <a:rPr lang="ru-RU" b="1" dirty="0"/>
              <a:t>", </a:t>
            </a:r>
            <a:r>
              <a:rPr lang="ru-RU" b="1" dirty="0" err="1"/>
              <a:t>навіть</a:t>
            </a:r>
            <a:r>
              <a:rPr lang="ru-RU" b="1" dirty="0"/>
              <a:t> </a:t>
            </a:r>
            <a:r>
              <a:rPr lang="ru-RU" b="1" dirty="0" err="1"/>
              <a:t>якщо</a:t>
            </a:r>
            <a:r>
              <a:rPr lang="ru-RU" b="1" dirty="0"/>
              <a:t> ваша дружина </a:t>
            </a:r>
            <a:r>
              <a:rPr lang="ru-RU" b="1" dirty="0" err="1"/>
              <a:t>народжує</a:t>
            </a:r>
            <a:r>
              <a:rPr lang="ru-RU" b="1" dirty="0"/>
              <a:t>.</a:t>
            </a:r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ru-RU" b="1" dirty="0" err="1"/>
              <a:t>Завжди</a:t>
            </a:r>
            <a:r>
              <a:rPr lang="ru-RU" b="1" dirty="0"/>
              <a:t> </a:t>
            </a:r>
            <a:r>
              <a:rPr lang="ru-RU" b="1" dirty="0" err="1"/>
              <a:t>з'являйтеся</a:t>
            </a:r>
            <a:r>
              <a:rPr lang="ru-RU" b="1" dirty="0"/>
              <a:t> на </a:t>
            </a:r>
            <a:r>
              <a:rPr lang="ru-RU" b="1" dirty="0" err="1"/>
              <a:t>призначені</a:t>
            </a:r>
            <a:r>
              <a:rPr lang="ru-RU" b="1" dirty="0"/>
              <a:t> </a:t>
            </a:r>
            <a:r>
              <a:rPr lang="ru-RU" b="1" dirty="0" err="1"/>
              <a:t>зустрічі</a:t>
            </a:r>
            <a:r>
              <a:rPr lang="ru-RU" b="1" dirty="0"/>
              <a:t> </a:t>
            </a:r>
            <a:r>
              <a:rPr lang="ru-RU" b="1" dirty="0" err="1"/>
              <a:t>вчасно</a:t>
            </a:r>
            <a:r>
              <a:rPr lang="ru-RU" b="1" dirty="0"/>
              <a:t>.</a:t>
            </a:r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ru-RU" b="1" dirty="0"/>
              <a:t>З дружинами треба </a:t>
            </a:r>
            <a:r>
              <a:rPr lang="ru-RU" b="1" dirty="0" err="1"/>
              <a:t>звертатися</a:t>
            </a:r>
            <a:r>
              <a:rPr lang="ru-RU" b="1" dirty="0"/>
              <a:t> </a:t>
            </a:r>
            <a:r>
              <a:rPr lang="ru-RU" b="1" dirty="0" err="1"/>
              <a:t>шанобливо</a:t>
            </a:r>
            <a:r>
              <a:rPr lang="ru-RU" b="1" dirty="0"/>
              <a:t>.</a:t>
            </a:r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ru-RU" b="1" dirty="0" err="1"/>
              <a:t>Якщо</a:t>
            </a:r>
            <a:r>
              <a:rPr lang="ru-RU" b="1" dirty="0"/>
              <a:t> вас </a:t>
            </a:r>
            <a:r>
              <a:rPr lang="ru-RU" b="1" dirty="0" err="1"/>
              <a:t>просять</a:t>
            </a:r>
            <a:r>
              <a:rPr lang="ru-RU" b="1" dirty="0"/>
              <a:t> </a:t>
            </a:r>
            <a:r>
              <a:rPr lang="ru-RU" b="1" dirty="0" err="1"/>
              <a:t>дати</a:t>
            </a:r>
            <a:r>
              <a:rPr lang="ru-RU" b="1" dirty="0"/>
              <a:t> будь-яку </a:t>
            </a:r>
            <a:r>
              <a:rPr lang="ru-RU" b="1" dirty="0" err="1"/>
              <a:t>інформацію</a:t>
            </a:r>
            <a:r>
              <a:rPr lang="ru-RU" b="1" dirty="0"/>
              <a:t>, </a:t>
            </a:r>
            <a:r>
              <a:rPr lang="ru-RU" b="1" dirty="0" err="1"/>
              <a:t>відповідайте</a:t>
            </a:r>
            <a:r>
              <a:rPr lang="ru-RU" b="1" dirty="0"/>
              <a:t> правдиво.</a:t>
            </a:r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ru-RU" b="1" dirty="0"/>
              <a:t>Не </a:t>
            </a:r>
            <a:r>
              <a:rPr lang="ru-RU" b="1" dirty="0" err="1"/>
              <a:t>можна</a:t>
            </a:r>
            <a:r>
              <a:rPr lang="ru-RU" b="1" dirty="0"/>
              <a:t> </a:t>
            </a:r>
            <a:r>
              <a:rPr lang="ru-RU" b="1" dirty="0" err="1"/>
              <a:t>привласнювати</a:t>
            </a:r>
            <a:r>
              <a:rPr lang="ru-RU" b="1" dirty="0"/>
              <a:t> </a:t>
            </a:r>
            <a:r>
              <a:rPr lang="ru-RU" b="1" dirty="0" err="1"/>
              <a:t>гроші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належать </a:t>
            </a:r>
            <a:r>
              <a:rPr lang="ru-RU" b="1" dirty="0" err="1"/>
              <a:t>іншим</a:t>
            </a:r>
            <a:r>
              <a:rPr lang="ru-RU" b="1" dirty="0"/>
              <a:t> членам "Коза </a:t>
            </a:r>
            <a:r>
              <a:rPr lang="ru-RU" b="1" dirty="0" err="1"/>
              <a:t>Ностра</a:t>
            </a:r>
            <a:r>
              <a:rPr lang="ru-RU" b="1" dirty="0"/>
              <a:t>"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родичам.</a:t>
            </a:r>
          </a:p>
          <a:p>
            <a:pPr marL="457200" indent="-457200" algn="l">
              <a:buClr>
                <a:schemeClr val="tx1"/>
              </a:buClr>
              <a:buFont typeface="+mj-lt"/>
              <a:buAutoNum type="arabicPeriod"/>
            </a:pPr>
            <a:r>
              <a:rPr lang="ru-RU" b="1" dirty="0"/>
              <a:t>В "Коза </a:t>
            </a:r>
            <a:r>
              <a:rPr lang="ru-RU" b="1" dirty="0" err="1"/>
              <a:t>Ностра</a:t>
            </a:r>
            <a:r>
              <a:rPr lang="ru-RU" b="1" dirty="0"/>
              <a:t>" не </a:t>
            </a:r>
            <a:r>
              <a:rPr lang="ru-RU" b="1" dirty="0" err="1"/>
              <a:t>можуть</a:t>
            </a:r>
            <a:r>
              <a:rPr lang="ru-RU" b="1" dirty="0"/>
              <a:t> </a:t>
            </a:r>
            <a:r>
              <a:rPr lang="ru-RU" b="1" dirty="0" err="1"/>
              <a:t>входити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особи: той, чий </a:t>
            </a:r>
            <a:r>
              <a:rPr lang="ru-RU" b="1" dirty="0" err="1"/>
              <a:t>близький</a:t>
            </a:r>
            <a:r>
              <a:rPr lang="ru-RU" b="1" dirty="0"/>
              <a:t> родич служить в </a:t>
            </a:r>
            <a:r>
              <a:rPr lang="ru-RU" b="1" dirty="0" err="1"/>
              <a:t>поліції</a:t>
            </a:r>
            <a:r>
              <a:rPr lang="ru-RU" b="1" dirty="0"/>
              <a:t>, той, чий родич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родичка</a:t>
            </a:r>
            <a:r>
              <a:rPr lang="ru-RU" b="1" dirty="0"/>
              <a:t> </a:t>
            </a:r>
            <a:r>
              <a:rPr lang="ru-RU" b="1" dirty="0" err="1"/>
              <a:t>зраджує</a:t>
            </a:r>
            <a:r>
              <a:rPr lang="ru-RU" b="1" dirty="0"/>
              <a:t> </a:t>
            </a:r>
            <a:r>
              <a:rPr lang="ru-RU" b="1" dirty="0" err="1"/>
              <a:t>дружині</a:t>
            </a:r>
            <a:r>
              <a:rPr lang="ru-RU" b="1" dirty="0"/>
              <a:t> (</a:t>
            </a:r>
            <a:r>
              <a:rPr lang="ru-RU" b="1" dirty="0" err="1"/>
              <a:t>чоловікові</a:t>
            </a:r>
            <a:r>
              <a:rPr lang="ru-RU" b="1" dirty="0"/>
              <a:t>); той, </a:t>
            </a:r>
            <a:r>
              <a:rPr lang="ru-RU" b="1" dirty="0" err="1"/>
              <a:t>хто</a:t>
            </a:r>
            <a:r>
              <a:rPr lang="ru-RU" b="1" dirty="0"/>
              <a:t> </a:t>
            </a:r>
            <a:r>
              <a:rPr lang="ru-RU" b="1" dirty="0" err="1"/>
              <a:t>веде</a:t>
            </a:r>
            <a:r>
              <a:rPr lang="ru-RU" b="1" dirty="0"/>
              <a:t> себе погано і не </a:t>
            </a:r>
            <a:r>
              <a:rPr lang="ru-RU" b="1" dirty="0" err="1"/>
              <a:t>дотримується</a:t>
            </a:r>
            <a:r>
              <a:rPr lang="ru-RU" b="1" dirty="0"/>
              <a:t> </a:t>
            </a:r>
            <a:r>
              <a:rPr lang="ru-RU" b="1" dirty="0" err="1"/>
              <a:t>моральних</a:t>
            </a:r>
            <a:r>
              <a:rPr lang="ru-RU" b="1" dirty="0"/>
              <a:t> </a:t>
            </a:r>
            <a:r>
              <a:rPr lang="ru-RU" b="1" dirty="0" err="1"/>
              <a:t>принципів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2437688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1785926"/>
            <a:ext cx="8229600" cy="4648536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Провідні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Ностра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Сицилія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0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Каморра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Кампанья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Ндрангета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Калабрія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200000"/>
              </a:lnSpc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Сакра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Корона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Уніта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Апулія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lnSpc>
                <a:spcPct val="200000"/>
              </a:lnSpc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Стідда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Сицилійські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провінції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Кальтаніссетта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і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Агрідженто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>
              <a:lnSpc>
                <a:spcPct val="20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928670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400" dirty="0" err="1"/>
              <a:t>Італійські</a:t>
            </a:r>
            <a:r>
              <a:rPr lang="ru-RU" sz="2400" dirty="0"/>
              <a:t> </a:t>
            </a:r>
            <a:r>
              <a:rPr lang="ru-RU" sz="2400" dirty="0" err="1"/>
              <a:t>спільноти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9" name="Picture 3" descr="C:\Users\Алексей\Downloads\Створити папку\завантаженн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00240"/>
            <a:ext cx="4699559" cy="2928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1001016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uk-UA" dirty="0"/>
          </a:p>
        </p:txBody>
      </p:sp>
      <p:pic>
        <p:nvPicPr>
          <p:cNvPr id="10242" name="Picture 2" descr="C:\Users\Алексей\Downloads\Створити папку\people (55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57562"/>
            <a:ext cx="2581288" cy="258128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Загальні поняття про мафію</a:t>
            </a:r>
            <a:endParaRPr lang="uk-UA" dirty="0"/>
          </a:p>
        </p:txBody>
      </p:sp>
      <p:sp>
        <p:nvSpPr>
          <p:cNvPr id="5" name="Пі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Історія виникнення</a:t>
            </a:r>
            <a:endParaRPr lang="uk-U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vi-VN" b="1" dirty="0" smtClean="0"/>
              <a:t>Ма́фія</a:t>
            </a:r>
            <a:r>
              <a:rPr lang="vi-VN" dirty="0" smtClean="0"/>
              <a:t> (</a:t>
            </a:r>
            <a:r>
              <a:rPr lang="vi-VN" dirty="0" smtClean="0"/>
              <a:t>італ.</a:t>
            </a:r>
            <a:r>
              <a:rPr lang="vi-VN" dirty="0" smtClean="0"/>
              <a:t> </a:t>
            </a:r>
            <a:r>
              <a:rPr lang="en-GB" i="1" dirty="0" smtClean="0"/>
              <a:t>mafia</a:t>
            </a:r>
            <a:r>
              <a:rPr lang="en-GB" dirty="0" smtClean="0"/>
              <a:t>) — </a:t>
            </a:r>
            <a:r>
              <a:rPr lang="vi-VN" dirty="0" smtClean="0"/>
              <a:t>таємнича недержавна злочинна організація (Т.Н.З.О.- </a:t>
            </a:r>
            <a:r>
              <a:rPr lang="vi-VN" b="1" dirty="0" smtClean="0"/>
              <a:t>ТАНЗО</a:t>
            </a:r>
            <a:r>
              <a:rPr lang="vi-VN" dirty="0" smtClean="0"/>
              <a:t>), здебільшого бандитська організація, яка шляхом залякування, рекету й терору втручається в політичне життя країни, намагаючись впливати на прийняття вигідних для себе політичних та економічних рішень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Мафія</a:t>
            </a:r>
            <a:endParaRPr lang="uk-UA" dirty="0"/>
          </a:p>
        </p:txBody>
      </p:sp>
      <p:pic>
        <p:nvPicPr>
          <p:cNvPr id="2050" name="Picture 2" descr="C:\Users\Алексей\Downloads\Створити папку\eye (21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5286388"/>
            <a:ext cx="1524000" cy="628650"/>
          </a:xfrm>
          <a:prstGeom prst="rect">
            <a:avLst/>
          </a:prstGeom>
          <a:noFill/>
        </p:spPr>
      </p:pic>
      <p:pic>
        <p:nvPicPr>
          <p:cNvPr id="2051" name="Picture 3" descr="C:\Users\Алексей\Downloads\Створити папку\8ec7ff1ac324a4bed44cc51d362e5b94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928662" y="3857628"/>
            <a:ext cx="3343275" cy="27813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13"/>
          </p:nvPr>
        </p:nvSpPr>
        <p:spPr>
          <a:xfrm>
            <a:off x="571472" y="2571744"/>
            <a:ext cx="5614998" cy="4075176"/>
          </a:xfrm>
        </p:spPr>
        <p:txBody>
          <a:bodyPr/>
          <a:lstStyle/>
          <a:p>
            <a:r>
              <a:rPr lang="ru-RU" dirty="0" smtClean="0"/>
              <a:t>У XX </a:t>
            </a:r>
            <a:r>
              <a:rPr lang="ru-RU" dirty="0" err="1" smtClean="0"/>
              <a:t>столітті</a:t>
            </a:r>
            <a:r>
              <a:rPr lang="ru-RU" dirty="0" smtClean="0"/>
              <a:t> </a:t>
            </a:r>
            <a:r>
              <a:rPr lang="ru-RU" dirty="0" err="1" smtClean="0"/>
              <a:t>мафія</a:t>
            </a:r>
            <a:r>
              <a:rPr lang="ru-RU" dirty="0" smtClean="0"/>
              <a:t> </a:t>
            </a:r>
            <a:r>
              <a:rPr lang="ru-RU" dirty="0" err="1" smtClean="0"/>
              <a:t>діяла</a:t>
            </a:r>
            <a:r>
              <a:rPr lang="ru-RU" dirty="0" smtClean="0"/>
              <a:t> на </a:t>
            </a:r>
            <a:r>
              <a:rPr lang="ru-RU" dirty="0" err="1" smtClean="0"/>
              <a:t>всій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 </a:t>
            </a:r>
            <a:r>
              <a:rPr lang="ru-RU" dirty="0" err="1" smtClean="0"/>
              <a:t>Італії</a:t>
            </a:r>
            <a:r>
              <a:rPr lang="ru-RU" dirty="0" smtClean="0"/>
              <a:t>, </a:t>
            </a:r>
            <a:r>
              <a:rPr lang="ru-RU" dirty="0" err="1" smtClean="0"/>
              <a:t>монополізувавши</a:t>
            </a:r>
            <a:r>
              <a:rPr lang="ru-RU" dirty="0" smtClean="0"/>
              <a:t> </a:t>
            </a:r>
            <a:r>
              <a:rPr lang="ru-RU" dirty="0" err="1" smtClean="0"/>
              <a:t>традиційний</a:t>
            </a:r>
            <a:r>
              <a:rPr lang="ru-RU" dirty="0" smtClean="0"/>
              <a:t> «</a:t>
            </a:r>
            <a:r>
              <a:rPr lang="ru-RU" dirty="0" err="1" smtClean="0"/>
              <a:t>злочинний</a:t>
            </a:r>
            <a:r>
              <a:rPr lang="ru-RU" dirty="0" smtClean="0"/>
              <a:t> </a:t>
            </a:r>
            <a:r>
              <a:rPr lang="ru-RU" dirty="0" err="1" smtClean="0"/>
              <a:t>бізнес</a:t>
            </a:r>
            <a:r>
              <a:rPr lang="ru-RU" dirty="0" smtClean="0"/>
              <a:t>» (</a:t>
            </a:r>
            <a:r>
              <a:rPr lang="ru-RU" dirty="0" err="1" smtClean="0"/>
              <a:t>ігрові</a:t>
            </a:r>
            <a:r>
              <a:rPr lang="ru-RU" dirty="0" smtClean="0"/>
              <a:t> </a:t>
            </a:r>
            <a:r>
              <a:rPr lang="ru-RU" dirty="0" err="1" smtClean="0"/>
              <a:t>доми</a:t>
            </a:r>
            <a:r>
              <a:rPr lang="ru-RU" dirty="0" smtClean="0"/>
              <a:t>, </a:t>
            </a:r>
            <a:r>
              <a:rPr lang="ru-RU" dirty="0" err="1" smtClean="0"/>
              <a:t>торгівлю</a:t>
            </a:r>
            <a:r>
              <a:rPr lang="ru-RU" dirty="0" smtClean="0"/>
              <a:t> наркотиками, контрабанду, </a:t>
            </a:r>
            <a:r>
              <a:rPr lang="ru-RU" dirty="0" err="1" smtClean="0"/>
              <a:t>проституцію</a:t>
            </a:r>
            <a:r>
              <a:rPr lang="ru-RU" dirty="0" smtClean="0"/>
              <a:t>).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Мафія</a:t>
            </a:r>
            <a:endParaRPr lang="uk-UA" dirty="0"/>
          </a:p>
        </p:txBody>
      </p:sp>
      <p:pic>
        <p:nvPicPr>
          <p:cNvPr id="3074" name="Picture 2" descr="C:\Users\Алексей\Downloads\Створити папку\people (1634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1447800" cy="1828800"/>
          </a:xfrm>
          <a:prstGeom prst="rect">
            <a:avLst/>
          </a:prstGeom>
          <a:noFill/>
        </p:spPr>
      </p:pic>
      <p:pic>
        <p:nvPicPr>
          <p:cNvPr id="3076" name="Picture 4" descr="C:\Users\Алексей\Downloads\Створити папку\people (1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1000132" cy="1391850"/>
          </a:xfrm>
          <a:prstGeom prst="rect">
            <a:avLst/>
          </a:prstGeom>
          <a:noFill/>
        </p:spPr>
      </p:pic>
      <p:pic>
        <p:nvPicPr>
          <p:cNvPr id="3079" name="Picture 7" descr="C:\Users\Алексей\Downloads\Створити папку\508284_original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215074" y="1714488"/>
            <a:ext cx="2286000" cy="36941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sz="quarter" idx="4294967295"/>
          </p:nvPr>
        </p:nvSpPr>
        <p:spPr>
          <a:xfrm>
            <a:off x="285720" y="571480"/>
            <a:ext cx="8229600" cy="4738702"/>
          </a:xfrm>
        </p:spPr>
        <p:txBody>
          <a:bodyPr/>
          <a:lstStyle/>
          <a:p>
            <a:r>
              <a:rPr lang="uk-UA" dirty="0" smtClean="0"/>
              <a:t> Після Другої світової війни мафія проникла в «респектабельний» бізнес (банківську справу, транспорт, будівництво), встановила тісні зв'язки з правоохоронними органами, політиками, що дало їй можливість впливати на соціально-політичний розвиток країни.</a:t>
            </a:r>
            <a:endParaRPr lang="uk-UA" dirty="0"/>
          </a:p>
        </p:txBody>
      </p:sp>
      <p:pic>
        <p:nvPicPr>
          <p:cNvPr id="4101" name="Picture 5" descr="C:\Users\Алексей\Downloads\Створити папку\italy16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5702803" cy="4385354"/>
          </a:xfrm>
          <a:prstGeom prst="rect">
            <a:avLst/>
          </a:prstGeom>
          <a:noFill/>
        </p:spPr>
      </p:pic>
      <p:pic>
        <p:nvPicPr>
          <p:cNvPr id="4102" name="Picture 6" descr="C:\Users\Алексей\Downloads\Створити папку\people (305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5214950"/>
            <a:ext cx="1177910" cy="117791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виникнення </a:t>
            </a:r>
            <a:r>
              <a:rPr lang="uk-UA" dirty="0" err="1" smtClean="0"/>
              <a:t>слова”мафія”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ксей\Downloads\Створити папку\mafia__the_26b1897933996-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5715040" cy="40642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857364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err="1" smtClean="0"/>
              <a:t>“Смерть</a:t>
            </a:r>
            <a:r>
              <a:rPr lang="uk-UA" sz="2800" dirty="0" smtClean="0"/>
              <a:t> </a:t>
            </a:r>
            <a:r>
              <a:rPr lang="uk-UA" sz="2800" dirty="0" smtClean="0"/>
              <a:t>Франції, зітхни Італія" 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3286124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"</a:t>
            </a:r>
            <a:r>
              <a:rPr lang="uk-UA" sz="2800" dirty="0" err="1" smtClean="0"/>
              <a:t>Morete</a:t>
            </a:r>
            <a:r>
              <a:rPr lang="uk-UA" sz="2800" dirty="0" smtClean="0"/>
              <a:t> </a:t>
            </a:r>
            <a:r>
              <a:rPr lang="uk-UA" sz="2800" dirty="0" err="1" smtClean="0"/>
              <a:t>Alla</a:t>
            </a:r>
            <a:r>
              <a:rPr lang="uk-UA" sz="2800" dirty="0" smtClean="0"/>
              <a:t> </a:t>
            </a:r>
            <a:r>
              <a:rPr lang="uk-UA" sz="2800" dirty="0" err="1" smtClean="0"/>
              <a:t>Francia</a:t>
            </a:r>
            <a:r>
              <a:rPr lang="uk-UA" sz="2800" dirty="0" smtClean="0"/>
              <a:t>, </a:t>
            </a:r>
            <a:r>
              <a:rPr lang="uk-UA" sz="2800" dirty="0" err="1" smtClean="0"/>
              <a:t>Italia</a:t>
            </a:r>
            <a:r>
              <a:rPr lang="uk-UA" sz="2800" dirty="0" smtClean="0"/>
              <a:t> </a:t>
            </a:r>
            <a:r>
              <a:rPr lang="uk-UA" sz="2800" dirty="0" err="1" smtClean="0"/>
              <a:t>Anela</a:t>
            </a:r>
            <a:r>
              <a:rPr lang="uk-UA" sz="2800" dirty="0" smtClean="0"/>
              <a:t>"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328612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M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328612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А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328612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7686" y="328612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І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3286124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F</a:t>
            </a:r>
            <a:endParaRPr lang="uk-UA" sz="2800" b="1" dirty="0" smtClean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Довгий час мафія як об'єднання людей, в основному зв'язаних кровними узами, була чисто сільським явищем</a:t>
            </a:r>
            <a:endParaRPr lang="uk-UA" dirty="0"/>
          </a:p>
        </p:txBody>
      </p:sp>
      <p:pic>
        <p:nvPicPr>
          <p:cNvPr id="6146" name="Picture 2" descr="C:\Users\Алексей\Downloads\Створити папку\people (16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786322"/>
            <a:ext cx="2033745" cy="1395416"/>
          </a:xfrm>
          <a:prstGeom prst="rect">
            <a:avLst/>
          </a:prstGeom>
          <a:noFill/>
        </p:spPr>
      </p:pic>
      <p:pic>
        <p:nvPicPr>
          <p:cNvPr id="6148" name="Picture 4" descr="C:\Users\Алексей\Downloads\Створити папку\people (34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214818"/>
            <a:ext cx="1814679" cy="2105028"/>
          </a:xfrm>
          <a:prstGeom prst="rect">
            <a:avLst/>
          </a:prstGeom>
          <a:noFill/>
        </p:spPr>
      </p:pic>
      <p:pic>
        <p:nvPicPr>
          <p:cNvPr id="6149" name="Picture 5" descr="C:\Users\Алексей\Downloads\Створити папку\people (256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2524134" cy="252413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154</TotalTime>
  <Words>248</Words>
  <Application>Microsoft Office PowerPoint</Application>
  <PresentationFormat>Екран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BlackTie</vt:lpstr>
      <vt:lpstr>Італійська Мафія</vt:lpstr>
      <vt:lpstr>Загальні поняття про мафію</vt:lpstr>
      <vt:lpstr>Мафія</vt:lpstr>
      <vt:lpstr>Мафія</vt:lpstr>
      <vt:lpstr>Слайд 5</vt:lpstr>
      <vt:lpstr>Історія виникнення слова”мафія”</vt:lpstr>
      <vt:lpstr>Слайд 7</vt:lpstr>
      <vt:lpstr>Слайд 8</vt:lpstr>
      <vt:lpstr>Слайд 9</vt:lpstr>
      <vt:lpstr>Слайд 10</vt:lpstr>
      <vt:lpstr>Структура «сімЇ’ї»</vt:lpstr>
      <vt:lpstr>"Десять заповідей Коза ностра "</vt:lpstr>
      <vt:lpstr>Слайд 13</vt:lpstr>
      <vt:lpstr> Італійські спільноти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Італійська Мафія</dc:title>
  <dc:creator>ZXC</dc:creator>
  <cp:lastModifiedBy>Алексей</cp:lastModifiedBy>
  <cp:revision>18</cp:revision>
  <dcterms:created xsi:type="dcterms:W3CDTF">2014-02-02T12:58:24Z</dcterms:created>
  <dcterms:modified xsi:type="dcterms:W3CDTF">2014-12-02T16:59:36Z</dcterms:modified>
</cp:coreProperties>
</file>