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2FE"/>
    <a:srgbClr val="3600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1103-2B3F-4B7C-8246-03769B1A4A5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EF44-1465-4B00-93BA-3A85D589D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1103-2B3F-4B7C-8246-03769B1A4A5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EF44-1465-4B00-93BA-3A85D589D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1103-2B3F-4B7C-8246-03769B1A4A5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EF44-1465-4B00-93BA-3A85D589D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1103-2B3F-4B7C-8246-03769B1A4A5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EF44-1465-4B00-93BA-3A85D589D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1103-2B3F-4B7C-8246-03769B1A4A5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EF44-1465-4B00-93BA-3A85D589D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1103-2B3F-4B7C-8246-03769B1A4A5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EF44-1465-4B00-93BA-3A85D589D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1103-2B3F-4B7C-8246-03769B1A4A5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EF44-1465-4B00-93BA-3A85D589D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1103-2B3F-4B7C-8246-03769B1A4A5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EF44-1465-4B00-93BA-3A85D589D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1103-2B3F-4B7C-8246-03769B1A4A5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EF44-1465-4B00-93BA-3A85D589D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1103-2B3F-4B7C-8246-03769B1A4A5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EF44-1465-4B00-93BA-3A85D589D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1103-2B3F-4B7C-8246-03769B1A4A5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6DEF44-1465-4B00-93BA-3A85D589D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6D1103-2B3F-4B7C-8246-03769B1A4A5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6DEF44-1465-4B00-93BA-3A85D589DB7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8280244" cy="1828800"/>
          </a:xfrm>
        </p:spPr>
        <p:txBody>
          <a:bodyPr/>
          <a:lstStyle/>
          <a:p>
            <a:r>
              <a:rPr lang="uk-UA" i="1" dirty="0" err="1" smtClean="0"/>
              <a:t>Сузір</a:t>
            </a:r>
            <a:r>
              <a:rPr lang="en-US" i="1" dirty="0" smtClean="0"/>
              <a:t>’</a:t>
            </a:r>
            <a:r>
              <a:rPr lang="uk-UA" i="1" dirty="0" smtClean="0"/>
              <a:t>я – міфи та легенди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5715016"/>
            <a:ext cx="7854696" cy="1752600"/>
          </a:xfrm>
        </p:spPr>
        <p:txBody>
          <a:bodyPr/>
          <a:lstStyle/>
          <a:p>
            <a:r>
              <a:rPr lang="uk-UA" dirty="0" smtClean="0"/>
              <a:t>Виконала учениця 11-А класу </a:t>
            </a:r>
          </a:p>
          <a:p>
            <a:r>
              <a:rPr lang="uk-UA" dirty="0" smtClean="0"/>
              <a:t>Ковальова Анастасія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28652"/>
            <a:ext cx="8229600" cy="1143000"/>
          </a:xfrm>
        </p:spPr>
        <p:txBody>
          <a:bodyPr/>
          <a:lstStyle/>
          <a:p>
            <a:r>
              <a:rPr lang="uk-UA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Сузір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я Ворон і Чаша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Сузір’я</a:t>
            </a:r>
            <a:r>
              <a:rPr lang="ru-RU" sz="2400" dirty="0" smtClean="0">
                <a:solidFill>
                  <a:schemeClr val="bg1"/>
                </a:solidFill>
              </a:rPr>
              <a:t> Ворон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Чаша.Відповідно</a:t>
            </a:r>
            <a:r>
              <a:rPr lang="ru-RU" sz="2400" dirty="0" smtClean="0">
                <a:solidFill>
                  <a:schemeClr val="bg1"/>
                </a:solidFill>
              </a:rPr>
              <a:t> до одного </a:t>
            </a:r>
            <a:r>
              <a:rPr lang="ru-RU" sz="2400" dirty="0" err="1" smtClean="0">
                <a:solidFill>
                  <a:schemeClr val="bg1"/>
                </a:solidFill>
              </a:rPr>
              <a:t>давньогрецького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міфу</a:t>
            </a:r>
            <a:r>
              <a:rPr lang="ru-RU" sz="2400" dirty="0" smtClean="0">
                <a:solidFill>
                  <a:schemeClr val="bg1"/>
                </a:solidFill>
              </a:rPr>
              <a:t>, бог </a:t>
            </a:r>
            <a:r>
              <a:rPr lang="ru-RU" sz="2400" dirty="0" err="1" smtClean="0">
                <a:solidFill>
                  <a:schemeClr val="bg1"/>
                </a:solidFill>
              </a:rPr>
              <a:t>музики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поезії</a:t>
            </a:r>
            <a:r>
              <a:rPr lang="ru-RU" sz="2400" dirty="0" smtClean="0">
                <a:solidFill>
                  <a:schemeClr val="bg1"/>
                </a:solidFill>
              </a:rPr>
              <a:t> Аполлон одного разу послав ворона за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водою для </a:t>
            </a:r>
            <a:r>
              <a:rPr lang="ru-RU" sz="2400" dirty="0" err="1" smtClean="0">
                <a:solidFill>
                  <a:schemeClr val="bg1"/>
                </a:solidFill>
              </a:rPr>
              <a:t>виконання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якогось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релігійного</a:t>
            </a:r>
            <a:r>
              <a:rPr lang="ru-RU" sz="2400" dirty="0" smtClean="0">
                <a:solidFill>
                  <a:schemeClr val="bg1"/>
                </a:solidFill>
              </a:rPr>
              <a:t> ритуалу. По </a:t>
            </a:r>
            <a:r>
              <a:rPr lang="ru-RU" sz="2400" dirty="0" err="1" smtClean="0">
                <a:solidFill>
                  <a:schemeClr val="bg1"/>
                </a:solidFill>
              </a:rPr>
              <a:t>дорозі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ворон </a:t>
            </a:r>
            <a:r>
              <a:rPr lang="ru-RU" sz="2400" dirty="0" err="1" smtClean="0">
                <a:solidFill>
                  <a:schemeClr val="bg1"/>
                </a:solidFill>
              </a:rPr>
              <a:t>зробив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зупинку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щоб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подзьобати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ягід</a:t>
            </a:r>
            <a:r>
              <a:rPr lang="ru-RU" sz="2400" dirty="0" smtClean="0">
                <a:solidFill>
                  <a:schemeClr val="bg1"/>
                </a:solidFill>
              </a:rPr>
              <a:t>, а </a:t>
            </a:r>
            <a:r>
              <a:rPr lang="ru-RU" sz="2400" dirty="0" err="1" smtClean="0">
                <a:solidFill>
                  <a:schemeClr val="bg1"/>
                </a:solidFill>
              </a:rPr>
              <a:t>потім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запізнившись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поверненням</a:t>
            </a:r>
            <a:r>
              <a:rPr lang="ru-RU" sz="2400" dirty="0" smtClean="0">
                <a:solidFill>
                  <a:schemeClr val="bg1"/>
                </a:solidFill>
              </a:rPr>
              <a:t> до Аполлона, </a:t>
            </a:r>
            <a:r>
              <a:rPr lang="ru-RU" sz="2400" dirty="0" err="1" smtClean="0">
                <a:solidFill>
                  <a:schemeClr val="bg1"/>
                </a:solidFill>
              </a:rPr>
              <a:t>безуспішно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намагався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виправдатися</a:t>
            </a:r>
            <a:r>
              <a:rPr lang="ru-RU" sz="2400" dirty="0" smtClean="0">
                <a:solidFill>
                  <a:schemeClr val="bg1"/>
                </a:solidFill>
              </a:rPr>
              <a:t>. Бог покарав </a:t>
            </a:r>
            <a:r>
              <a:rPr lang="ru-RU" sz="2400" dirty="0" err="1" smtClean="0">
                <a:solidFill>
                  <a:schemeClr val="bg1"/>
                </a:solidFill>
              </a:rPr>
              <a:t>птицю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відправивши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небо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чашею для води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357562"/>
            <a:ext cx="5786446" cy="35004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6-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3576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57214"/>
            <a:ext cx="8229600" cy="1143000"/>
          </a:xfrm>
        </p:spPr>
        <p:txBody>
          <a:bodyPr/>
          <a:lstStyle/>
          <a:p>
            <a:r>
              <a:rPr lang="uk-UA" dirty="0" err="1" smtClean="0">
                <a:solidFill>
                  <a:schemeClr val="tx1"/>
                </a:solidFill>
              </a:rPr>
              <a:t>Сузір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r>
              <a:rPr lang="uk-UA" dirty="0" smtClean="0">
                <a:solidFill>
                  <a:schemeClr val="tx1"/>
                </a:solidFill>
              </a:rPr>
              <a:t>я Козерога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57628"/>
            <a:ext cx="9144000" cy="30003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err="1" smtClean="0"/>
              <a:t>Назва</a:t>
            </a:r>
            <a:r>
              <a:rPr lang="ru-RU" dirty="0" smtClean="0"/>
              <a:t> </a:t>
            </a:r>
            <a:r>
              <a:rPr lang="ru-RU" b="1" dirty="0" err="1" smtClean="0"/>
              <a:t>сузір’я</a:t>
            </a:r>
            <a:r>
              <a:rPr lang="ru-RU" b="1" dirty="0" smtClean="0"/>
              <a:t> Козерога</a:t>
            </a:r>
            <a:r>
              <a:rPr lang="ru-RU" dirty="0" smtClean="0"/>
              <a:t> </a:t>
            </a:r>
            <a:r>
              <a:rPr lang="ru-RU" dirty="0" err="1" smtClean="0"/>
              <a:t>пов’язана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міфом</a:t>
            </a:r>
            <a:r>
              <a:rPr lang="ru-RU" dirty="0" smtClean="0"/>
              <a:t> про </a:t>
            </a:r>
            <a:r>
              <a:rPr lang="ru-RU" dirty="0" err="1" smtClean="0"/>
              <a:t>грецького</a:t>
            </a:r>
            <a:r>
              <a:rPr lang="ru-RU" dirty="0" smtClean="0"/>
              <a:t> бога </a:t>
            </a:r>
          </a:p>
          <a:p>
            <a:pPr>
              <a:buNone/>
            </a:pPr>
            <a:r>
              <a:rPr lang="ru-RU" dirty="0" smtClean="0"/>
              <a:t>Пане, у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людське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козлячі</a:t>
            </a:r>
            <a:r>
              <a:rPr lang="ru-RU" dirty="0" smtClean="0"/>
              <a:t> </a:t>
            </a:r>
            <a:r>
              <a:rPr lang="ru-RU" dirty="0" err="1" smtClean="0"/>
              <a:t>роги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копита</a:t>
            </a:r>
            <a:r>
              <a:rPr lang="ru-RU" dirty="0" smtClean="0"/>
              <a:t>.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легендою, на </a:t>
            </a:r>
            <a:r>
              <a:rPr lang="ru-RU" dirty="0" err="1" smtClean="0"/>
              <a:t>Олімп</a:t>
            </a:r>
            <a:r>
              <a:rPr lang="ru-RU" dirty="0" smtClean="0"/>
              <a:t> одного разу напав Тифон — </a:t>
            </a:r>
            <a:r>
              <a:rPr lang="ru-RU" dirty="0" err="1" smtClean="0"/>
              <a:t>найбільше</a:t>
            </a:r>
            <a:r>
              <a:rPr lang="ru-RU" dirty="0" smtClean="0"/>
              <a:t> та </a:t>
            </a:r>
          </a:p>
          <a:p>
            <a:pPr>
              <a:buNone/>
            </a:pPr>
            <a:r>
              <a:rPr lang="ru-RU" dirty="0" err="1" smtClean="0"/>
              <a:t>найстрашніше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коли-небудь</a:t>
            </a:r>
            <a:r>
              <a:rPr lang="ru-RU" dirty="0" smtClean="0"/>
              <a:t> </a:t>
            </a:r>
            <a:r>
              <a:rPr lang="ru-RU" dirty="0" err="1" smtClean="0"/>
              <a:t>існувавших</a:t>
            </a:r>
            <a:r>
              <a:rPr lang="ru-RU" dirty="0" smtClean="0"/>
              <a:t> </a:t>
            </a:r>
            <a:r>
              <a:rPr lang="ru-RU" dirty="0" err="1" smtClean="0"/>
              <a:t>чудовиськ</a:t>
            </a:r>
            <a:r>
              <a:rPr lang="ru-RU" dirty="0" smtClean="0"/>
              <a:t>. Боги в </a:t>
            </a:r>
          </a:p>
          <a:p>
            <a:pPr>
              <a:buNone/>
            </a:pPr>
            <a:r>
              <a:rPr lang="ru-RU" dirty="0" smtClean="0"/>
              <a:t>страху </a:t>
            </a:r>
            <a:r>
              <a:rPr lang="ru-RU" dirty="0" err="1" smtClean="0"/>
              <a:t>поспішили</a:t>
            </a:r>
            <a:r>
              <a:rPr lang="ru-RU" dirty="0" smtClean="0"/>
              <a:t> </a:t>
            </a:r>
            <a:r>
              <a:rPr lang="ru-RU" dirty="0" err="1" smtClean="0"/>
              <a:t>сховатися</a:t>
            </a:r>
            <a:r>
              <a:rPr lang="ru-RU" dirty="0" smtClean="0"/>
              <a:t> в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глибинах</a:t>
            </a:r>
            <a:r>
              <a:rPr lang="ru-RU" dirty="0" smtClean="0"/>
              <a:t>, для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перетворилися</a:t>
            </a:r>
            <a:r>
              <a:rPr lang="ru-RU" dirty="0" smtClean="0"/>
              <a:t> на </a:t>
            </a:r>
            <a:r>
              <a:rPr lang="ru-RU" dirty="0" err="1" smtClean="0"/>
              <a:t>риб</a:t>
            </a:r>
            <a:r>
              <a:rPr lang="ru-RU" dirty="0" smtClean="0"/>
              <a:t>. Але Пану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Тому Козерога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істоти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цапиною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головою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покритим</a:t>
            </a:r>
            <a:r>
              <a:rPr lang="ru-RU" dirty="0" smtClean="0"/>
              <a:t> </a:t>
            </a:r>
            <a:r>
              <a:rPr lang="ru-RU" dirty="0" err="1" smtClean="0"/>
              <a:t>лускою</a:t>
            </a:r>
            <a:r>
              <a:rPr lang="ru-RU" dirty="0" smtClean="0"/>
              <a:t> </a:t>
            </a:r>
            <a:r>
              <a:rPr lang="ru-RU" dirty="0" err="1" smtClean="0"/>
              <a:t>риб’ячим</a:t>
            </a:r>
            <a:r>
              <a:rPr lang="ru-RU" dirty="0" smtClean="0"/>
              <a:t> хвостом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В Україні астрономія як наука була відома ще в </a:t>
            </a:r>
            <a:r>
              <a:rPr lang="en-US" dirty="0" smtClean="0">
                <a:solidFill>
                  <a:schemeClr val="bg1"/>
                </a:solidFill>
              </a:rPr>
              <a:t>XVI </a:t>
            </a:r>
            <a:endParaRPr lang="uk-UA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столітті. У </a:t>
            </a:r>
            <a:r>
              <a:rPr lang="en-US" dirty="0" smtClean="0">
                <a:solidFill>
                  <a:schemeClr val="bg1"/>
                </a:solidFill>
              </a:rPr>
              <a:t>XIX </a:t>
            </a:r>
            <a:r>
              <a:rPr lang="uk-UA" dirty="0" smtClean="0">
                <a:solidFill>
                  <a:schemeClr val="bg1"/>
                </a:solidFill>
              </a:rPr>
              <a:t>столітті у кількох університетах діяли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астрономічні обсерваторії. Проте українські селяни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широко послуговувалися набутими з давніх-давен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знаннями про небесні світила та пов’язану з ними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циклічність у природі. Самобутня астрономічна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номенклатура українців засвідчує добру обізнаність з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основними сузір’ями, а народні назви останніх відбивають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місцеве предметне середовище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osmos_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5400" dirty="0" smtClean="0">
                <a:solidFill>
                  <a:schemeClr val="bg1"/>
                </a:solidFill>
              </a:rPr>
              <a:t>Дякую за увагу!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У світі існує безліч легенд про найвідоміші сузір’я. Здавна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спостерігачі неба об’єднували найбільш яскраві й помітні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зірки в сузір’я, яким давали різноманітні найменування. Сузір’їв дуже багато, але не всі вони яскраві й помітні.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Найкраще зірки видно в зимовому небі. На перший погляд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назви багатьох сузір’їв здаються дивними. Часто в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розташуванні зірок дуже важко або й неможливо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р</a:t>
            </a:r>
            <a:r>
              <a:rPr lang="uk-UA" dirty="0" smtClean="0">
                <a:solidFill>
                  <a:schemeClr val="bg1"/>
                </a:solidFill>
              </a:rPr>
              <a:t>оздивитися </a:t>
            </a:r>
            <a:r>
              <a:rPr lang="uk-UA" dirty="0" smtClean="0">
                <a:solidFill>
                  <a:schemeClr val="bg1"/>
                </a:solidFill>
              </a:rPr>
              <a:t>те, на що вказує назва сузір’я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zodi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000504"/>
            <a:ext cx="7358114" cy="28574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Різні</a:t>
            </a:r>
            <a:r>
              <a:rPr lang="ru-RU" sz="2400" dirty="0" smtClean="0">
                <a:solidFill>
                  <a:schemeClr val="bg1"/>
                </a:solidFill>
              </a:rPr>
              <a:t> народи </a:t>
            </a:r>
            <a:r>
              <a:rPr lang="ru-RU" sz="2400" dirty="0" err="1" smtClean="0">
                <a:solidFill>
                  <a:schemeClr val="bg1"/>
                </a:solidFill>
              </a:rPr>
              <a:t>створювали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своєю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уявою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різні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сузір’я</a:t>
            </a:r>
            <a:r>
              <a:rPr lang="ru-RU" sz="2400" dirty="0" smtClean="0">
                <a:solidFill>
                  <a:schemeClr val="bg1"/>
                </a:solidFill>
              </a:rPr>
              <a:t>, а </a:t>
            </a:r>
            <a:r>
              <a:rPr lang="ru-RU" sz="2400" dirty="0" err="1" smtClean="0">
                <a:solidFill>
                  <a:schemeClr val="bg1"/>
                </a:solidFill>
              </a:rPr>
              <a:t>якщо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існували</a:t>
            </a:r>
            <a:r>
              <a:rPr lang="ru-RU" sz="2400" dirty="0" smtClean="0">
                <a:solidFill>
                  <a:schemeClr val="bg1"/>
                </a:solidFill>
              </a:rPr>
              <a:t> «</a:t>
            </a:r>
            <a:r>
              <a:rPr lang="ru-RU" sz="2400" dirty="0" err="1" smtClean="0">
                <a:solidFill>
                  <a:schemeClr val="bg1"/>
                </a:solidFill>
              </a:rPr>
              <a:t>інтер-національні</a:t>
            </a:r>
            <a:r>
              <a:rPr lang="ru-RU" sz="2400" dirty="0" smtClean="0">
                <a:solidFill>
                  <a:schemeClr val="bg1"/>
                </a:solidFill>
              </a:rPr>
              <a:t>» </a:t>
            </a:r>
            <a:r>
              <a:rPr lang="ru-RU" sz="2400" dirty="0" err="1" smtClean="0">
                <a:solidFill>
                  <a:schemeClr val="bg1"/>
                </a:solidFill>
              </a:rPr>
              <a:t>сузір’я</a:t>
            </a:r>
            <a:r>
              <a:rPr lang="ru-RU" sz="2400" dirty="0" smtClean="0">
                <a:solidFill>
                  <a:schemeClr val="bg1"/>
                </a:solidFill>
              </a:rPr>
              <a:t>, вони </a:t>
            </a:r>
            <a:r>
              <a:rPr lang="ru-RU" sz="2400" dirty="0" err="1" smtClean="0">
                <a:solidFill>
                  <a:schemeClr val="bg1"/>
                </a:solidFill>
              </a:rPr>
              <a:t>іменувалися</a:t>
            </a:r>
            <a:r>
              <a:rPr lang="ru-RU" sz="2400" dirty="0" smtClean="0">
                <a:solidFill>
                  <a:schemeClr val="bg1"/>
                </a:solidFill>
              </a:rPr>
              <a:t> по-</a:t>
            </a: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різному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різних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країнах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Зокрема</a:t>
            </a:r>
            <a:r>
              <a:rPr lang="ru-RU" sz="2400" dirty="0" smtClean="0">
                <a:solidFill>
                  <a:schemeClr val="bg1"/>
                </a:solidFill>
              </a:rPr>
              <a:t>, Велика </a:t>
            </a:r>
            <a:r>
              <a:rPr lang="ru-RU" sz="2400" dirty="0" err="1" smtClean="0">
                <a:solidFill>
                  <a:schemeClr val="bg1"/>
                </a:solidFill>
              </a:rPr>
              <a:t>Ведмедиця</a:t>
            </a:r>
            <a:r>
              <a:rPr lang="ru-RU" sz="2400" dirty="0" smtClean="0">
                <a:solidFill>
                  <a:schemeClr val="bg1"/>
                </a:solidFill>
              </a:rPr>
              <a:t> мала </a:t>
            </a: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назву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Віз</a:t>
            </a:r>
            <a:r>
              <a:rPr lang="ru-RU" sz="2400" dirty="0" smtClean="0">
                <a:solidFill>
                  <a:schemeClr val="bg1"/>
                </a:solidFill>
              </a:rPr>
              <a:t>, Мала </a:t>
            </a:r>
            <a:r>
              <a:rPr lang="ru-RU" sz="2400" dirty="0" err="1" smtClean="0">
                <a:solidFill>
                  <a:schemeClr val="bg1"/>
                </a:solidFill>
              </a:rPr>
              <a:t>Ведмедиця</a:t>
            </a:r>
            <a:r>
              <a:rPr lang="ru-RU" sz="2400" dirty="0" smtClean="0">
                <a:solidFill>
                  <a:schemeClr val="bg1"/>
                </a:solidFill>
              </a:rPr>
              <a:t>— </a:t>
            </a:r>
            <a:r>
              <a:rPr lang="ru-RU" sz="2400" dirty="0" err="1" smtClean="0">
                <a:solidFill>
                  <a:schemeClr val="bg1"/>
                </a:solidFill>
              </a:rPr>
              <a:t>Малий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Віз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або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Пасіка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Лебідь</a:t>
            </a:r>
            <a:r>
              <a:rPr lang="ru-RU" sz="2400" dirty="0" smtClean="0">
                <a:solidFill>
                  <a:schemeClr val="bg1"/>
                </a:solidFill>
              </a:rPr>
              <a:t> — </a:t>
            </a: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Хрест</a:t>
            </a:r>
            <a:r>
              <a:rPr lang="ru-RU" sz="2400" dirty="0" smtClean="0">
                <a:solidFill>
                  <a:schemeClr val="bg1"/>
                </a:solidFill>
              </a:rPr>
              <a:t>, Орел — </a:t>
            </a:r>
            <a:r>
              <a:rPr lang="ru-RU" sz="2400" dirty="0" err="1" smtClean="0">
                <a:solidFill>
                  <a:schemeClr val="bg1"/>
                </a:solidFill>
              </a:rPr>
              <a:t>Дівка</a:t>
            </a:r>
            <a:r>
              <a:rPr lang="ru-RU" sz="2400" dirty="0" smtClean="0">
                <a:solidFill>
                  <a:schemeClr val="bg1"/>
                </a:solidFill>
              </a:rPr>
              <a:t>, яка воду </a:t>
            </a:r>
            <a:r>
              <a:rPr lang="ru-RU" sz="2400" dirty="0" err="1" smtClean="0">
                <a:solidFill>
                  <a:schemeClr val="bg1"/>
                </a:solidFill>
              </a:rPr>
              <a:t>несе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Волосся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Вероніки</a:t>
            </a:r>
            <a:r>
              <a:rPr lang="ru-RU" sz="2400" dirty="0" smtClean="0">
                <a:solidFill>
                  <a:schemeClr val="bg1"/>
                </a:solidFill>
              </a:rPr>
              <a:t> — </a:t>
            </a: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Волосожари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Плеяди</a:t>
            </a:r>
            <a:r>
              <a:rPr lang="ru-RU" sz="2400" dirty="0" smtClean="0">
                <a:solidFill>
                  <a:schemeClr val="bg1"/>
                </a:solidFill>
              </a:rPr>
              <a:t> — </a:t>
            </a:r>
            <a:r>
              <a:rPr lang="ru-RU" sz="2400" dirty="0" err="1" smtClean="0">
                <a:solidFill>
                  <a:schemeClr val="bg1"/>
                </a:solidFill>
              </a:rPr>
              <a:t>Стожари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або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Квочка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Сузір’я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Оріона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різних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місцевостях</a:t>
            </a:r>
            <a:r>
              <a:rPr lang="ru-RU" sz="2400" dirty="0" smtClean="0">
                <a:solidFill>
                  <a:schemeClr val="bg1"/>
                </a:solidFill>
              </a:rPr>
              <a:t> мало </a:t>
            </a:r>
            <a:r>
              <a:rPr lang="ru-RU" sz="2400" dirty="0" err="1" smtClean="0">
                <a:solidFill>
                  <a:schemeClr val="bg1"/>
                </a:solidFill>
              </a:rPr>
              <a:t>різні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назви</a:t>
            </a:r>
            <a:r>
              <a:rPr lang="ru-RU" sz="2400" dirty="0" smtClean="0">
                <a:solidFill>
                  <a:schemeClr val="bg1"/>
                </a:solidFill>
              </a:rPr>
              <a:t> — </a:t>
            </a:r>
            <a:r>
              <a:rPr lang="ru-RU" sz="2400" dirty="0" err="1" smtClean="0">
                <a:solidFill>
                  <a:schemeClr val="bg1"/>
                </a:solidFill>
              </a:rPr>
              <a:t>Косарі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Палиця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Чепіга</a:t>
            </a:r>
            <a:r>
              <a:rPr lang="ru-RU" sz="2400" dirty="0" smtClean="0">
                <a:solidFill>
                  <a:schemeClr val="bg1"/>
                </a:solidFill>
              </a:rPr>
              <a:t>.   </a:t>
            </a:r>
            <a:r>
              <a:rPr lang="ru-RU" sz="2400" dirty="0" err="1" smtClean="0">
                <a:solidFill>
                  <a:schemeClr val="bg1"/>
                </a:solidFill>
              </a:rPr>
              <a:t>Джерелами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назв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сузір’їв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зазвичай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були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міфи</a:t>
            </a:r>
            <a:r>
              <a:rPr lang="ru-RU" sz="2400" dirty="0" smtClean="0">
                <a:solidFill>
                  <a:schemeClr val="bg1"/>
                </a:solidFill>
              </a:rPr>
              <a:t> про </a:t>
            </a:r>
            <a:r>
              <a:rPr lang="ru-RU" sz="2400" dirty="0" err="1" smtClean="0">
                <a:solidFill>
                  <a:schemeClr val="bg1"/>
                </a:solidFill>
              </a:rPr>
              <a:t>богів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r>
              <a:rPr lang="ru-RU" sz="2400" dirty="0" err="1" smtClean="0">
                <a:solidFill>
                  <a:schemeClr val="bg1"/>
                </a:solidFill>
              </a:rPr>
              <a:t>перекази</a:t>
            </a:r>
            <a:r>
              <a:rPr lang="ru-RU" sz="2400" dirty="0" smtClean="0">
                <a:solidFill>
                  <a:schemeClr val="bg1"/>
                </a:solidFill>
              </a:rPr>
              <a:t> про </a:t>
            </a:r>
            <a:r>
              <a:rPr lang="ru-RU" sz="2400" dirty="0" err="1" smtClean="0">
                <a:solidFill>
                  <a:schemeClr val="bg1"/>
                </a:solidFill>
              </a:rPr>
              <a:t>героїв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пов’язані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ними </a:t>
            </a:r>
            <a:r>
              <a:rPr lang="ru-RU" sz="2400" dirty="0" err="1" smtClean="0">
                <a:solidFill>
                  <a:schemeClr val="bg1"/>
                </a:solidFill>
              </a:rPr>
              <a:t>події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 descr="42228555_13Cyc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929066"/>
            <a:ext cx="6500858" cy="29289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31806134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28652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Велика Медведиця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Відому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групу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 семи </a:t>
            </a:r>
            <a:r>
              <a:rPr lang="ru-RU" dirty="0" err="1" smtClean="0">
                <a:solidFill>
                  <a:schemeClr val="bg1"/>
                </a:solidFill>
              </a:rPr>
              <a:t>яскравих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зір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нагадує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обрисами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ківш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стародавні</a:t>
            </a:r>
            <a:r>
              <a:rPr lang="ru-RU" dirty="0" smtClean="0">
                <a:solidFill>
                  <a:schemeClr val="bg1"/>
                </a:solidFill>
              </a:rPr>
              <a:t> греки назвали Великою </a:t>
            </a:r>
            <a:r>
              <a:rPr lang="ru-RU" dirty="0" err="1" smtClean="0">
                <a:solidFill>
                  <a:schemeClr val="bg1"/>
                </a:solidFill>
              </a:rPr>
              <a:t>Ведмедицею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неї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приєднати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менш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яскраві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зорі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розташовані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поблизу</a:t>
            </a:r>
            <a:r>
              <a:rPr lang="ru-RU" dirty="0" smtClean="0">
                <a:solidFill>
                  <a:schemeClr val="bg1"/>
                </a:solidFill>
              </a:rPr>
              <a:t> «ковша», то за </a:t>
            </a:r>
            <a:r>
              <a:rPr lang="ru-RU" dirty="0" err="1" smtClean="0">
                <a:solidFill>
                  <a:schemeClr val="bg1"/>
                </a:solidFill>
              </a:rPr>
              <a:t>наявності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гарної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уяви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можна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провести </a:t>
            </a:r>
            <a:r>
              <a:rPr lang="ru-RU" dirty="0" err="1" smtClean="0">
                <a:solidFill>
                  <a:schemeClr val="bg1"/>
                </a:solidFill>
              </a:rPr>
              <a:t>межі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сузір’я</a:t>
            </a:r>
            <a:r>
              <a:rPr lang="ru-RU" dirty="0" smtClean="0">
                <a:solidFill>
                  <a:schemeClr val="bg1"/>
                </a:solidFill>
              </a:rPr>
              <a:t> так,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вони нага-</a:t>
            </a:r>
          </a:p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дуватимуть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обриси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якогось</a:t>
            </a:r>
            <a:r>
              <a:rPr lang="ru-RU" dirty="0" smtClean="0">
                <a:solidFill>
                  <a:schemeClr val="bg1"/>
                </a:solidFill>
              </a:rPr>
              <a:t> великого </a:t>
            </a:r>
            <a:r>
              <a:rPr lang="ru-RU" dirty="0" err="1" smtClean="0">
                <a:solidFill>
                  <a:schemeClr val="bg1"/>
                </a:solidFill>
              </a:rPr>
              <a:t>звіра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Давній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Русі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сузір’я</a:t>
            </a:r>
            <a:r>
              <a:rPr lang="ru-RU" dirty="0" smtClean="0">
                <a:solidFill>
                  <a:schemeClr val="bg1"/>
                </a:solidFill>
              </a:rPr>
              <a:t> мало </a:t>
            </a:r>
            <a:r>
              <a:rPr lang="ru-RU" dirty="0" err="1" smtClean="0">
                <a:solidFill>
                  <a:schemeClr val="bg1"/>
                </a:solidFill>
              </a:rPr>
              <a:t>різні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назви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Віз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Колісниця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Ківш</a:t>
            </a:r>
            <a:r>
              <a:rPr lang="ru-RU" dirty="0" smtClean="0">
                <a:solidFill>
                  <a:schemeClr val="bg1"/>
                </a:solidFill>
              </a:rPr>
              <a:t>; народи,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населяли в </a:t>
            </a:r>
            <a:r>
              <a:rPr lang="ru-RU" dirty="0" err="1" smtClean="0">
                <a:solidFill>
                  <a:schemeClr val="bg1"/>
                </a:solidFill>
              </a:rPr>
              <a:t>давнину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територію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України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називали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сузір’я</a:t>
            </a:r>
            <a:r>
              <a:rPr lang="ru-RU" dirty="0" smtClean="0">
                <a:solidFill>
                  <a:schemeClr val="bg1"/>
                </a:solidFill>
              </a:rPr>
              <a:t> Возом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31806134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500042"/>
            <a:ext cx="8572560" cy="585791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Про </a:t>
            </a:r>
            <a:r>
              <a:rPr lang="ru-RU" sz="2000" dirty="0" err="1" smtClean="0">
                <a:solidFill>
                  <a:schemeClr val="tx2"/>
                </a:solidFill>
              </a:rPr>
              <a:t>Велику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й</a:t>
            </a:r>
            <a:r>
              <a:rPr lang="ru-RU" sz="2000" dirty="0" smtClean="0">
                <a:solidFill>
                  <a:schemeClr val="tx2"/>
                </a:solidFill>
              </a:rPr>
              <a:t> Малу </a:t>
            </a:r>
            <a:r>
              <a:rPr lang="ru-RU" sz="2000" dirty="0" err="1" smtClean="0">
                <a:solidFill>
                  <a:schemeClr val="tx2"/>
                </a:solidFill>
              </a:rPr>
              <a:t>Ведмедиць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існує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багато</a:t>
            </a:r>
            <a:r>
              <a:rPr lang="ru-RU" sz="2000" dirty="0" smtClean="0">
                <a:solidFill>
                  <a:schemeClr val="tx2"/>
                </a:solidFill>
              </a:rPr>
              <a:t> легенд. Ось одна </a:t>
            </a:r>
            <a:r>
              <a:rPr lang="ru-RU" sz="2000" dirty="0" err="1" smtClean="0">
                <a:solidFill>
                  <a:schemeClr val="tx2"/>
                </a:solidFill>
              </a:rPr>
              <a:t>з</a:t>
            </a:r>
            <a:r>
              <a:rPr lang="ru-RU" sz="2000" dirty="0" smtClean="0">
                <a:solidFill>
                  <a:schemeClr val="tx2"/>
                </a:solidFill>
              </a:rPr>
              <a:t> них.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Колись давно в царя </a:t>
            </a:r>
            <a:r>
              <a:rPr lang="ru-RU" sz="2000" dirty="0" err="1" smtClean="0">
                <a:solidFill>
                  <a:schemeClr val="tx2"/>
                </a:solidFill>
              </a:rPr>
              <a:t>Лікаона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</a:rPr>
              <a:t>який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правивкраїною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Аркадією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</a:rPr>
              <a:t>була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дочка на </a:t>
            </a:r>
            <a:r>
              <a:rPr lang="ru-RU" sz="2000" dirty="0" err="1" smtClean="0">
                <a:solidFill>
                  <a:schemeClr val="tx2"/>
                </a:solidFill>
              </a:rPr>
              <a:t>ім’я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Калісто</a:t>
            </a:r>
            <a:r>
              <a:rPr lang="ru-RU" sz="2000" dirty="0" smtClean="0">
                <a:solidFill>
                  <a:schemeClr val="tx2"/>
                </a:solidFill>
              </a:rPr>
              <a:t>. Краса </a:t>
            </a:r>
            <a:r>
              <a:rPr lang="ru-RU" sz="2000" dirty="0" err="1" smtClean="0">
                <a:solidFill>
                  <a:schemeClr val="tx2"/>
                </a:solidFill>
              </a:rPr>
              <a:t>її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видавалася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настільки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надзвичайною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tx2"/>
                </a:solidFill>
              </a:rPr>
              <a:t>що</a:t>
            </a:r>
            <a:r>
              <a:rPr lang="ru-RU" sz="2000" dirty="0" smtClean="0">
                <a:solidFill>
                  <a:schemeClr val="tx2"/>
                </a:solidFill>
              </a:rPr>
              <a:t> сам Зевс </a:t>
            </a:r>
            <a:r>
              <a:rPr lang="ru-RU" sz="2000" dirty="0" err="1" smtClean="0">
                <a:solidFill>
                  <a:schemeClr val="tx2"/>
                </a:solidFill>
              </a:rPr>
              <a:t>зацікавився</a:t>
            </a:r>
            <a:r>
              <a:rPr lang="ru-RU" sz="2000" dirty="0" smtClean="0">
                <a:solidFill>
                  <a:schemeClr val="tx2"/>
                </a:solidFill>
              </a:rPr>
              <a:t> нею. </a:t>
            </a:r>
            <a:r>
              <a:rPr lang="ru-RU" sz="2000" dirty="0" err="1" smtClean="0">
                <a:solidFill>
                  <a:schemeClr val="tx2"/>
                </a:solidFill>
              </a:rPr>
              <a:t>Саме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від</a:t>
            </a:r>
            <a:r>
              <a:rPr lang="ru-RU" sz="2000" dirty="0" smtClean="0">
                <a:solidFill>
                  <a:schemeClr val="tx2"/>
                </a:solidFill>
              </a:rPr>
              <a:t> бога </a:t>
            </a:r>
            <a:r>
              <a:rPr lang="ru-RU" sz="2000" dirty="0" err="1" smtClean="0">
                <a:solidFill>
                  <a:schemeClr val="tx2"/>
                </a:solidFill>
              </a:rPr>
              <a:t>Калісто</a:t>
            </a:r>
            <a:r>
              <a:rPr lang="ru-RU" sz="2000" dirty="0" smtClean="0">
                <a:solidFill>
                  <a:schemeClr val="tx2"/>
                </a:solidFill>
              </a:rPr>
              <a:t> народила </a:t>
            </a:r>
            <a:r>
              <a:rPr lang="ru-RU" sz="2000" dirty="0" err="1" smtClean="0">
                <a:solidFill>
                  <a:schemeClr val="tx2"/>
                </a:solidFill>
              </a:rPr>
              <a:t>сина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Аркада. Ревнива богиня Гера, дружина </a:t>
            </a:r>
            <a:r>
              <a:rPr lang="ru-RU" sz="2000" dirty="0" err="1" smtClean="0">
                <a:solidFill>
                  <a:schemeClr val="tx2"/>
                </a:solidFill>
              </a:rPr>
              <a:t>всемогутнього</a:t>
            </a:r>
            <a:r>
              <a:rPr lang="ru-RU" sz="2000" dirty="0" smtClean="0">
                <a:solidFill>
                  <a:schemeClr val="tx2"/>
                </a:solidFill>
              </a:rPr>
              <a:t> Зевса, </a:t>
            </a:r>
            <a:r>
              <a:rPr lang="ru-RU" sz="2000" dirty="0" err="1" smtClean="0">
                <a:solidFill>
                  <a:schemeClr val="tx2"/>
                </a:solidFill>
              </a:rPr>
              <a:t>врешті</a:t>
            </a:r>
            <a:r>
              <a:rPr lang="ru-RU" sz="2000" dirty="0" smtClean="0">
                <a:solidFill>
                  <a:schemeClr val="tx2"/>
                </a:solidFill>
              </a:rPr>
              <a:t>-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tx2"/>
                </a:solidFill>
              </a:rPr>
              <a:t>решт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помстилася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Калісто</a:t>
            </a:r>
            <a:r>
              <a:rPr lang="ru-RU" sz="2000" dirty="0" smtClean="0">
                <a:solidFill>
                  <a:schemeClr val="tx2"/>
                </a:solidFill>
              </a:rPr>
              <a:t>. 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tx2"/>
                </a:solidFill>
              </a:rPr>
              <a:t>Скориставшись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зі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своєї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надприродної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могутності</a:t>
            </a:r>
            <a:r>
              <a:rPr lang="ru-RU" sz="2000" dirty="0" smtClean="0">
                <a:solidFill>
                  <a:schemeClr val="tx2"/>
                </a:solidFill>
              </a:rPr>
              <a:t>, Гера </a:t>
            </a:r>
            <a:r>
              <a:rPr lang="ru-RU" sz="2000" dirty="0" err="1" smtClean="0">
                <a:solidFill>
                  <a:schemeClr val="tx2"/>
                </a:solidFill>
              </a:rPr>
              <a:t>перетворила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tx2"/>
                </a:solidFill>
              </a:rPr>
              <a:t>дівчину</a:t>
            </a:r>
            <a:r>
              <a:rPr lang="ru-RU" sz="2000" dirty="0" smtClean="0">
                <a:solidFill>
                  <a:schemeClr val="tx2"/>
                </a:solidFill>
              </a:rPr>
              <a:t> на </a:t>
            </a:r>
            <a:r>
              <a:rPr lang="ru-RU" sz="2000" dirty="0" err="1" smtClean="0">
                <a:solidFill>
                  <a:schemeClr val="tx2"/>
                </a:solidFill>
              </a:rPr>
              <a:t>потворну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ведмедицю</a:t>
            </a:r>
            <a:r>
              <a:rPr lang="ru-RU" sz="2000" dirty="0" smtClean="0">
                <a:solidFill>
                  <a:schemeClr val="tx2"/>
                </a:solidFill>
              </a:rPr>
              <a:t>. Коли ж </a:t>
            </a:r>
            <a:r>
              <a:rPr lang="ru-RU" sz="2000" dirty="0" err="1" smtClean="0">
                <a:solidFill>
                  <a:schemeClr val="tx2"/>
                </a:solidFill>
              </a:rPr>
              <a:t>син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Калісто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</a:rPr>
              <a:t>юний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Аркад, повернувшись </a:t>
            </a:r>
            <a:r>
              <a:rPr lang="ru-RU" sz="2000" dirty="0" err="1" smtClean="0">
                <a:solidFill>
                  <a:schemeClr val="tx2"/>
                </a:solidFill>
              </a:rPr>
              <a:t>із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полювання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</a:rPr>
              <a:t>побачив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біля</a:t>
            </a:r>
            <a:r>
              <a:rPr lang="ru-RU" sz="2000" dirty="0" smtClean="0">
                <a:solidFill>
                  <a:schemeClr val="tx2"/>
                </a:solidFill>
              </a:rPr>
              <a:t> дверей палацу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дикого </a:t>
            </a:r>
            <a:r>
              <a:rPr lang="ru-RU" sz="2000" dirty="0" err="1" smtClean="0">
                <a:solidFill>
                  <a:schemeClr val="tx2"/>
                </a:solidFill>
              </a:rPr>
              <a:t>звіра</a:t>
            </a:r>
            <a:r>
              <a:rPr lang="ru-RU" sz="2000" dirty="0" smtClean="0">
                <a:solidFill>
                  <a:schemeClr val="tx2"/>
                </a:solidFill>
              </a:rPr>
              <a:t>,  </a:t>
            </a:r>
            <a:r>
              <a:rPr lang="ru-RU" sz="2000" dirty="0" err="1" smtClean="0">
                <a:solidFill>
                  <a:schemeClr val="tx2"/>
                </a:solidFill>
              </a:rPr>
              <a:t>він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</a:rPr>
              <a:t>нічого</a:t>
            </a:r>
            <a:r>
              <a:rPr lang="ru-RU" sz="2000" dirty="0" smtClean="0">
                <a:solidFill>
                  <a:schemeClr val="tx2"/>
                </a:solidFill>
              </a:rPr>
              <a:t> не </a:t>
            </a:r>
            <a:r>
              <a:rPr lang="ru-RU" sz="2000" dirty="0" err="1" smtClean="0">
                <a:solidFill>
                  <a:schemeClr val="tx2"/>
                </a:solidFill>
              </a:rPr>
              <a:t>знаючи</a:t>
            </a:r>
            <a:r>
              <a:rPr lang="ru-RU" sz="2000" dirty="0" smtClean="0">
                <a:solidFill>
                  <a:schemeClr val="tx2"/>
                </a:solidFill>
              </a:rPr>
              <a:t>, мало не вбив свою </a:t>
            </a:r>
            <a:r>
              <a:rPr lang="ru-RU" sz="2000" dirty="0" err="1" smtClean="0">
                <a:solidFill>
                  <a:schemeClr val="tx2"/>
                </a:solidFill>
              </a:rPr>
              <a:t>матір</a:t>
            </a:r>
            <a:r>
              <a:rPr lang="ru-RU" sz="2000" dirty="0" smtClean="0">
                <a:solidFill>
                  <a:schemeClr val="tx2"/>
                </a:solidFill>
              </a:rPr>
              <a:t>-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tx2"/>
                </a:solidFill>
              </a:rPr>
              <a:t>ведмедицю</a:t>
            </a:r>
            <a:r>
              <a:rPr lang="ru-RU" sz="2000" dirty="0" smtClean="0">
                <a:solidFill>
                  <a:schemeClr val="tx2"/>
                </a:solidFill>
              </a:rPr>
              <a:t>. Але Зевс не допустив такого страшного </a:t>
            </a:r>
            <a:r>
              <a:rPr lang="ru-RU" sz="2000" dirty="0" err="1" smtClean="0">
                <a:solidFill>
                  <a:schemeClr val="tx2"/>
                </a:solidFill>
              </a:rPr>
              <a:t>злочину</a:t>
            </a:r>
            <a:r>
              <a:rPr lang="ru-RU" sz="2000" dirty="0" smtClean="0">
                <a:solidFill>
                  <a:schemeClr val="tx2"/>
                </a:solidFill>
              </a:rPr>
              <a:t>: </a:t>
            </a:r>
            <a:r>
              <a:rPr lang="ru-RU" sz="2000" dirty="0" err="1" smtClean="0">
                <a:solidFill>
                  <a:schemeClr val="tx2"/>
                </a:solidFill>
              </a:rPr>
              <a:t>він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tx2"/>
                </a:solidFill>
              </a:rPr>
              <a:t>утримав</a:t>
            </a:r>
            <a:r>
              <a:rPr lang="ru-RU" sz="2000" dirty="0" smtClean="0">
                <a:solidFill>
                  <a:schemeClr val="tx2"/>
                </a:solidFill>
              </a:rPr>
              <a:t> руку Аркада, а саму </a:t>
            </a:r>
            <a:r>
              <a:rPr lang="ru-RU" sz="2000" dirty="0" err="1" smtClean="0">
                <a:solidFill>
                  <a:schemeClr val="tx2"/>
                </a:solidFill>
              </a:rPr>
              <a:t>Калісто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назавжди</a:t>
            </a:r>
            <a:r>
              <a:rPr lang="ru-RU" sz="2000" dirty="0" smtClean="0">
                <a:solidFill>
                  <a:schemeClr val="tx2"/>
                </a:solidFill>
              </a:rPr>
              <a:t> забрав до себе на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небо, </a:t>
            </a:r>
            <a:r>
              <a:rPr lang="ru-RU" sz="2000" dirty="0" err="1" smtClean="0">
                <a:solidFill>
                  <a:schemeClr val="tx2"/>
                </a:solidFill>
              </a:rPr>
              <a:t>перетворивши</a:t>
            </a:r>
            <a:r>
              <a:rPr lang="ru-RU" sz="2000" dirty="0" smtClean="0">
                <a:solidFill>
                  <a:schemeClr val="tx2"/>
                </a:solidFill>
              </a:rPr>
              <a:t> на </a:t>
            </a:r>
            <a:r>
              <a:rPr lang="ru-RU" sz="2000" dirty="0" err="1" smtClean="0">
                <a:solidFill>
                  <a:schemeClr val="tx2"/>
                </a:solidFill>
              </a:rPr>
              <a:t>прекрасне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сузір’я</a:t>
            </a:r>
            <a:r>
              <a:rPr lang="ru-RU" sz="2000" dirty="0" smtClean="0">
                <a:solidFill>
                  <a:schemeClr val="tx2"/>
                </a:solidFill>
              </a:rPr>
              <a:t>. </a:t>
            </a:r>
            <a:r>
              <a:rPr lang="ru-RU" sz="2000" dirty="0" err="1" smtClean="0">
                <a:solidFill>
                  <a:schemeClr val="tx2"/>
                </a:solidFill>
              </a:rPr>
              <a:t>Подейкують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</a:rPr>
              <a:t>що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піднімав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він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tx2"/>
                </a:solidFill>
              </a:rPr>
              <a:t>її</a:t>
            </a:r>
            <a:r>
              <a:rPr lang="ru-RU" sz="2000" dirty="0" smtClean="0">
                <a:solidFill>
                  <a:schemeClr val="tx2"/>
                </a:solidFill>
              </a:rPr>
              <a:t> за </a:t>
            </a:r>
            <a:r>
              <a:rPr lang="ru-RU" sz="2000" dirty="0" err="1" smtClean="0">
                <a:solidFill>
                  <a:schemeClr val="tx2"/>
                </a:solidFill>
              </a:rPr>
              <a:t>хвіст</a:t>
            </a:r>
            <a:r>
              <a:rPr lang="ru-RU" sz="2000" dirty="0" smtClean="0">
                <a:solidFill>
                  <a:schemeClr val="tx2"/>
                </a:solidFill>
              </a:rPr>
              <a:t>, тому таким </a:t>
            </a:r>
            <a:r>
              <a:rPr lang="ru-RU" sz="2000" dirty="0" err="1" smtClean="0">
                <a:solidFill>
                  <a:schemeClr val="tx2"/>
                </a:solidFill>
              </a:rPr>
              <a:t>довгим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є</a:t>
            </a:r>
            <a:r>
              <a:rPr lang="ru-RU" sz="2000" dirty="0" smtClean="0">
                <a:solidFill>
                  <a:schemeClr val="tx2"/>
                </a:solidFill>
              </a:rPr>
              <a:t> «</a:t>
            </a:r>
            <a:r>
              <a:rPr lang="ru-RU" sz="2000" dirty="0" err="1" smtClean="0">
                <a:solidFill>
                  <a:schemeClr val="tx2"/>
                </a:solidFill>
              </a:rPr>
              <a:t>хвіст</a:t>
            </a:r>
            <a:r>
              <a:rPr lang="ru-RU" sz="2000" dirty="0" smtClean="0">
                <a:solidFill>
                  <a:schemeClr val="tx2"/>
                </a:solidFill>
              </a:rPr>
              <a:t>» </a:t>
            </a:r>
            <a:r>
              <a:rPr lang="ru-RU" sz="2000" dirty="0" err="1" smtClean="0">
                <a:solidFill>
                  <a:schemeClr val="tx2"/>
                </a:solidFill>
              </a:rPr>
              <a:t>зоряної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Великої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Ведмедиці</a:t>
            </a:r>
            <a:r>
              <a:rPr lang="ru-RU" sz="2000" dirty="0" smtClean="0">
                <a:solidFill>
                  <a:schemeClr val="tx2"/>
                </a:solidFill>
              </a:rPr>
              <a:t>. На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Малу </a:t>
            </a:r>
            <a:r>
              <a:rPr lang="ru-RU" sz="2000" dirty="0" err="1" smtClean="0">
                <a:solidFill>
                  <a:schemeClr val="tx2"/>
                </a:solidFill>
              </a:rPr>
              <a:t>Ведмедицю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було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перетворено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улюбленого</a:t>
            </a:r>
            <a:r>
              <a:rPr lang="ru-RU" sz="2000" dirty="0" smtClean="0">
                <a:solidFill>
                  <a:schemeClr val="tx2"/>
                </a:solidFill>
              </a:rPr>
              <a:t> собаку (за </a:t>
            </a:r>
            <a:r>
              <a:rPr lang="ru-RU" sz="2000" dirty="0" err="1" smtClean="0">
                <a:solidFill>
                  <a:schemeClr val="tx2"/>
                </a:solidFill>
              </a:rPr>
              <a:t>іншими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tx2"/>
                </a:solidFill>
              </a:rPr>
              <a:t>версіями</a:t>
            </a:r>
            <a:r>
              <a:rPr lang="ru-RU" sz="2000" dirty="0" smtClean="0">
                <a:solidFill>
                  <a:schemeClr val="tx2"/>
                </a:solidFill>
              </a:rPr>
              <a:t> — подругу </a:t>
            </a:r>
            <a:r>
              <a:rPr lang="ru-RU" sz="2000" dirty="0" err="1" smtClean="0">
                <a:solidFill>
                  <a:schemeClr val="tx2"/>
                </a:solidFill>
              </a:rPr>
              <a:t>або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служницю</a:t>
            </a:r>
            <a:r>
              <a:rPr lang="ru-RU" sz="2000" dirty="0" smtClean="0">
                <a:solidFill>
                  <a:schemeClr val="tx2"/>
                </a:solidFill>
              </a:rPr>
              <a:t>) </a:t>
            </a:r>
            <a:r>
              <a:rPr lang="ru-RU" sz="2000" dirty="0" err="1" smtClean="0">
                <a:solidFill>
                  <a:schemeClr val="tx2"/>
                </a:solidFill>
              </a:rPr>
              <a:t>Калісто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28652"/>
            <a:ext cx="8229600" cy="1143000"/>
          </a:xfrm>
        </p:spPr>
        <p:txBody>
          <a:bodyPr/>
          <a:lstStyle/>
          <a:p>
            <a:r>
              <a:rPr lang="uk-UA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Сузір</a:t>
            </a:r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я Ліри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DFD2FE"/>
                </a:solidFill>
              </a:rPr>
              <a:t>Сузір’я</a:t>
            </a:r>
            <a:r>
              <a:rPr lang="ru-RU" b="1" dirty="0" smtClean="0">
                <a:solidFill>
                  <a:srgbClr val="DFD2FE"/>
                </a:solidFill>
              </a:rPr>
              <a:t> </a:t>
            </a:r>
            <a:r>
              <a:rPr lang="ru-RU" b="1" dirty="0" err="1" smtClean="0">
                <a:solidFill>
                  <a:srgbClr val="DFD2FE"/>
                </a:solidFill>
              </a:rPr>
              <a:t>Ліри</a:t>
            </a:r>
            <a:r>
              <a:rPr lang="ru-RU" dirty="0" smtClean="0">
                <a:solidFill>
                  <a:srgbClr val="DFD2FE"/>
                </a:solidFill>
              </a:rPr>
              <a:t> </a:t>
            </a:r>
            <a:r>
              <a:rPr lang="ru-RU" dirty="0" err="1" smtClean="0">
                <a:solidFill>
                  <a:srgbClr val="DFD2FE"/>
                </a:solidFill>
              </a:rPr>
              <a:t>зображує</a:t>
            </a:r>
            <a:r>
              <a:rPr lang="ru-RU" dirty="0" smtClean="0">
                <a:solidFill>
                  <a:srgbClr val="DFD2FE"/>
                </a:solidFill>
              </a:rPr>
              <a:t> той </a:t>
            </a:r>
            <a:r>
              <a:rPr lang="ru-RU" dirty="0" err="1" smtClean="0">
                <a:solidFill>
                  <a:srgbClr val="DFD2FE"/>
                </a:solidFill>
              </a:rPr>
              <a:t>музичний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  <a:r>
              <a:rPr lang="ru-RU" dirty="0" err="1" smtClean="0">
                <a:solidFill>
                  <a:srgbClr val="DFD2FE"/>
                </a:solidFill>
              </a:rPr>
              <a:t>інструмент</a:t>
            </a:r>
            <a:r>
              <a:rPr lang="ru-RU" dirty="0" smtClean="0">
                <a:solidFill>
                  <a:srgbClr val="DFD2FE"/>
                </a:solidFill>
              </a:rPr>
              <a:t>, на </a:t>
            </a:r>
            <a:r>
              <a:rPr lang="ru-RU" dirty="0" err="1" smtClean="0">
                <a:solidFill>
                  <a:srgbClr val="DFD2FE"/>
                </a:solidFill>
              </a:rPr>
              <a:t>якому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DFD2FE"/>
                </a:solidFill>
              </a:rPr>
              <a:t>нібито</a:t>
            </a:r>
            <a:r>
              <a:rPr lang="ru-RU" dirty="0" smtClean="0">
                <a:solidFill>
                  <a:srgbClr val="DFD2FE"/>
                </a:solidFill>
              </a:rPr>
              <a:t> колись </a:t>
            </a:r>
            <a:r>
              <a:rPr lang="ru-RU" dirty="0" err="1" smtClean="0">
                <a:solidFill>
                  <a:srgbClr val="DFD2FE"/>
                </a:solidFill>
              </a:rPr>
              <a:t>грав</a:t>
            </a:r>
            <a:r>
              <a:rPr lang="ru-RU" dirty="0" smtClean="0">
                <a:solidFill>
                  <a:srgbClr val="DFD2FE"/>
                </a:solidFill>
              </a:rPr>
              <a:t> Орфей, </a:t>
            </a:r>
            <a:r>
              <a:rPr lang="ru-RU" dirty="0" err="1" smtClean="0">
                <a:solidFill>
                  <a:srgbClr val="DFD2FE"/>
                </a:solidFill>
              </a:rPr>
              <a:t>що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  <a:r>
              <a:rPr lang="ru-RU" dirty="0" err="1" smtClean="0">
                <a:solidFill>
                  <a:srgbClr val="DFD2FE"/>
                </a:solidFill>
              </a:rPr>
              <a:t>змушував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  <a:r>
              <a:rPr lang="ru-RU" dirty="0" err="1" smtClean="0">
                <a:solidFill>
                  <a:srgbClr val="DFD2FE"/>
                </a:solidFill>
              </a:rPr>
              <a:t>з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  <a:r>
              <a:rPr lang="ru-RU" dirty="0" err="1" smtClean="0">
                <a:solidFill>
                  <a:srgbClr val="DFD2FE"/>
                </a:solidFill>
              </a:rPr>
              <a:t>її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  <a:r>
              <a:rPr lang="ru-RU" dirty="0" err="1" smtClean="0">
                <a:solidFill>
                  <a:srgbClr val="DFD2FE"/>
                </a:solidFill>
              </a:rPr>
              <a:t>допомогою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DFD2FE"/>
                </a:solidFill>
              </a:rPr>
              <a:t>ворушитися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  <a:r>
              <a:rPr lang="ru-RU" dirty="0" err="1" smtClean="0">
                <a:solidFill>
                  <a:srgbClr val="DFD2FE"/>
                </a:solidFill>
              </a:rPr>
              <a:t>камені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  <a:r>
              <a:rPr lang="ru-RU" dirty="0" err="1" smtClean="0">
                <a:solidFill>
                  <a:srgbClr val="DFD2FE"/>
                </a:solidFill>
              </a:rPr>
              <a:t>і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  <a:r>
              <a:rPr lang="ru-RU" dirty="0" err="1" smtClean="0">
                <a:solidFill>
                  <a:srgbClr val="DFD2FE"/>
                </a:solidFill>
              </a:rPr>
              <a:t>підспівувати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  <a:r>
              <a:rPr lang="ru-RU" dirty="0" err="1" smtClean="0">
                <a:solidFill>
                  <a:srgbClr val="DFD2FE"/>
                </a:solidFill>
              </a:rPr>
              <a:t>йому</a:t>
            </a:r>
            <a:r>
              <a:rPr lang="ru-RU" dirty="0" smtClean="0">
                <a:solidFill>
                  <a:srgbClr val="DFD2FE"/>
                </a:solidFill>
              </a:rPr>
              <a:t>. </a:t>
            </a:r>
          </a:p>
          <a:p>
            <a:pPr>
              <a:buNone/>
            </a:pPr>
            <a:r>
              <a:rPr lang="ru-RU" dirty="0" err="1" smtClean="0">
                <a:solidFill>
                  <a:srgbClr val="DFD2FE"/>
                </a:solidFill>
              </a:rPr>
              <a:t>Чарівними</a:t>
            </a:r>
            <a:r>
              <a:rPr lang="ru-RU" dirty="0" smtClean="0">
                <a:solidFill>
                  <a:srgbClr val="DFD2FE"/>
                </a:solidFill>
              </a:rPr>
              <a:t> звуками </a:t>
            </a:r>
            <a:r>
              <a:rPr lang="ru-RU" dirty="0" err="1" smtClean="0">
                <a:solidFill>
                  <a:srgbClr val="DFD2FE"/>
                </a:solidFill>
              </a:rPr>
              <a:t>своєї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  <a:r>
              <a:rPr lang="ru-RU" dirty="0" err="1" smtClean="0">
                <a:solidFill>
                  <a:srgbClr val="DFD2FE"/>
                </a:solidFill>
              </a:rPr>
              <a:t>ліри</a:t>
            </a:r>
            <a:r>
              <a:rPr lang="ru-RU" dirty="0" smtClean="0">
                <a:solidFill>
                  <a:srgbClr val="DFD2FE"/>
                </a:solidFill>
              </a:rPr>
              <a:t> Орфей </a:t>
            </a:r>
            <a:r>
              <a:rPr lang="ru-RU" dirty="0" err="1" smtClean="0">
                <a:solidFill>
                  <a:srgbClr val="DFD2FE"/>
                </a:solidFill>
              </a:rPr>
              <a:t>зумів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  <a:r>
              <a:rPr lang="ru-RU" dirty="0" err="1" smtClean="0">
                <a:solidFill>
                  <a:srgbClr val="DFD2FE"/>
                </a:solidFill>
              </a:rPr>
              <a:t>зачепити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  <a:r>
              <a:rPr lang="ru-RU" dirty="0" err="1" smtClean="0">
                <a:solidFill>
                  <a:srgbClr val="DFD2FE"/>
                </a:solidFill>
              </a:rPr>
              <a:t>навіть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DFD2FE"/>
                </a:solidFill>
              </a:rPr>
              <a:t>грубе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  <a:r>
              <a:rPr lang="ru-RU" dirty="0" err="1" smtClean="0">
                <a:solidFill>
                  <a:srgbClr val="DFD2FE"/>
                </a:solidFill>
              </a:rPr>
              <a:t>серце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  <a:r>
              <a:rPr lang="ru-RU" dirty="0" err="1" smtClean="0">
                <a:solidFill>
                  <a:srgbClr val="DFD2FE"/>
                </a:solidFill>
              </a:rPr>
              <a:t>Аїда</a:t>
            </a:r>
            <a:r>
              <a:rPr lang="ru-RU" dirty="0" smtClean="0">
                <a:solidFill>
                  <a:srgbClr val="DFD2FE"/>
                </a:solidFill>
              </a:rPr>
              <a:t>, </a:t>
            </a:r>
          </a:p>
          <a:p>
            <a:pPr>
              <a:buNone/>
            </a:pPr>
            <a:endParaRPr lang="ru-RU" dirty="0" smtClean="0">
              <a:solidFill>
                <a:srgbClr val="DFD2FE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DFD2FE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DFD2FE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DFD2FE"/>
                </a:solidFill>
              </a:rPr>
              <a:t>бога царства </a:t>
            </a:r>
            <a:r>
              <a:rPr lang="ru-RU" dirty="0" err="1" smtClean="0">
                <a:solidFill>
                  <a:srgbClr val="DFD2FE"/>
                </a:solidFill>
              </a:rPr>
              <a:t>тіней</a:t>
            </a:r>
            <a:r>
              <a:rPr lang="ru-RU" dirty="0" smtClean="0">
                <a:solidFill>
                  <a:srgbClr val="DFD2FE"/>
                </a:solidFill>
              </a:rPr>
              <a:t>, </a:t>
            </a:r>
            <a:r>
              <a:rPr lang="ru-RU" dirty="0" err="1" smtClean="0">
                <a:solidFill>
                  <a:srgbClr val="DFD2FE"/>
                </a:solidFill>
              </a:rPr>
              <a:t>і</a:t>
            </a:r>
            <a:r>
              <a:rPr lang="ru-RU" dirty="0" smtClean="0">
                <a:solidFill>
                  <a:srgbClr val="DFD2FE"/>
                </a:solidFill>
              </a:rPr>
              <a:t> той дозволив </a:t>
            </a:r>
          </a:p>
          <a:p>
            <a:pPr>
              <a:buNone/>
            </a:pPr>
            <a:r>
              <a:rPr lang="ru-RU" dirty="0" err="1" smtClean="0">
                <a:solidFill>
                  <a:srgbClr val="DFD2FE"/>
                </a:solidFill>
              </a:rPr>
              <a:t>Еврідіці</a:t>
            </a:r>
            <a:r>
              <a:rPr lang="ru-RU" dirty="0" smtClean="0">
                <a:solidFill>
                  <a:srgbClr val="DFD2FE"/>
                </a:solidFill>
              </a:rPr>
              <a:t>, </a:t>
            </a:r>
            <a:r>
              <a:rPr lang="ru-RU" dirty="0" err="1" smtClean="0">
                <a:solidFill>
                  <a:srgbClr val="DFD2FE"/>
                </a:solidFill>
              </a:rPr>
              <a:t>дружині</a:t>
            </a:r>
            <a:r>
              <a:rPr lang="ru-RU" dirty="0" smtClean="0">
                <a:solidFill>
                  <a:srgbClr val="DFD2FE"/>
                </a:solidFill>
              </a:rPr>
              <a:t> Орфея, </a:t>
            </a:r>
            <a:r>
              <a:rPr lang="ru-RU" dirty="0" err="1" smtClean="0">
                <a:solidFill>
                  <a:srgbClr val="DFD2FE"/>
                </a:solidFill>
              </a:rPr>
              <a:t>повернутися</a:t>
            </a:r>
            <a:r>
              <a:rPr lang="ru-RU" dirty="0" smtClean="0">
                <a:solidFill>
                  <a:srgbClr val="DFD2FE"/>
                </a:solidFill>
              </a:rPr>
              <a:t> у </a:t>
            </a:r>
            <a:r>
              <a:rPr lang="ru-RU" dirty="0" err="1" smtClean="0">
                <a:solidFill>
                  <a:srgbClr val="DFD2FE"/>
                </a:solidFill>
              </a:rPr>
              <a:t>світ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  <a:r>
              <a:rPr lang="ru-RU" dirty="0" err="1" smtClean="0">
                <a:solidFill>
                  <a:srgbClr val="DFD2FE"/>
                </a:solidFill>
              </a:rPr>
              <a:t>живих</a:t>
            </a:r>
            <a:r>
              <a:rPr lang="ru-RU" dirty="0" smtClean="0">
                <a:solidFill>
                  <a:srgbClr val="DFD2FE"/>
                </a:solidFill>
              </a:rPr>
              <a:t>. </a:t>
            </a:r>
            <a:r>
              <a:rPr lang="ru-RU" dirty="0" err="1" smtClean="0">
                <a:solidFill>
                  <a:srgbClr val="DFD2FE"/>
                </a:solidFill>
              </a:rPr>
              <a:t>Цю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DFD2FE"/>
                </a:solidFill>
              </a:rPr>
              <a:t>чудову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  <a:r>
              <a:rPr lang="ru-RU" dirty="0" err="1" smtClean="0">
                <a:solidFill>
                  <a:srgbClr val="DFD2FE"/>
                </a:solidFill>
              </a:rPr>
              <a:t>ліру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  <a:r>
              <a:rPr lang="ru-RU" dirty="0" err="1" smtClean="0">
                <a:solidFill>
                  <a:srgbClr val="DFD2FE"/>
                </a:solidFill>
              </a:rPr>
              <a:t>виготовив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  <a:r>
              <a:rPr lang="ru-RU" dirty="0" err="1" smtClean="0">
                <a:solidFill>
                  <a:srgbClr val="DFD2FE"/>
                </a:solidFill>
              </a:rPr>
              <a:t>вісник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  <a:r>
              <a:rPr lang="ru-RU" dirty="0" err="1" smtClean="0">
                <a:solidFill>
                  <a:srgbClr val="DFD2FE"/>
                </a:solidFill>
              </a:rPr>
              <a:t>олімпійських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  <a:r>
              <a:rPr lang="ru-RU" dirty="0" err="1" smtClean="0">
                <a:solidFill>
                  <a:srgbClr val="DFD2FE"/>
                </a:solidFill>
              </a:rPr>
              <a:t>богів</a:t>
            </a:r>
            <a:r>
              <a:rPr lang="ru-RU" dirty="0" smtClean="0">
                <a:solidFill>
                  <a:srgbClr val="DFD2FE"/>
                </a:solidFill>
              </a:rPr>
              <a:t> Гермес </a:t>
            </a:r>
            <a:r>
              <a:rPr lang="ru-RU" dirty="0" err="1" smtClean="0">
                <a:solidFill>
                  <a:srgbClr val="DFD2FE"/>
                </a:solidFill>
              </a:rPr>
              <a:t>і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rgbClr val="DFD2FE"/>
                </a:solidFill>
              </a:rPr>
              <a:t>віддав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  <a:r>
              <a:rPr lang="ru-RU" dirty="0" err="1" smtClean="0">
                <a:solidFill>
                  <a:srgbClr val="DFD2FE"/>
                </a:solidFill>
              </a:rPr>
              <a:t>її</a:t>
            </a:r>
            <a:r>
              <a:rPr lang="ru-RU" dirty="0" smtClean="0">
                <a:solidFill>
                  <a:srgbClr val="DFD2FE"/>
                </a:solidFill>
              </a:rPr>
              <a:t> Аполлону в </a:t>
            </a:r>
            <a:r>
              <a:rPr lang="ru-RU" dirty="0" err="1" smtClean="0">
                <a:solidFill>
                  <a:srgbClr val="DFD2FE"/>
                </a:solidFill>
              </a:rPr>
              <a:t>якості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  <a:r>
              <a:rPr lang="ru-RU" dirty="0" err="1" smtClean="0">
                <a:solidFill>
                  <a:srgbClr val="DFD2FE"/>
                </a:solidFill>
              </a:rPr>
              <a:t>компенсації</a:t>
            </a:r>
            <a:r>
              <a:rPr lang="ru-RU" dirty="0" smtClean="0">
                <a:solidFill>
                  <a:srgbClr val="DFD2FE"/>
                </a:solidFill>
              </a:rPr>
              <a:t> за </a:t>
            </a:r>
            <a:r>
              <a:rPr lang="ru-RU" dirty="0" err="1" smtClean="0">
                <a:solidFill>
                  <a:srgbClr val="DFD2FE"/>
                </a:solidFill>
              </a:rPr>
              <a:t>вкрадених</a:t>
            </a:r>
            <a:r>
              <a:rPr lang="ru-RU" dirty="0" smtClean="0">
                <a:solidFill>
                  <a:srgbClr val="DFD2FE"/>
                </a:solidFill>
              </a:rPr>
              <a:t> у </a:t>
            </a:r>
          </a:p>
          <a:p>
            <a:pPr>
              <a:buNone/>
            </a:pPr>
            <a:r>
              <a:rPr lang="ru-RU" dirty="0" err="1" smtClean="0">
                <a:solidFill>
                  <a:srgbClr val="DFD2FE"/>
                </a:solidFill>
              </a:rPr>
              <a:t>останнього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  <a:r>
              <a:rPr lang="ru-RU" dirty="0" err="1" smtClean="0">
                <a:solidFill>
                  <a:srgbClr val="DFD2FE"/>
                </a:solidFill>
              </a:rPr>
              <a:t>корів</a:t>
            </a:r>
            <a:r>
              <a:rPr lang="ru-RU" dirty="0" smtClean="0">
                <a:solidFill>
                  <a:srgbClr val="DFD2FE"/>
                </a:solidFill>
              </a:rPr>
              <a:t>, а Аполлон </a:t>
            </a:r>
            <a:r>
              <a:rPr lang="ru-RU" dirty="0" err="1" smtClean="0">
                <a:solidFill>
                  <a:srgbClr val="DFD2FE"/>
                </a:solidFill>
              </a:rPr>
              <a:t>подарував</a:t>
            </a:r>
            <a:r>
              <a:rPr lang="ru-RU" dirty="0" smtClean="0">
                <a:solidFill>
                  <a:srgbClr val="DFD2FE"/>
                </a:solidFill>
              </a:rPr>
              <a:t> </a:t>
            </a:r>
            <a:r>
              <a:rPr lang="ru-RU" dirty="0" err="1" smtClean="0">
                <a:solidFill>
                  <a:srgbClr val="DFD2FE"/>
                </a:solidFill>
              </a:rPr>
              <a:t>її</a:t>
            </a:r>
            <a:r>
              <a:rPr lang="ru-RU" dirty="0" smtClean="0">
                <a:solidFill>
                  <a:srgbClr val="DFD2FE"/>
                </a:solidFill>
              </a:rPr>
              <a:t> Орфею</a:t>
            </a:r>
            <a:endParaRPr lang="ru-RU" dirty="0">
              <a:solidFill>
                <a:srgbClr val="DFD2F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ol_veronik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7146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57214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Волосся </a:t>
            </a:r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Віроніки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68880"/>
            <a:ext cx="9144000" cy="43891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Сузір’я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Волосся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</a:rPr>
              <a:t>Вероніки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зобов’язане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своєю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назвою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чудовим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волоссю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єгипетської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цариці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Вероніки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жила в </a:t>
            </a:r>
            <a:r>
              <a:rPr lang="en-US" sz="2300" dirty="0" smtClean="0">
                <a:solidFill>
                  <a:schemeClr val="accent6">
                    <a:lumMod val="50000"/>
                  </a:schemeClr>
                </a:solidFill>
              </a:rPr>
              <a:t>III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столітті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до </a:t>
            </a:r>
          </a:p>
          <a:p>
            <a:pPr>
              <a:buNone/>
            </a:pP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нашої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ери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Згідно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легендою,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Вероніка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турбувалася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за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свого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чоловіка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Птолемея,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воював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сирійцями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дала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обітницю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богам: </a:t>
            </a:r>
          </a:p>
          <a:p>
            <a:pPr>
              <a:buNone/>
            </a:pP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якщо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Птолемей благополучно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повернеться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походу, вона </a:t>
            </a:r>
          </a:p>
          <a:p>
            <a:pPr>
              <a:buNone/>
            </a:pP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пожертвує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їм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своє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волосся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, символ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своєї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краси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. Птолемей </a:t>
            </a:r>
          </a:p>
          <a:p>
            <a:pPr>
              <a:buNone/>
            </a:pP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повернувся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війни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здоровий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неушкоджений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Вероніка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виконуючи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обітницю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обрізала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своє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волосся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віддала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в жертву</a:t>
            </a:r>
          </a:p>
          <a:p>
            <a:pPr>
              <a:buNone/>
            </a:pP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богам. У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пам’ять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про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подружню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любов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настільки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наочно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доведеною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царицею, боги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перетворили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волосся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Вероніки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сяючі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зірки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призначені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вічно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прикрашати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весняні</a:t>
            </a:r>
            <a:r>
              <a:rPr lang="ru-RU" sz="2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accent6">
                    <a:lumMod val="50000"/>
                  </a:schemeClr>
                </a:solidFill>
              </a:rPr>
              <a:t>ночі</a:t>
            </a:r>
            <a:endParaRPr lang="ru-RU" sz="23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a6800_13b6f647_XXL.jpg"/>
          <p:cNvPicPr>
            <a:picLocks noChangeAspect="1"/>
          </p:cNvPicPr>
          <p:nvPr/>
        </p:nvPicPr>
        <p:blipFill>
          <a:blip r:embed="rId2" cstate="print">
            <a:lum bright="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787400" dist="50800" dir="5400000" algn="ctr" rotWithShape="0">
              <a:srgbClr val="000000">
                <a:alpha val="9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Сузір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’</a:t>
            </a:r>
            <a:r>
              <a:rPr lang="uk-UA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я Оріон</a:t>
            </a:r>
          </a:p>
          <a:p>
            <a:pPr>
              <a:buNone/>
            </a:pPr>
            <a:r>
              <a:rPr lang="ru-RU" sz="2300" dirty="0" err="1" smtClean="0">
                <a:solidFill>
                  <a:schemeClr val="bg1"/>
                </a:solidFill>
              </a:rPr>
              <a:t>Велетень</a:t>
            </a:r>
            <a:r>
              <a:rPr lang="ru-RU" sz="2300" dirty="0" smtClean="0">
                <a:solidFill>
                  <a:schemeClr val="bg1"/>
                </a:solidFill>
              </a:rPr>
              <a:t> </a:t>
            </a:r>
            <a:r>
              <a:rPr lang="ru-RU" sz="2300" b="1" dirty="0" err="1" smtClean="0">
                <a:solidFill>
                  <a:schemeClr val="bg1"/>
                </a:solidFill>
              </a:rPr>
              <a:t>Оріон</a:t>
            </a:r>
            <a:r>
              <a:rPr lang="ru-RU" sz="2300" dirty="0" smtClean="0">
                <a:solidFill>
                  <a:schemeClr val="bg1"/>
                </a:solidFill>
              </a:rPr>
              <a:t>, </a:t>
            </a:r>
            <a:r>
              <a:rPr lang="ru-RU" sz="2300" dirty="0" err="1" smtClean="0">
                <a:solidFill>
                  <a:schemeClr val="bg1"/>
                </a:solidFill>
              </a:rPr>
              <a:t>син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морського</a:t>
            </a:r>
            <a:r>
              <a:rPr lang="ru-RU" sz="2300" dirty="0" smtClean="0">
                <a:solidFill>
                  <a:schemeClr val="bg1"/>
                </a:solidFill>
              </a:rPr>
              <a:t> царя Посейдона, </a:t>
            </a:r>
            <a:r>
              <a:rPr lang="ru-RU" sz="2300" dirty="0" err="1" smtClean="0">
                <a:solidFill>
                  <a:schemeClr val="bg1"/>
                </a:solidFill>
              </a:rPr>
              <a:t>славився</a:t>
            </a:r>
            <a:r>
              <a:rPr lang="ru-RU" sz="2300" dirty="0" smtClean="0">
                <a:solidFill>
                  <a:schemeClr val="bg1"/>
                </a:solidFill>
              </a:rPr>
              <a:t> як </a:t>
            </a:r>
          </a:p>
          <a:p>
            <a:pPr>
              <a:buNone/>
            </a:pPr>
            <a:r>
              <a:rPr lang="ru-RU" sz="2300" dirty="0" err="1" smtClean="0">
                <a:solidFill>
                  <a:schemeClr val="bg1"/>
                </a:solidFill>
              </a:rPr>
              <a:t>мисливець</a:t>
            </a:r>
            <a:r>
              <a:rPr lang="ru-RU" sz="2300" dirty="0" smtClean="0">
                <a:solidFill>
                  <a:schemeClr val="bg1"/>
                </a:solidFill>
              </a:rPr>
              <a:t>. Одного разу </a:t>
            </a:r>
            <a:r>
              <a:rPr lang="ru-RU" sz="2300" dirty="0" err="1" smtClean="0">
                <a:solidFill>
                  <a:schemeClr val="bg1"/>
                </a:solidFill>
              </a:rPr>
              <a:t>він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переслідував</a:t>
            </a:r>
            <a:r>
              <a:rPr lang="ru-RU" sz="2300" dirty="0" smtClean="0">
                <a:solidFill>
                  <a:schemeClr val="bg1"/>
                </a:solidFill>
              </a:rPr>
              <a:t> плеяд, </a:t>
            </a:r>
            <a:r>
              <a:rPr lang="ru-RU" sz="2300" dirty="0" err="1" smtClean="0">
                <a:solidFill>
                  <a:schemeClr val="bg1"/>
                </a:solidFill>
              </a:rPr>
              <a:t>дочок</a:t>
            </a:r>
            <a:r>
              <a:rPr lang="ru-RU" sz="2300" dirty="0" smtClean="0">
                <a:solidFill>
                  <a:schemeClr val="bg1"/>
                </a:solidFill>
              </a:rPr>
              <a:t> титана </a:t>
            </a:r>
          </a:p>
          <a:p>
            <a:pPr>
              <a:buNone/>
            </a:pPr>
            <a:r>
              <a:rPr lang="ru-RU" sz="2300" dirty="0" smtClean="0">
                <a:solidFill>
                  <a:schemeClr val="bg1"/>
                </a:solidFill>
              </a:rPr>
              <a:t>Атланта. </a:t>
            </a:r>
            <a:r>
              <a:rPr lang="ru-RU" sz="2300" dirty="0" err="1" smtClean="0">
                <a:solidFill>
                  <a:schemeClr val="bg1"/>
                </a:solidFill>
              </a:rPr>
              <a:t>Щоб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врятуватися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від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переслідування</a:t>
            </a:r>
            <a:r>
              <a:rPr lang="ru-RU" sz="2300" dirty="0" smtClean="0">
                <a:solidFill>
                  <a:schemeClr val="bg1"/>
                </a:solidFill>
              </a:rPr>
              <a:t>, </a:t>
            </a:r>
            <a:r>
              <a:rPr lang="ru-RU" sz="2300" dirty="0" err="1" smtClean="0">
                <a:solidFill>
                  <a:schemeClr val="bg1"/>
                </a:solidFill>
              </a:rPr>
              <a:t>сестри</a:t>
            </a:r>
            <a:r>
              <a:rPr lang="ru-RU" sz="2300" dirty="0" smtClean="0">
                <a:solidFill>
                  <a:schemeClr val="bg1"/>
                </a:solidFill>
              </a:rPr>
              <a:t> попросили </a:t>
            </a:r>
          </a:p>
          <a:p>
            <a:pPr>
              <a:buNone/>
            </a:pPr>
            <a:r>
              <a:rPr lang="ru-RU" sz="2300" dirty="0" err="1" smtClean="0">
                <a:solidFill>
                  <a:schemeClr val="bg1"/>
                </a:solidFill>
              </a:rPr>
              <a:t>богів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перетворити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їх</a:t>
            </a:r>
            <a:r>
              <a:rPr lang="ru-RU" sz="2300" dirty="0" smtClean="0">
                <a:solidFill>
                  <a:schemeClr val="bg1"/>
                </a:solidFill>
              </a:rPr>
              <a:t> в </a:t>
            </a:r>
            <a:r>
              <a:rPr lang="ru-RU" sz="2300" dirty="0" err="1" smtClean="0">
                <a:solidFill>
                  <a:schemeClr val="bg1"/>
                </a:solidFill>
              </a:rPr>
              <a:t>зірки</a:t>
            </a:r>
            <a:r>
              <a:rPr lang="ru-RU" sz="2300" dirty="0" smtClean="0">
                <a:solidFill>
                  <a:schemeClr val="bg1"/>
                </a:solidFill>
              </a:rPr>
              <a:t>. </a:t>
            </a:r>
            <a:r>
              <a:rPr lang="ru-RU" sz="2300" dirty="0" err="1" smtClean="0">
                <a:solidFill>
                  <a:schemeClr val="bg1"/>
                </a:solidFill>
              </a:rPr>
              <a:t>Оріон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якось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похвалився</a:t>
            </a:r>
            <a:r>
              <a:rPr lang="ru-RU" sz="2300" dirty="0" smtClean="0">
                <a:solidFill>
                  <a:schemeClr val="bg1"/>
                </a:solidFill>
              </a:rPr>
              <a:t>, </a:t>
            </a:r>
            <a:r>
              <a:rPr lang="ru-RU" sz="2300" dirty="0" err="1" smtClean="0">
                <a:solidFill>
                  <a:schemeClr val="bg1"/>
                </a:solidFill>
              </a:rPr>
              <a:t>що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звільнить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2300" dirty="0" smtClean="0">
                <a:solidFill>
                  <a:schemeClr val="bg1"/>
                </a:solidFill>
              </a:rPr>
              <a:t>всю землю </a:t>
            </a:r>
            <a:r>
              <a:rPr lang="ru-RU" sz="2300" dirty="0" err="1" smtClean="0">
                <a:solidFill>
                  <a:schemeClr val="bg1"/>
                </a:solidFill>
              </a:rPr>
              <a:t>від</a:t>
            </a:r>
            <a:r>
              <a:rPr lang="ru-RU" sz="2300" dirty="0" smtClean="0">
                <a:solidFill>
                  <a:schemeClr val="bg1"/>
                </a:solidFill>
              </a:rPr>
              <a:t> диких </a:t>
            </a:r>
            <a:r>
              <a:rPr lang="ru-RU" sz="2300" dirty="0" err="1" smtClean="0">
                <a:solidFill>
                  <a:schemeClr val="bg1"/>
                </a:solidFill>
              </a:rPr>
              <a:t>звірів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і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чудовиськ</a:t>
            </a:r>
            <a:r>
              <a:rPr lang="ru-RU" sz="2300" dirty="0" smtClean="0">
                <a:solidFill>
                  <a:schemeClr val="bg1"/>
                </a:solidFill>
              </a:rPr>
              <a:t>. </a:t>
            </a:r>
            <a:r>
              <a:rPr lang="ru-RU" sz="2300" dirty="0" err="1" smtClean="0">
                <a:solidFill>
                  <a:schemeClr val="bg1"/>
                </a:solidFill>
              </a:rPr>
              <a:t>Побоюючись</a:t>
            </a:r>
            <a:r>
              <a:rPr lang="ru-RU" sz="2300" dirty="0" smtClean="0">
                <a:solidFill>
                  <a:schemeClr val="bg1"/>
                </a:solidFill>
              </a:rPr>
              <a:t>, </a:t>
            </a:r>
            <a:r>
              <a:rPr lang="ru-RU" sz="2300" dirty="0" err="1" smtClean="0">
                <a:solidFill>
                  <a:schemeClr val="bg1"/>
                </a:solidFill>
              </a:rPr>
              <a:t>що</a:t>
            </a:r>
            <a:r>
              <a:rPr lang="ru-RU" sz="2300" dirty="0" smtClean="0">
                <a:solidFill>
                  <a:schemeClr val="bg1"/>
                </a:solidFill>
              </a:rPr>
              <a:t> богиня-</a:t>
            </a:r>
          </a:p>
          <a:p>
            <a:pPr>
              <a:buNone/>
            </a:pPr>
            <a:r>
              <a:rPr lang="ru-RU" sz="2300" dirty="0" err="1" smtClean="0">
                <a:solidFill>
                  <a:schemeClr val="bg1"/>
                </a:solidFill>
              </a:rPr>
              <a:t>мисливиця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Артеміда</a:t>
            </a:r>
            <a:r>
              <a:rPr lang="ru-RU" sz="2300" dirty="0" smtClean="0">
                <a:solidFill>
                  <a:schemeClr val="bg1"/>
                </a:solidFill>
              </a:rPr>
              <a:t> не </a:t>
            </a:r>
            <a:r>
              <a:rPr lang="ru-RU" sz="2300" dirty="0" err="1" smtClean="0">
                <a:solidFill>
                  <a:schemeClr val="bg1"/>
                </a:solidFill>
              </a:rPr>
              <a:t>встоїть</a:t>
            </a:r>
            <a:r>
              <a:rPr lang="ru-RU" sz="2300" dirty="0" smtClean="0">
                <a:solidFill>
                  <a:schemeClr val="bg1"/>
                </a:solidFill>
              </a:rPr>
              <a:t> перед красою </a:t>
            </a:r>
            <a:r>
              <a:rPr lang="ru-RU" sz="2300" dirty="0" err="1" smtClean="0">
                <a:solidFill>
                  <a:schemeClr val="bg1"/>
                </a:solidFill>
              </a:rPr>
              <a:t>Оріона</a:t>
            </a:r>
            <a:r>
              <a:rPr lang="ru-RU" sz="2300" dirty="0" smtClean="0">
                <a:solidFill>
                  <a:schemeClr val="bg1"/>
                </a:solidFill>
              </a:rPr>
              <a:t>, Аполлон </a:t>
            </a:r>
          </a:p>
          <a:p>
            <a:pPr>
              <a:buNone/>
            </a:pPr>
            <a:r>
              <a:rPr lang="ru-RU" sz="2300" dirty="0" smtClean="0">
                <a:solidFill>
                  <a:schemeClr val="bg1"/>
                </a:solidFill>
              </a:rPr>
              <a:t>(брат </a:t>
            </a:r>
            <a:r>
              <a:rPr lang="ru-RU" sz="2300" dirty="0" err="1" smtClean="0">
                <a:solidFill>
                  <a:schemeClr val="bg1"/>
                </a:solidFill>
              </a:rPr>
              <a:t>Артеміди</a:t>
            </a:r>
            <a:r>
              <a:rPr lang="ru-RU" sz="2300" dirty="0" smtClean="0">
                <a:solidFill>
                  <a:schemeClr val="bg1"/>
                </a:solidFill>
              </a:rPr>
              <a:t>) </a:t>
            </a:r>
            <a:r>
              <a:rPr lang="ru-RU" sz="2300" dirty="0" err="1" smtClean="0">
                <a:solidFill>
                  <a:schemeClr val="bg1"/>
                </a:solidFill>
              </a:rPr>
              <a:t>відправився</a:t>
            </a:r>
            <a:r>
              <a:rPr lang="ru-RU" sz="2300" dirty="0" smtClean="0">
                <a:solidFill>
                  <a:schemeClr val="bg1"/>
                </a:solidFill>
              </a:rPr>
              <a:t> до </a:t>
            </a:r>
            <a:r>
              <a:rPr lang="ru-RU" sz="2300" dirty="0" err="1" smtClean="0">
                <a:solidFill>
                  <a:schemeClr val="bg1"/>
                </a:solidFill>
              </a:rPr>
              <a:t>Геї</a:t>
            </a:r>
            <a:r>
              <a:rPr lang="ru-RU" sz="2300" dirty="0" smtClean="0">
                <a:solidFill>
                  <a:schemeClr val="bg1"/>
                </a:solidFill>
              </a:rPr>
              <a:t> (</a:t>
            </a:r>
            <a:r>
              <a:rPr lang="ru-RU" sz="2300" dirty="0" err="1" smtClean="0">
                <a:solidFill>
                  <a:schemeClr val="bg1"/>
                </a:solidFill>
              </a:rPr>
              <a:t>богині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землі</a:t>
            </a:r>
            <a:r>
              <a:rPr lang="ru-RU" sz="2300" dirty="0" smtClean="0">
                <a:solidFill>
                  <a:schemeClr val="bg1"/>
                </a:solidFill>
              </a:rPr>
              <a:t>) </a:t>
            </a:r>
            <a:r>
              <a:rPr lang="ru-RU" sz="2300" dirty="0" err="1" smtClean="0">
                <a:solidFill>
                  <a:schemeClr val="bg1"/>
                </a:solidFill>
              </a:rPr>
              <a:t>і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розповів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їй</a:t>
            </a:r>
            <a:r>
              <a:rPr lang="ru-RU" sz="2300" dirty="0" smtClean="0">
                <a:solidFill>
                  <a:schemeClr val="bg1"/>
                </a:solidFill>
              </a:rPr>
              <a:t> про </a:t>
            </a:r>
          </a:p>
          <a:p>
            <a:pPr>
              <a:buNone/>
            </a:pPr>
            <a:r>
              <a:rPr lang="ru-RU" sz="2300" dirty="0" smtClean="0">
                <a:solidFill>
                  <a:schemeClr val="bg1"/>
                </a:solidFill>
              </a:rPr>
              <a:t>слова </a:t>
            </a:r>
            <a:r>
              <a:rPr lang="ru-RU" sz="2300" dirty="0" err="1" smtClean="0">
                <a:solidFill>
                  <a:schemeClr val="bg1"/>
                </a:solidFill>
              </a:rPr>
              <a:t>Оріона</a:t>
            </a:r>
            <a:r>
              <a:rPr lang="ru-RU" sz="2300" dirty="0" smtClean="0">
                <a:solidFill>
                  <a:schemeClr val="bg1"/>
                </a:solidFill>
              </a:rPr>
              <a:t>. </a:t>
            </a:r>
            <a:r>
              <a:rPr lang="ru-RU" sz="2300" dirty="0" err="1" smtClean="0">
                <a:solidFill>
                  <a:schemeClr val="bg1"/>
                </a:solidFill>
              </a:rPr>
              <a:t>Тоді</a:t>
            </a:r>
            <a:r>
              <a:rPr lang="ru-RU" sz="2300" dirty="0" smtClean="0">
                <a:solidFill>
                  <a:schemeClr val="bg1"/>
                </a:solidFill>
              </a:rPr>
              <a:t> Гея </a:t>
            </a:r>
            <a:r>
              <a:rPr lang="ru-RU" sz="2300" dirty="0" err="1" smtClean="0">
                <a:solidFill>
                  <a:schemeClr val="bg1"/>
                </a:solidFill>
              </a:rPr>
              <a:t>нацькувала</a:t>
            </a:r>
            <a:r>
              <a:rPr lang="ru-RU" sz="2300" dirty="0" smtClean="0">
                <a:solidFill>
                  <a:schemeClr val="bg1"/>
                </a:solidFill>
              </a:rPr>
              <a:t> на </a:t>
            </a:r>
          </a:p>
          <a:p>
            <a:pPr>
              <a:buNone/>
            </a:pPr>
            <a:r>
              <a:rPr lang="ru-RU" sz="2300" dirty="0" err="1" smtClean="0">
                <a:solidFill>
                  <a:schemeClr val="bg1"/>
                </a:solidFill>
              </a:rPr>
              <a:t>велетня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жахливого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скорпіона</a:t>
            </a:r>
            <a:r>
              <a:rPr lang="ru-RU" sz="2300" dirty="0" smtClean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r>
              <a:rPr lang="ru-RU" sz="2300" dirty="0" err="1" smtClean="0">
                <a:solidFill>
                  <a:schemeClr val="bg1"/>
                </a:solidFill>
              </a:rPr>
              <a:t>який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його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і</a:t>
            </a:r>
            <a:r>
              <a:rPr lang="ru-RU" sz="2300" dirty="0" smtClean="0">
                <a:solidFill>
                  <a:schemeClr val="bg1"/>
                </a:solidFill>
              </a:rPr>
              <a:t> вбив. </a:t>
            </a:r>
            <a:r>
              <a:rPr lang="ru-RU" sz="2300" dirty="0" err="1" smtClean="0">
                <a:solidFill>
                  <a:schemeClr val="bg1"/>
                </a:solidFill>
              </a:rPr>
              <a:t>Розчулення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2300" dirty="0" err="1" smtClean="0">
                <a:solidFill>
                  <a:schemeClr val="bg1"/>
                </a:solidFill>
              </a:rPr>
              <a:t>співчуттям</a:t>
            </a:r>
            <a:r>
              <a:rPr lang="ru-RU" sz="2300" dirty="0" smtClean="0">
                <a:solidFill>
                  <a:schemeClr val="bg1"/>
                </a:solidFill>
              </a:rPr>
              <a:t> боги </a:t>
            </a:r>
            <a:r>
              <a:rPr lang="ru-RU" sz="2300" dirty="0" err="1" smtClean="0">
                <a:solidFill>
                  <a:schemeClr val="bg1"/>
                </a:solidFill>
              </a:rPr>
              <a:t>перетворили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2300" dirty="0" err="1" smtClean="0">
                <a:solidFill>
                  <a:schemeClr val="bg1"/>
                </a:solidFill>
              </a:rPr>
              <a:t>мисливця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і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скорпіона</a:t>
            </a:r>
            <a:r>
              <a:rPr lang="ru-RU" sz="2300" dirty="0" smtClean="0">
                <a:solidFill>
                  <a:schemeClr val="bg1"/>
                </a:solidFill>
              </a:rPr>
              <a:t> в </a:t>
            </a:r>
            <a:r>
              <a:rPr lang="ru-RU" sz="2300" dirty="0" err="1" smtClean="0">
                <a:solidFill>
                  <a:schemeClr val="bg1"/>
                </a:solidFill>
              </a:rPr>
              <a:t>сузір’я</a:t>
            </a:r>
            <a:r>
              <a:rPr lang="ru-RU" sz="2300" dirty="0" smtClean="0">
                <a:solidFill>
                  <a:schemeClr val="bg1"/>
                </a:solidFill>
              </a:rPr>
              <a:t>, </a:t>
            </a:r>
          </a:p>
          <a:p>
            <a:pPr>
              <a:buNone/>
            </a:pPr>
            <a:r>
              <a:rPr lang="ru-RU" sz="2300" dirty="0" err="1" smtClean="0">
                <a:solidFill>
                  <a:schemeClr val="bg1"/>
                </a:solidFill>
              </a:rPr>
              <a:t>помістивши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їх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поруч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2300" dirty="0" err="1" smtClean="0">
                <a:solidFill>
                  <a:schemeClr val="bg1"/>
                </a:solidFill>
              </a:rPr>
              <a:t>із</a:t>
            </a:r>
            <a:r>
              <a:rPr lang="ru-RU" sz="2300" dirty="0" smtClean="0">
                <a:solidFill>
                  <a:schemeClr val="bg1"/>
                </a:solidFill>
              </a:rPr>
              <a:t> </a:t>
            </a:r>
            <a:r>
              <a:rPr lang="ru-RU" sz="2300" dirty="0" err="1" smtClean="0">
                <a:solidFill>
                  <a:schemeClr val="bg1"/>
                </a:solidFill>
              </a:rPr>
              <a:t>сузір’ям</a:t>
            </a:r>
            <a:r>
              <a:rPr lang="ru-RU" sz="2300" dirty="0" smtClean="0">
                <a:solidFill>
                  <a:schemeClr val="bg1"/>
                </a:solidFill>
              </a:rPr>
              <a:t> Плеяд</a:t>
            </a:r>
            <a:endParaRPr lang="ru-RU" sz="23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0_a6800_13b6f647_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571876"/>
            <a:ext cx="4071934" cy="32861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15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8229600" cy="1143000"/>
          </a:xfrm>
        </p:spPr>
        <p:txBody>
          <a:bodyPr/>
          <a:lstStyle/>
          <a:p>
            <a:r>
              <a:rPr lang="uk-UA" dirty="0" err="1" smtClean="0">
                <a:solidFill>
                  <a:schemeClr val="accent6">
                    <a:lumMod val="50000"/>
                  </a:schemeClr>
                </a:solidFill>
              </a:rPr>
              <a:t>Сузір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я щит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00504"/>
            <a:ext cx="9144000" cy="28574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Щит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 —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єдине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сузір’я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назва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якого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пов’язана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конкретним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історичним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діячем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. У 1684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році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Ян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Гевелій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ввів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це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сузір’я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свій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каталог та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назва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пов’язав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польським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королем Яном III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Собеським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обраним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на трон за </a:t>
            </a:r>
          </a:p>
          <a:p>
            <a:pPr>
              <a:buNone/>
            </a:pP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гучні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перемоги над турками. У великого астронома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була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ще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одна 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причина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увічнити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пам’ять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про короля: той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допоміг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ученому </a:t>
            </a:r>
          </a:p>
          <a:p>
            <a:pPr>
              <a:buNone/>
            </a:pP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відбудувати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обсерваторію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знищену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пожежею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. До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цього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зірки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Щита 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входили в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сузір’я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Орла,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але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подяку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королю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Гевелій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дав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їм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нову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назву</a:t>
            </a:r>
            <a:endParaRPr lang="ru-RU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290</TotalTime>
  <Words>597</Words>
  <Application>Microsoft Office PowerPoint</Application>
  <PresentationFormat>Экран (4:3)</PresentationFormat>
  <Paragraphs>122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Сузір’я – міфи та легенди</vt:lpstr>
      <vt:lpstr>Слайд 2</vt:lpstr>
      <vt:lpstr>Слайд 3</vt:lpstr>
      <vt:lpstr>Велика Медведиця</vt:lpstr>
      <vt:lpstr>Слайд 5</vt:lpstr>
      <vt:lpstr>Сузір’я Ліри</vt:lpstr>
      <vt:lpstr>Волосся Віроніки</vt:lpstr>
      <vt:lpstr>Слайд 8</vt:lpstr>
      <vt:lpstr>Сузір’я щит</vt:lpstr>
      <vt:lpstr>Сузір’я Ворон і Чаша</vt:lpstr>
      <vt:lpstr>Сузір’я Козерога</vt:lpstr>
      <vt:lpstr>Слайд 12</vt:lpstr>
      <vt:lpstr>Слайд 13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Сузір’я – міфи та легенди</dc:title>
  <dc:creator>Admin</dc:creator>
  <cp:lastModifiedBy>Admin</cp:lastModifiedBy>
  <cp:revision>16</cp:revision>
  <dcterms:created xsi:type="dcterms:W3CDTF">2014-09-21T10:25:03Z</dcterms:created>
  <dcterms:modified xsi:type="dcterms:W3CDTF">2014-09-21T15:16:14Z</dcterms:modified>
</cp:coreProperties>
</file>